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457" r:id="rId2"/>
    <p:sldId id="567" r:id="rId3"/>
    <p:sldId id="535" r:id="rId4"/>
    <p:sldId id="536" r:id="rId5"/>
    <p:sldId id="300" r:id="rId6"/>
    <p:sldId id="258" r:id="rId7"/>
    <p:sldId id="262" r:id="rId8"/>
    <p:sldId id="297" r:id="rId9"/>
    <p:sldId id="299" r:id="rId10"/>
    <p:sldId id="260" r:id="rId11"/>
    <p:sldId id="759" r:id="rId12"/>
    <p:sldId id="261" r:id="rId13"/>
    <p:sldId id="728" r:id="rId14"/>
    <p:sldId id="298" r:id="rId15"/>
    <p:sldId id="296" r:id="rId16"/>
    <p:sldId id="727" r:id="rId17"/>
    <p:sldId id="268" r:id="rId18"/>
    <p:sldId id="269" r:id="rId19"/>
    <p:sldId id="657" r:id="rId20"/>
    <p:sldId id="277" r:id="rId21"/>
    <p:sldId id="276" r:id="rId22"/>
    <p:sldId id="763" r:id="rId23"/>
    <p:sldId id="762" r:id="rId24"/>
    <p:sldId id="660" r:id="rId25"/>
    <p:sldId id="761" r:id="rId26"/>
    <p:sldId id="652" r:id="rId27"/>
    <p:sldId id="653" r:id="rId28"/>
    <p:sldId id="541" r:id="rId29"/>
    <p:sldId id="654" r:id="rId30"/>
    <p:sldId id="542" r:id="rId31"/>
    <p:sldId id="514" r:id="rId32"/>
    <p:sldId id="651" r:id="rId33"/>
    <p:sldId id="279" r:id="rId34"/>
    <p:sldId id="729" r:id="rId35"/>
    <p:sldId id="662" r:id="rId36"/>
    <p:sldId id="663" r:id="rId37"/>
    <p:sldId id="497" r:id="rId38"/>
    <p:sldId id="503" r:id="rId39"/>
    <p:sldId id="557" r:id="rId40"/>
    <p:sldId id="414" r:id="rId41"/>
    <p:sldId id="505" r:id="rId42"/>
    <p:sldId id="415" r:id="rId43"/>
    <p:sldId id="543" r:id="rId44"/>
    <p:sldId id="417" r:id="rId45"/>
    <p:sldId id="418" r:id="rId46"/>
    <p:sldId id="419" r:id="rId47"/>
    <p:sldId id="392" r:id="rId48"/>
    <p:sldId id="360" r:id="rId49"/>
    <p:sldId id="459" r:id="rId50"/>
    <p:sldId id="403" r:id="rId51"/>
    <p:sldId id="396" r:id="rId52"/>
    <p:sldId id="405" r:id="rId53"/>
    <p:sldId id="349" r:id="rId54"/>
    <p:sldId id="730" r:id="rId55"/>
    <p:sldId id="664" r:id="rId56"/>
    <p:sldId id="665" r:id="rId57"/>
    <p:sldId id="666" r:id="rId58"/>
    <p:sldId id="363" r:id="rId59"/>
    <p:sldId id="544" r:id="rId60"/>
    <p:sldId id="410" r:id="rId61"/>
    <p:sldId id="420" r:id="rId62"/>
    <p:sldId id="434" r:id="rId63"/>
    <p:sldId id="353" r:id="rId64"/>
    <p:sldId id="458" r:id="rId65"/>
    <p:sldId id="545" r:id="rId66"/>
    <p:sldId id="352" r:id="rId67"/>
    <p:sldId id="546" r:id="rId68"/>
    <p:sldId id="722" r:id="rId69"/>
    <p:sldId id="723" r:id="rId70"/>
    <p:sldId id="726" r:id="rId71"/>
    <p:sldId id="737" r:id="rId72"/>
    <p:sldId id="407" r:id="rId7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4" autoAdjust="0"/>
    <p:restoredTop sz="75889" autoAdjust="0"/>
  </p:normalViewPr>
  <p:slideViewPr>
    <p:cSldViewPr>
      <p:cViewPr varScale="1">
        <p:scale>
          <a:sx n="65" d="100"/>
          <a:sy n="65" d="100"/>
        </p:scale>
        <p:origin x="155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2558" y="6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F57D6-CD70-4109-AFC2-74089836C925}" type="datetimeFigureOut">
              <a:rPr lang="en-US" smtClean="0"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6"/>
            <a:ext cx="303784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676"/>
            <a:ext cx="3037840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6CE7F9-037D-4F64-A6DA-5A8E292404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7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269FD-38BF-4F80-BC51-3F7DC99EC4AA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80C8D-69B1-4B16-A100-57CD736187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40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A9816D-3DFD-4EC5-904C-2F861A49E92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80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F61B24-E5F8-4AB5-B34C-44FB05C19B1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7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F61B24-E5F8-4AB5-B34C-44FB05C19B1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758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80C8D-69B1-4B16-A100-57CD7361878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9842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sz="2800" dirty="0">
              <a:latin typeface="UC Berkeley OS Sig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0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485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917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540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786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36675" y="774700"/>
            <a:ext cx="4649788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9A8B07-6A39-497E-90D3-F1E76E69698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9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80C8D-69B1-4B16-A100-57CD7361878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16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077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80C8D-69B1-4B16-A100-57CD73618785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075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altLang="en-US" dirty="0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fld id="{9EE8E1F0-34C2-466D-A343-D9E49647E647}" type="slidenum">
              <a:rPr lang="en-US" altLang="en-US" sz="1300"/>
              <a:pPr/>
              <a:t>24</a:t>
            </a:fld>
            <a:endParaRPr lang="en-US" altLang="en-US" sz="1300" dirty="0"/>
          </a:p>
        </p:txBody>
      </p:sp>
    </p:spTree>
    <p:extLst>
      <p:ext uri="{BB962C8B-B14F-4D97-AF65-F5344CB8AC3E}">
        <p14:creationId xmlns:p14="http://schemas.microsoft.com/office/powerpoint/2010/main" val="1704046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80C8D-69B1-4B16-A100-57CD73618785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5051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80C8D-69B1-4B16-A100-57CD7361878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891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dirty="0">
              <a:sym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551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280C8D-69B1-4B16-A100-57CD73618785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694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80C8D-69B1-4B16-A100-57CD7361878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9212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80C8D-69B1-4B16-A100-57CD7361878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77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73AB42D-34A4-4592-955E-06D883BD055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55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7491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4813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2149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5895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28438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800100" lvl="1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80C8D-69B1-4B16-A100-57CD73618785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949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80C8D-69B1-4B16-A100-57CD7361878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6932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1012613" y="4343400"/>
            <a:ext cx="5608320" cy="418338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657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3356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7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278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3508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5CA87-0D7A-4FA3-A9E2-416E16DA8E1F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875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5CA87-0D7A-4FA3-A9E2-416E16DA8E1F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175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C5CA87-0D7A-4FA3-A9E2-416E16DA8E1F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1576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055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7010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24009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7613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94358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647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9363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13889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29618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F61B24-E5F8-4AB5-B34C-44FB05C19B13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54842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12560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8935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9492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62557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14334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48616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4104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sz="2800" dirty="0">
              <a:latin typeface="UC Berkeley OS Sig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80883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7169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01340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01904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70684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607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82242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52532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089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831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F61B24-E5F8-4AB5-B34C-44FB05C19B1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9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sz="2800" dirty="0">
              <a:latin typeface="UC Berkeley OS Sig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72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675727" lvl="1" indent="-222239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endParaRPr lang="en-US" sz="2800" dirty="0">
              <a:latin typeface="UC Berkeley OS Sig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4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1D1A1-1DF6-4B54-BCC4-54452A5DA961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A874E-CB43-4F8F-92D2-97AC41D5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1D1A1-1DF6-4B54-BCC4-54452A5DA961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A874E-CB43-4F8F-92D2-97AC41D5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1D1A1-1DF6-4B54-BCC4-54452A5DA961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A874E-CB43-4F8F-92D2-97AC41D5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951639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1D1A1-1DF6-4B54-BCC4-54452A5DA961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A874E-CB43-4F8F-92D2-97AC41D5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1D1A1-1DF6-4B54-BCC4-54452A5DA961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A874E-CB43-4F8F-92D2-97AC41D5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1D1A1-1DF6-4B54-BCC4-54452A5DA961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A874E-CB43-4F8F-92D2-97AC41D5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1D1A1-1DF6-4B54-BCC4-54452A5DA961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A874E-CB43-4F8F-92D2-97AC41D5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1D1A1-1DF6-4B54-BCC4-54452A5DA961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A874E-CB43-4F8F-92D2-97AC41D5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1D1A1-1DF6-4B54-BCC4-54452A5DA961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A874E-CB43-4F8F-92D2-97AC41D5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1D1A1-1DF6-4B54-BCC4-54452A5DA961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A874E-CB43-4F8F-92D2-97AC41D5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1D1A1-1DF6-4B54-BCC4-54452A5DA961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4A874E-CB43-4F8F-92D2-97AC41D5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1D1A1-1DF6-4B54-BCC4-54452A5DA961}" type="datetimeFigureOut">
              <a:rPr lang="en-US" smtClean="0"/>
              <a:pPr/>
              <a:t>4/6/2022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4A874E-CB43-4F8F-92D2-97AC41D5123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sis.usda.gov/wps/portal/fsis/topics/food-safety-education/get-answers/food-safety-fact-sheets/meat-preparation/fresh-pork-from-farm-to-table/CT_Index" TargetMode="Externa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449560" y="685800"/>
            <a:ext cx="8197453" cy="208954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800" b="1" dirty="0">
                <a:sym typeface="UC Berkeley OS Sign"/>
              </a:rPr>
              <a:t>CogSci 150</a:t>
            </a:r>
            <a:br>
              <a:rPr lang="en-US" sz="3800" b="1" dirty="0">
                <a:sym typeface="UC Berkeley OS Sign"/>
              </a:rPr>
            </a:br>
            <a:r>
              <a:rPr lang="en-US" sz="3800" b="1" dirty="0">
                <a:sym typeface="UC Berkeley OS Sign"/>
              </a:rPr>
              <a:t>“Sensemaking and Organizing”</a:t>
            </a:r>
            <a:br>
              <a:rPr lang="en-US" sz="3800" b="1" dirty="0">
                <a:sym typeface="UC Berkeley OS Sign"/>
              </a:rPr>
            </a:br>
            <a:r>
              <a:rPr lang="en-US" sz="3800" b="1" dirty="0">
                <a:sym typeface="UC Berkeley OS Sign"/>
              </a:rPr>
              <a:t>Spring 2022</a:t>
            </a:r>
            <a:endParaRPr lang="en-US" sz="3400" dirty="0">
              <a:sym typeface="UC Berkeley OS Sign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8306" y="2286000"/>
            <a:ext cx="8228707" cy="3589734"/>
          </a:xfrm>
        </p:spPr>
        <p:txBody>
          <a:bodyPr anchor="ctr">
            <a:normAutofit fontScale="92500" lnSpcReduction="20000"/>
          </a:bodyPr>
          <a:lstStyle/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>
                <a:sym typeface="UC Berkeley OS Sign"/>
              </a:rPr>
              <a:t>Robert J. </a:t>
            </a:r>
            <a:r>
              <a:rPr lang="en-US" sz="3000" dirty="0" err="1">
                <a:sym typeface="UC Berkeley OS Sign"/>
              </a:rPr>
              <a:t>Glushko</a:t>
            </a: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br>
              <a:rPr lang="en-US" sz="3000" dirty="0">
                <a:sym typeface="UC Berkeley OS Sign"/>
              </a:rPr>
            </a:br>
            <a:r>
              <a:rPr lang="en-US" sz="3000" dirty="0">
                <a:sym typeface="UC Berkeley OS Sign"/>
              </a:rPr>
              <a:t>glushko@berkeley.edu</a:t>
            </a: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>
                <a:sym typeface="UC Berkeley OS Sign"/>
              </a:rPr>
              <a:t>7 April 2022</a:t>
            </a: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>
                <a:sym typeface="UC Berkeley OS Sign"/>
              </a:rPr>
              <a:t>22) </a:t>
            </a:r>
            <a:r>
              <a:rPr lang="en-US" sz="2800" dirty="0">
                <a:sym typeface="UC Berkeley OS Sign"/>
              </a:rPr>
              <a:t>Organizing and Interaction Design</a:t>
            </a:r>
            <a:br>
              <a:rPr lang="en-US" sz="3000" dirty="0">
                <a:sym typeface="UC Berkeley OS Sign"/>
              </a:rPr>
            </a:br>
            <a:r>
              <a:rPr lang="en-US" sz="3000" dirty="0">
                <a:sym typeface="UC Berkeley OS Sign"/>
              </a:rPr>
              <a:t> </a:t>
            </a:r>
            <a:endParaRPr lang="en-US" sz="3000" dirty="0">
              <a:solidFill>
                <a:srgbClr val="002955"/>
              </a:solidFill>
              <a:sym typeface="UC Berkeley OS Sign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5AD3C3-84C4-4299-9723-48236BE709E3}"/>
              </a:ext>
            </a:extLst>
          </p:cNvPr>
          <p:cNvSpPr/>
          <p:nvPr/>
        </p:nvSpPr>
        <p:spPr>
          <a:xfrm>
            <a:off x="0" y="5358778"/>
            <a:ext cx="9144000" cy="149922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Defining Information Architecture</a:t>
            </a: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DD892E6C-3556-4245-9DDB-0D1AC7261743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28679" name="Content Placeholder 8" descr="3766541080_2763a33f3a_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66499" y="1870478"/>
            <a:ext cx="8492868" cy="330278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7F5D48-0560-40C2-AE3B-B892A32C5C7E}"/>
              </a:ext>
            </a:extLst>
          </p:cNvPr>
          <p:cNvSpPr txBox="1"/>
          <p:nvPr/>
        </p:nvSpPr>
        <p:spPr>
          <a:xfrm>
            <a:off x="195598" y="5358778"/>
            <a:ext cx="8533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Look closely at the parentheses  -- they show the order of the process. </a:t>
            </a:r>
            <a:r>
              <a:rPr lang="en-US" sz="2400" b="1" i="1" baseline="0" dirty="0">
                <a:solidFill>
                  <a:srgbClr val="FF0000"/>
                </a:solidFill>
              </a:rPr>
              <a:t>First you create the content model, then add the structure to it, then add the structure needed to interact with it</a:t>
            </a:r>
            <a:endParaRPr lang="en-US" sz="2400" b="1" i="1" dirty="0">
              <a:solidFill>
                <a:srgbClr val="FF0000"/>
              </a:solidFill>
            </a:endParaRPr>
          </a:p>
          <a:p>
            <a:r>
              <a:rPr lang="en-US" sz="2400" b="1" i="1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215" y="250589"/>
            <a:ext cx="61722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Document Engineering Approach</a:t>
            </a:r>
          </a:p>
        </p:txBody>
      </p:sp>
      <p:pic>
        <p:nvPicPr>
          <p:cNvPr id="2050" name="Picture 2" descr="C:\Users\glushko\Dropbox\TDO-Restart (1)\DocBook\figs\print\Figure3-2-Replacement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95400" y="1524000"/>
            <a:ext cx="6785015" cy="5083411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CFC64A-5BAF-4A01-AAD1-E862F924580A}"/>
              </a:ext>
            </a:extLst>
          </p:cNvPr>
          <p:cNvSpPr txBox="1"/>
          <p:nvPr/>
        </p:nvSpPr>
        <p:spPr>
          <a:xfrm>
            <a:off x="152399" y="457200"/>
            <a:ext cx="175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FLASHBACK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A Definition of Information Architecture in User Interface Design</a:t>
            </a: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DD892E6C-3556-4245-9DDB-0D1AC7261743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BD83A6-174E-4FE2-85CE-6FEF8D958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491313"/>
            <a:ext cx="8001000" cy="354634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370C28-AA19-4C85-BA19-9D052D158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446467"/>
            <a:ext cx="3810000" cy="500349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C3ACC9-1BCF-4B3A-82BB-2CF71A88D084}"/>
              </a:ext>
            </a:extLst>
          </p:cNvPr>
          <p:cNvSpPr txBox="1"/>
          <p:nvPr/>
        </p:nvSpPr>
        <p:spPr>
          <a:xfrm>
            <a:off x="5181600" y="1463673"/>
            <a:ext cx="3581399" cy="2867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</a:rPr>
              <a:t>“</a:t>
            </a:r>
            <a:r>
              <a:rPr lang="en-US" sz="2800" dirty="0"/>
              <a:t>Information architecture (IA) is the art of organizing and labeling an information space for optimal understanding and use…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DDDEF37F-871E-4E2E-AF0A-DA7D0FFF808A}"/>
              </a:ext>
            </a:extLst>
          </p:cNvPr>
          <p:cNvSpPr txBox="1">
            <a:spLocks noChangeArrowheads="1"/>
          </p:cNvSpPr>
          <p:nvPr/>
        </p:nvSpPr>
        <p:spPr>
          <a:xfrm>
            <a:off x="76200" y="381000"/>
            <a:ext cx="8839200" cy="1190997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Read this for “TDO-compatible IA”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EF87ED-B523-4C24-981B-2FC0C608AC19}"/>
              </a:ext>
            </a:extLst>
          </p:cNvPr>
          <p:cNvSpPr txBox="1"/>
          <p:nvPr/>
        </p:nvSpPr>
        <p:spPr>
          <a:xfrm>
            <a:off x="5257800" y="5029200"/>
            <a:ext cx="3505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You can find it online via the Berkeley library</a:t>
            </a:r>
          </a:p>
        </p:txBody>
      </p:sp>
    </p:spTree>
    <p:extLst>
      <p:ext uri="{BB962C8B-B14F-4D97-AF65-F5344CB8AC3E}">
        <p14:creationId xmlns:p14="http://schemas.microsoft.com/office/powerpoint/2010/main" val="42899307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246367" y="457200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Defining “Information Architecture”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(</a:t>
            </a:r>
            <a:r>
              <a:rPr lang="en-US" sz="4000" b="1" dirty="0"/>
              <a:t>Tidwell 2)</a:t>
            </a:r>
            <a:br>
              <a:rPr lang="en-US" sz="3600" dirty="0"/>
            </a:br>
            <a:endParaRPr lang="en-US" sz="3400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92726" y="1395990"/>
            <a:ext cx="8304907" cy="4069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/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/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 IA encompasses many things: presenting, searching, browsing, labeling, categorizing, sorting, manipulating, and strategically hiding information…</a:t>
            </a:r>
            <a:endParaRPr lang="en-US" sz="2800" dirty="0">
              <a:latin typeface="UC Berkeley OS Sign"/>
            </a:endParaRP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>
              <a:latin typeface="UC Berkeley OS Sign"/>
            </a:endParaRP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>
              <a:latin typeface="UC Berkeley OS Sign"/>
            </a:endParaRP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 rot="395925">
            <a:off x="5585466" y="4317662"/>
            <a:ext cx="2172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Interactions</a:t>
            </a:r>
          </a:p>
        </p:txBody>
      </p:sp>
      <p:sp>
        <p:nvSpPr>
          <p:cNvPr id="7" name="Oval 6"/>
          <p:cNvSpPr/>
          <p:nvPr/>
        </p:nvSpPr>
        <p:spPr>
          <a:xfrm rot="395925">
            <a:off x="5325222" y="4151407"/>
            <a:ext cx="2693338" cy="7569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395925">
            <a:off x="1177572" y="4025302"/>
            <a:ext cx="2693338" cy="75695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 rot="395925">
            <a:off x="1355322" y="4142168"/>
            <a:ext cx="2433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haroni" panose="02010803020104030203" pitchFamily="2" charset="-79"/>
                <a:cs typeface="Aharoni" panose="02010803020104030203" pitchFamily="2" charset="-79"/>
              </a:rPr>
              <a:t>Arrangement</a:t>
            </a:r>
          </a:p>
        </p:txBody>
      </p:sp>
    </p:spTree>
    <p:extLst>
      <p:ext uri="{BB962C8B-B14F-4D97-AF65-F5344CB8AC3E}">
        <p14:creationId xmlns:p14="http://schemas.microsoft.com/office/powerpoint/2010/main" val="38752188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C27DEB9-CDDA-4A2A-AD6C-0B25057EA296}"/>
              </a:ext>
            </a:extLst>
          </p:cNvPr>
          <p:cNvSpPr/>
          <p:nvPr/>
        </p:nvSpPr>
        <p:spPr>
          <a:xfrm>
            <a:off x="0" y="5638800"/>
            <a:ext cx="9144000" cy="11790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The Activities of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 Information Architecture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in TDO terms</a:t>
            </a:r>
            <a:br>
              <a:rPr lang="en-US" sz="4000" b="1" dirty="0">
                <a:sym typeface="UC Berkeley OS Sign"/>
              </a:rPr>
            </a:b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00348" y="1952997"/>
            <a:ext cx="8209359" cy="3736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</a:rPr>
              <a:t>Resource selection (content inventories and audits)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</a:rPr>
              <a:t>Resource organization (design patterns)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</a:rPr>
              <a:t>Interaction design (navigation patterns, responsive design, multi-channel design)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</a:rPr>
              <a:t>Maintenance (link management, integration of social media as content and as curation)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837ED1-D82D-4809-A62E-5F03B9DB2492}"/>
              </a:ext>
            </a:extLst>
          </p:cNvPr>
          <p:cNvSpPr txBox="1"/>
          <p:nvPr/>
        </p:nvSpPr>
        <p:spPr>
          <a:xfrm>
            <a:off x="381000" y="5763577"/>
            <a:ext cx="87069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If you think of yourself as an IA or UX designer, is this course changing the way you think about the activities you perform?</a:t>
            </a:r>
          </a:p>
        </p:txBody>
      </p:sp>
    </p:spTree>
    <p:extLst>
      <p:ext uri="{BB962C8B-B14F-4D97-AF65-F5344CB8AC3E}">
        <p14:creationId xmlns:p14="http://schemas.microsoft.com/office/powerpoint/2010/main" val="122703892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9331FF-A278-4BDB-A5AA-926FC9E24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4951"/>
            <a:ext cx="8228707" cy="516231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1D1EC553-CFA0-4D43-B526-A74BA72379FD}"/>
              </a:ext>
            </a:extLst>
          </p:cNvPr>
          <p:cNvSpPr txBox="1">
            <a:spLocks noChangeArrowheads="1"/>
          </p:cNvSpPr>
          <p:nvPr/>
        </p:nvSpPr>
        <p:spPr>
          <a:xfrm>
            <a:off x="246367" y="457200"/>
            <a:ext cx="8228707" cy="119099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Architectural Thinking</a:t>
            </a:r>
            <a:endParaRPr lang="en-US" sz="3400" b="1" dirty="0">
              <a:sym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1698969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400" b="1" dirty="0">
                <a:sym typeface="UC Berkeley OS Sign"/>
              </a:rPr>
              <a:t>How Tidwell Uses TDO Vocabulary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1418587" y="1524000"/>
            <a:ext cx="7353716" cy="555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“It can be helpful to think about an application in terms of its </a:t>
            </a:r>
            <a:r>
              <a:rPr lang="en-US" sz="2800" dirty="0">
                <a:solidFill>
                  <a:srgbClr val="FF0000"/>
                </a:solidFill>
              </a:rPr>
              <a:t>underlying data and tasks</a:t>
            </a:r>
            <a:r>
              <a:rPr lang="en-US" sz="2800" dirty="0"/>
              <a:t>. What </a:t>
            </a:r>
            <a:r>
              <a:rPr lang="en-US" sz="2800" dirty="0">
                <a:solidFill>
                  <a:srgbClr val="FF0000"/>
                </a:solidFill>
              </a:rPr>
              <a:t>objects</a:t>
            </a:r>
            <a:r>
              <a:rPr lang="en-US" sz="2800" dirty="0"/>
              <a:t> are being shown to the users? How are they categorized and ordered? What do users need to do with them? And now that you’re </a:t>
            </a:r>
            <a:r>
              <a:rPr lang="en-US" sz="2800" dirty="0">
                <a:solidFill>
                  <a:srgbClr val="FF0000"/>
                </a:solidFill>
              </a:rPr>
              <a:t>thinking abstractly about them</a:t>
            </a:r>
            <a:r>
              <a:rPr lang="en-US" sz="2800" dirty="0"/>
              <a:t>, how many ways can you design a presentation of those things and tasks?”</a:t>
            </a:r>
          </a:p>
          <a:p>
            <a:pPr marL="1607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“Several of the patterns in this chapter are large-scale, </a:t>
            </a:r>
            <a:r>
              <a:rPr lang="en-US" sz="2800" dirty="0">
                <a:solidFill>
                  <a:srgbClr val="FF0000"/>
                </a:solidFill>
              </a:rPr>
              <a:t>defining the interactions </a:t>
            </a:r>
            <a:r>
              <a:rPr lang="en-US" sz="2800" dirty="0"/>
              <a:t>for large sections of applications or sites (or sometimes the entire thing).”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C596990-47DD-4DFB-92AC-78903226E23F}"/>
              </a:ext>
            </a:extLst>
          </p:cNvPr>
          <p:cNvSpPr txBox="1"/>
          <p:nvPr/>
        </p:nvSpPr>
        <p:spPr>
          <a:xfrm>
            <a:off x="152400" y="1905000"/>
            <a:ext cx="1371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WHAT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WHY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HOW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7451E1-6E8C-455D-85B1-B50D498DF225}"/>
              </a:ext>
            </a:extLst>
          </p:cNvPr>
          <p:cNvSpPr/>
          <p:nvPr/>
        </p:nvSpPr>
        <p:spPr>
          <a:xfrm>
            <a:off x="0" y="5029200"/>
            <a:ext cx="9144000" cy="1219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400" b="1" dirty="0">
                <a:sym typeface="UC Berkeley OS Sign"/>
              </a:rPr>
              <a:t>Tidwell – What Web Pages Do</a:t>
            </a:r>
            <a:br>
              <a:rPr lang="en-US" sz="3400" dirty="0">
                <a:sym typeface="UC Berkeley OS Sign"/>
              </a:rPr>
            </a:br>
            <a:r>
              <a:rPr lang="en-US" sz="2400" dirty="0">
                <a:sym typeface="UC Berkeley OS Sign"/>
              </a:rPr>
              <a:t>Chapter 2 of Designing Interfaces, 2</a:t>
            </a:r>
            <a:r>
              <a:rPr lang="en-US" sz="2400" baseline="30000" dirty="0">
                <a:sym typeface="UC Berkeley OS Sign"/>
              </a:rPr>
              <a:t>nd</a:t>
            </a:r>
            <a:r>
              <a:rPr lang="en-US" sz="2400" dirty="0">
                <a:sym typeface="UC Berkeley OS Sign"/>
              </a:rPr>
              <a:t> edition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18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81000" y="1437768"/>
            <a:ext cx="8209359" cy="345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/>
              <a:t>Any page will primarily do one of these things: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/>
              <a:t>Show one single thing, such as a map, book, video, or game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/>
              <a:t>Show a list or set of things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/>
              <a:t>Provide tools to create a thing</a:t>
            </a:r>
          </a:p>
          <a:p>
            <a:pPr lvl="1">
              <a:buFont typeface="Arial" pitchFamily="34" charset="0"/>
              <a:buChar char="•"/>
            </a:pPr>
            <a:r>
              <a:rPr lang="en-US" sz="3200" dirty="0"/>
              <a:t>Facilitate a task</a:t>
            </a:r>
          </a:p>
          <a:p>
            <a:pPr lvl="1">
              <a:buFont typeface="Arial" pitchFamily="34" charset="0"/>
              <a:buChar char="•"/>
            </a:pP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BEEBB3-DCBC-4F5F-84FA-5A3A7C1C466C}"/>
              </a:ext>
            </a:extLst>
          </p:cNvPr>
          <p:cNvSpPr txBox="1"/>
          <p:nvPr/>
        </p:nvSpPr>
        <p:spPr>
          <a:xfrm>
            <a:off x="942379" y="5181600"/>
            <a:ext cx="7086600" cy="885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3488" lvl="1">
              <a:lnSpc>
                <a:spcPct val="92000"/>
              </a:lnSpc>
              <a:spcBef>
                <a:spcPts val="1786"/>
              </a:spcBef>
              <a:buClr>
                <a:srgbClr val="002955"/>
              </a:buClr>
              <a:buSzPct val="44000"/>
              <a:tabLst>
                <a:tab pos="926498" algn="l"/>
                <a:tab pos="1845487" algn="l"/>
                <a:tab pos="2776489" algn="l"/>
                <a:tab pos="3692475" algn="l"/>
                <a:tab pos="4623477" algn="l"/>
                <a:tab pos="5555980" algn="l"/>
                <a:tab pos="6474969" algn="l"/>
                <a:tab pos="7378942" algn="l"/>
                <a:tab pos="8320456" algn="l"/>
                <a:tab pos="9237943" algn="l"/>
                <a:tab pos="10182460" algn="l"/>
                <a:tab pos="11087934" algn="l"/>
              </a:tabLst>
            </a:pPr>
            <a:r>
              <a:rPr lang="en-US" sz="2800" dirty="0">
                <a:solidFill>
                  <a:srgbClr val="FF0000"/>
                </a:solidFill>
                <a:latin typeface="UC Berkeley OS Sign"/>
              </a:rPr>
              <a:t>What is the relationship between a design pattern and the interactions it supports?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marL="257166" indent="-160729">
              <a:spcAft>
                <a:spcPts val="1266"/>
              </a:spcAft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6000" b="1" dirty="0">
                <a:solidFill>
                  <a:srgbClr val="FF0000"/>
                </a:solidFill>
              </a:rPr>
              <a:t>Affordances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/>
              <a:t>Today’s Topics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/>
              <a:t>Organizing and Interaction Design</a:t>
            </a:r>
          </a:p>
          <a:p>
            <a:pPr lvl="1"/>
            <a:r>
              <a:rPr lang="en-US" dirty="0"/>
              <a:t>Framing “Information Architecture” as an “Organizing Discipline”</a:t>
            </a:r>
          </a:p>
          <a:p>
            <a:pPr lvl="1"/>
            <a:r>
              <a:rPr lang="en-US" dirty="0"/>
              <a:t>How “Affordances” suggest/enable interactions</a:t>
            </a:r>
          </a:p>
          <a:p>
            <a:pPr lvl="1"/>
            <a:r>
              <a:rPr lang="en-US" dirty="0"/>
              <a:t>How the organizing principles, abstraction, and granularity of categories affect interactions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56633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>
          <a:xfrm>
            <a:off x="2133600" y="304800"/>
            <a:ext cx="4419155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Affordances</a:t>
            </a:r>
          </a:p>
        </p:txBody>
      </p:sp>
      <p:sp>
        <p:nvSpPr>
          <p:cNvPr id="5017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0F8CF095-0319-4AF9-BDC4-02554DE408AF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564705" y="1295400"/>
            <a:ext cx="8207598" cy="340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fontAlgn="base" hangingPunct="0">
              <a:lnSpc>
                <a:spcPct val="92000"/>
              </a:lnSpc>
              <a:spcBef>
                <a:spcPts val="1266"/>
              </a:spcBef>
              <a:spcAft>
                <a:spcPct val="0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sym typeface="UC Berkeley OS Sign"/>
              </a:rPr>
              <a:t>For physical resources, many potential interactions are inherent in their affordances</a:t>
            </a:r>
            <a:r>
              <a:rPr lang="en-US" sz="3200" dirty="0">
                <a:sym typeface="Arial" pitchFamily="34" charset="0"/>
              </a:rPr>
              <a:t> – perceptible and actionable properties that determine what can be done with them</a:t>
            </a:r>
          </a:p>
          <a:p>
            <a:pPr marL="160729" indent="-160729" eaLnBrk="0" fontAlgn="base" hangingPunct="0">
              <a:lnSpc>
                <a:spcPct val="92000"/>
              </a:lnSpc>
              <a:spcBef>
                <a:spcPts val="1266"/>
              </a:spcBef>
              <a:spcAft>
                <a:spcPct val="0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sym typeface="UC Berkeley OS Sign"/>
              </a:rPr>
              <a:t>Many organizing systems use these inherent affordances as the basis for resource selection, arrangement, and interaction design</a:t>
            </a:r>
            <a:endParaRPr lang="en-US" sz="3200" dirty="0">
              <a:sym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03863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724400" y="762000"/>
            <a:ext cx="3581400" cy="22098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Easily Perceivable Affordances</a:t>
            </a:r>
          </a:p>
        </p:txBody>
      </p:sp>
      <p:pic>
        <p:nvPicPr>
          <p:cNvPr id="2056" name="Picture 8" descr="http://assets.macys.com/navapp/web20/assets/script/scene7/core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2058" name="Picture 10" descr="http://assets.macys.com/navapp/web20/assets/script/scene7/core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2060" name="Picture 12" descr="http://assets.macys.com/navapp/web20/assets/script/scene7/core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0"/>
            <a:ext cx="285839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6" name="Picture 2" descr="http://www.gilmorekramer.com/more_info/fiberglass_esd_boxes/images/stacking_box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657600"/>
            <a:ext cx="4156795" cy="2895600"/>
          </a:xfrm>
          <a:prstGeom prst="rect">
            <a:avLst/>
          </a:prstGeom>
          <a:noFill/>
        </p:spPr>
      </p:pic>
      <p:pic>
        <p:nvPicPr>
          <p:cNvPr id="77828" name="Picture 4" descr="https://encrypted-tbn1.gstatic.com/images?q=tbn:ANd9GcQzS2oZJSezRrJZVDeC6rM9vSYmjhSMaUzJpoeIg2GSXwekSO_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3429000"/>
            <a:ext cx="2981325" cy="2981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4889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764D63-E048-49D4-AAC5-29FE36437CEB}"/>
              </a:ext>
            </a:extLst>
          </p:cNvPr>
          <p:cNvSpPr/>
          <p:nvPr/>
        </p:nvSpPr>
        <p:spPr>
          <a:xfrm>
            <a:off x="76200" y="76200"/>
            <a:ext cx="8991600" cy="6629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A96C5A-C719-4E85-9930-9EDAF7508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An Important History Lesson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E36AA-E2AC-481D-9406-8AD33F363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713804" cy="4525963"/>
          </a:xfrm>
        </p:spPr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One of the founders of the field of cognitive science and of the field of user interface design introduced the idea of “affordances” to these fields in a book called “The Design of Everyday Things”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02FFC8-16B6-4499-ADEA-2CCD3A27ED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575619"/>
            <a:ext cx="3139712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374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8AA34-CD8A-49BA-87E2-9FB968EEE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63" y="-7374"/>
            <a:ext cx="4419600" cy="1143000"/>
          </a:xfrm>
        </p:spPr>
        <p:txBody>
          <a:bodyPr/>
          <a:lstStyle/>
          <a:p>
            <a:r>
              <a:rPr lang="en-US" b="1" dirty="0"/>
              <a:t>Don Norman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43E1C2-8673-43B6-8E5C-B4BB582D870A}"/>
              </a:ext>
            </a:extLst>
          </p:cNvPr>
          <p:cNvSpPr txBox="1"/>
          <p:nvPr/>
        </p:nvSpPr>
        <p:spPr>
          <a:xfrm>
            <a:off x="304800" y="1221989"/>
            <a:ext cx="4648200" cy="319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Author or co-author of several foundational texts in cognitive psychology and design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Organized the first (1979) conference of the Cognitive Science Society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C900A8-68E3-4FF5-8376-7B059B4B8DF7}"/>
              </a:ext>
            </a:extLst>
          </p:cNvPr>
          <p:cNvSpPr txBox="1"/>
          <p:nvPr/>
        </p:nvSpPr>
        <p:spPr>
          <a:xfrm>
            <a:off x="188963" y="4416710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Created the world’s first Cognitive Science Department (at UCSD)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Started the field of ‘User-Centered System Design”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Worked at Apple as VP of Advanced Technology where he proposed “User Experience Design”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D53AD2-80D4-4504-98CF-4ABB9CD7C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67710"/>
            <a:ext cx="3465562" cy="413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27809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>
          <a:xfrm>
            <a:off x="543596" y="3810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39" algn="l"/>
                <a:tab pos="1312550" algn="l"/>
                <a:tab pos="1973290" algn="l"/>
                <a:tab pos="2625100" algn="l"/>
                <a:tab pos="3285840" algn="l"/>
                <a:tab pos="3946580" algn="l"/>
                <a:tab pos="4598391" algn="l"/>
                <a:tab pos="5241272" algn="l"/>
                <a:tab pos="5910941" algn="l"/>
                <a:tab pos="6562751" algn="l"/>
                <a:tab pos="7232420" algn="l"/>
                <a:tab pos="7875301" algn="l"/>
              </a:tabLst>
              <a:defRPr/>
            </a:pPr>
            <a:r>
              <a:rPr lang="en-US" sz="4000" b="1" dirty="0">
                <a:sym typeface="UC Berkeley OS Sign"/>
              </a:rPr>
              <a:t>Organizing is Design</a:t>
            </a:r>
          </a:p>
        </p:txBody>
      </p:sp>
      <p:sp>
        <p:nvSpPr>
          <p:cNvPr id="53251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/>
          <a:lstStyle>
            <a:lvl1pPr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1pPr>
            <a:lvl2pPr marL="742950" indent="-28575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2pPr>
            <a:lvl3pPr marL="11430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3pPr>
            <a:lvl4pPr marL="16002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4pPr>
            <a:lvl5pPr marL="2057400" indent="-228600"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rgbClr val="000000"/>
                </a:solidFill>
                <a:latin typeface="Arial" panose="020B0604020202020204" pitchFamily="34" charset="0"/>
                <a:ea typeface="ヒラギノ角ゴ ProN W3"/>
                <a:cs typeface="ヒラギノ角ゴ ProN W3"/>
                <a:sym typeface="Arial" panose="020B0604020202020204" pitchFamily="34" charset="0"/>
              </a:defRPr>
            </a:lvl9pPr>
          </a:lstStyle>
          <a:p>
            <a:pPr algn="ctr"/>
            <a:fld id="{F152EA86-7FE6-4AAF-8083-1C1C3832D3F1}" type="slidenum">
              <a:rPr lang="en-US" altLang="en-US" sz="1477">
                <a:solidFill>
                  <a:srgbClr val="002955"/>
                </a:solidFill>
                <a:latin typeface="UC Berkeley OS Sign"/>
                <a:ea typeface="MS PGothic" panose="020B0600070205080204" pitchFamily="34" charset="-128"/>
                <a:sym typeface="UC Berkeley OS Sign"/>
              </a:rPr>
              <a:pPr algn="ctr"/>
              <a:t>24</a:t>
            </a:fld>
            <a:endParaRPr lang="en-US" altLang="en-US" sz="1477" dirty="0">
              <a:solidFill>
                <a:srgbClr val="002955"/>
              </a:solidFill>
              <a:latin typeface="UC Berkeley OS Sign"/>
              <a:ea typeface="MS PGothic" panose="020B0600070205080204" pitchFamily="34" charset="-128"/>
              <a:sym typeface="UC Berkeley OS Sign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57200" y="1631286"/>
            <a:ext cx="3495004" cy="4875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>
              <a:lnSpc>
                <a:spcPct val="93000"/>
              </a:lnSpc>
              <a:spcBef>
                <a:spcPts val="1800"/>
              </a:spcBef>
              <a:defRPr/>
            </a:pPr>
            <a:r>
              <a:rPr lang="en-US" sz="3200" dirty="0">
                <a:latin typeface="UC Berkeley OS Sign"/>
                <a:cs typeface="Arial" pitchFamily="34" charset="0"/>
              </a:rPr>
              <a:t>When I asked Don if he would review the first edition of TDO he said </a:t>
            </a:r>
          </a:p>
          <a:p>
            <a:pPr>
              <a:lnSpc>
                <a:spcPct val="93000"/>
              </a:lnSpc>
              <a:spcBef>
                <a:spcPts val="1800"/>
              </a:spcBef>
              <a:defRPr/>
            </a:pPr>
            <a:r>
              <a:rPr lang="en-US" sz="3200" dirty="0">
                <a:latin typeface="UC Berkeley OS Sign"/>
                <a:cs typeface="Arial" pitchFamily="34" charset="0"/>
              </a:rPr>
              <a:t>“</a:t>
            </a:r>
            <a:r>
              <a:rPr lang="en-US" sz="3200" i="1" dirty="0">
                <a:latin typeface="UC Berkeley OS Sign"/>
                <a:cs typeface="Arial" pitchFamily="34" charset="0"/>
              </a:rPr>
              <a:t>intentional arrangement of resources and the interactions they support</a:t>
            </a:r>
            <a:r>
              <a:rPr lang="en-US" sz="3200" dirty="0">
                <a:latin typeface="UC Berkeley OS Sign"/>
                <a:cs typeface="Arial" pitchFamily="34" charset="0"/>
              </a:rPr>
              <a:t>? – that’s what design does”</a:t>
            </a:r>
            <a:endParaRPr lang="en-US" sz="3200" dirty="0">
              <a:latin typeface="UC Berkeley OS Sign"/>
              <a:sym typeface="UC Berkeley OS Sig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E83673-C8C1-4E80-B24C-30DE8D04DB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4708" y="2209800"/>
            <a:ext cx="430759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095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57F874-7D76-43B7-95F7-78339EC4DC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30" y="3790872"/>
            <a:ext cx="2800657" cy="2800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87F97A-23B5-4FE1-AFC7-C13199CABD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472" y="716362"/>
            <a:ext cx="2800657" cy="2800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FC5B28-B878-4610-AB82-6F2E669DE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767673"/>
            <a:ext cx="2800657" cy="2895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B90324-9582-46DD-9691-E1A9AA2773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8173" y="3965230"/>
            <a:ext cx="2729373" cy="27293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FB603F-6DD0-47DE-8ECB-0C87182F3D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6855" y="3902406"/>
            <a:ext cx="2667000" cy="2667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D6A393-9AC5-46EA-98DA-047B68012E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79799" y="692231"/>
            <a:ext cx="2800657" cy="28006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14F785-30D3-4F44-A8BB-DF522F7F28DA}"/>
              </a:ext>
            </a:extLst>
          </p:cNvPr>
          <p:cNvSpPr txBox="1"/>
          <p:nvPr/>
        </p:nvSpPr>
        <p:spPr>
          <a:xfrm>
            <a:off x="2133600" y="94732"/>
            <a:ext cx="784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Some of Don Norman’s Books</a:t>
            </a:r>
          </a:p>
        </p:txBody>
      </p:sp>
    </p:spTree>
    <p:extLst>
      <p:ext uri="{BB962C8B-B14F-4D97-AF65-F5344CB8AC3E}">
        <p14:creationId xmlns:p14="http://schemas.microsoft.com/office/powerpoint/2010/main" val="2629858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F1588FE-AA8F-43D0-9755-780F9B6D1E92}"/>
              </a:ext>
            </a:extLst>
          </p:cNvPr>
          <p:cNvSpPr/>
          <p:nvPr/>
        </p:nvSpPr>
        <p:spPr>
          <a:xfrm>
            <a:off x="-76200" y="5638800"/>
            <a:ext cx="9144000" cy="1143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B51AC0-A0AF-44D7-85DE-5C04F359B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61"/>
            <a:ext cx="8229600" cy="1143000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Specialized Affordances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5DAD7F4-382F-4F5D-9920-7E5F0DBCAF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8600" y="1154695"/>
            <a:ext cx="6036917" cy="40172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A65012-A800-4387-800D-86EAECA3DF2A}"/>
              </a:ext>
            </a:extLst>
          </p:cNvPr>
          <p:cNvSpPr txBox="1"/>
          <p:nvPr/>
        </p:nvSpPr>
        <p:spPr>
          <a:xfrm>
            <a:off x="6347138" y="1124510"/>
            <a:ext cx="2590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The design and shape of hammers lets you quickly perceive how you would hold and use one, but hammer designs are also very specialized</a:t>
            </a:r>
            <a:endParaRPr lang="en-US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3AC906-0749-4BC5-B308-BD0D9E9517F0}"/>
              </a:ext>
            </a:extLst>
          </p:cNvPr>
          <p:cNvSpPr txBox="1"/>
          <p:nvPr/>
        </p:nvSpPr>
        <p:spPr>
          <a:xfrm>
            <a:off x="381000" y="5703305"/>
            <a:ext cx="822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If you needed to perform a “hammering” task but didn’t have a hammer, what other things could you use instead?</a:t>
            </a:r>
          </a:p>
        </p:txBody>
      </p:sp>
    </p:spTree>
    <p:extLst>
      <p:ext uri="{BB962C8B-B14F-4D97-AF65-F5344CB8AC3E}">
        <p14:creationId xmlns:p14="http://schemas.microsoft.com/office/powerpoint/2010/main" val="1545727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6200" y="-5500"/>
            <a:ext cx="8874123" cy="22098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Easily Perceivable</a:t>
            </a:r>
            <a:br>
              <a:rPr lang="en-US" sz="4000" b="1" dirty="0"/>
            </a:br>
            <a:r>
              <a:rPr lang="en-US" sz="4000" b="1" dirty="0"/>
              <a:t> “Negative-Affordances”</a:t>
            </a:r>
          </a:p>
        </p:txBody>
      </p:sp>
      <p:pic>
        <p:nvPicPr>
          <p:cNvPr id="2056" name="Picture 8" descr="http://assets.macys.com/navapp/web20/assets/script/scene7/core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2058" name="Picture 10" descr="http://assets.macys.com/navapp/web20/assets/script/scene7/core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2060" name="Picture 12" descr="http://assets.macys.com/navapp/web20/assets/script/scene7/core/images/spacer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F0CAEC-BD37-4EAD-9C26-1312745E9F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134" y="2057400"/>
            <a:ext cx="4065866" cy="3790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A73A26-CEEB-4D72-AC57-F0DD14DBCF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617" y="1971675"/>
            <a:ext cx="3962400" cy="3962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5C3C450-567F-4C78-BE1D-349ADF32D003}"/>
              </a:ext>
            </a:extLst>
          </p:cNvPr>
          <p:cNvSpPr txBox="1"/>
          <p:nvPr/>
        </p:nvSpPr>
        <p:spPr>
          <a:xfrm>
            <a:off x="762000" y="6096000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“You can’t put a square peg in a round hole”</a:t>
            </a:r>
          </a:p>
        </p:txBody>
      </p:sp>
    </p:spTree>
    <p:extLst>
      <p:ext uri="{BB962C8B-B14F-4D97-AF65-F5344CB8AC3E}">
        <p14:creationId xmlns:p14="http://schemas.microsoft.com/office/powerpoint/2010/main" val="208438498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-152400" y="1524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UI Design</a:t>
            </a:r>
            <a:br>
              <a:rPr lang="en-US" sz="3600" b="1" dirty="0">
                <a:sym typeface="UC Berkeley OS Sign"/>
              </a:rPr>
            </a:br>
            <a:r>
              <a:rPr lang="en-US" sz="3600" b="1" dirty="0">
                <a:sym typeface="UC Berkeley OS Sign"/>
              </a:rPr>
              <a:t> to Support Interaction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57200" y="1447800"/>
            <a:ext cx="7848600" cy="5106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Many interactions with physical and digital resources are initiated using designed controls or other “user interface elements”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  <a:sym typeface="Arial" pitchFamily="34" charset="0"/>
              </a:rPr>
              <a:t>These controls and UI elements have affordances too, and good design makes it easy to see how to use them (and bad design doesn’t)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i="1" dirty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FUNDAMENTAL QUESTION: Does the arrangement of the controls map well to the arrangement of the resources they control?</a:t>
            </a:r>
          </a:p>
        </p:txBody>
      </p:sp>
    </p:spTree>
    <p:extLst>
      <p:ext uri="{BB962C8B-B14F-4D97-AF65-F5344CB8AC3E}">
        <p14:creationId xmlns:p14="http://schemas.microsoft.com/office/powerpoint/2010/main" val="105526072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9E53925-E514-4E0F-A8A1-49D2F3B91CA1}"/>
              </a:ext>
            </a:extLst>
          </p:cNvPr>
          <p:cNvSpPr/>
          <p:nvPr/>
        </p:nvSpPr>
        <p:spPr>
          <a:xfrm>
            <a:off x="76200" y="62012"/>
            <a:ext cx="9067800" cy="108098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AD79A-3DDE-4C81-A88D-5EB4F544F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12"/>
            <a:ext cx="8077200" cy="1143000"/>
          </a:xfrm>
        </p:spPr>
        <p:txBody>
          <a:bodyPr>
            <a:normAutofit/>
          </a:bodyPr>
          <a:lstStyle/>
          <a:p>
            <a:r>
              <a:rPr lang="en-US" b="1" dirty="0"/>
              <a:t>Which Button Do I Push?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8AF61-06F7-40AE-B6CE-049D5FD273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748366"/>
            <a:ext cx="4744065" cy="40851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96C7571-F60D-4D4C-8452-C01D69FE4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" y="1371600"/>
            <a:ext cx="3552825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69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780CA7A-5397-482D-89EB-726A06524DA1}"/>
              </a:ext>
            </a:extLst>
          </p:cNvPr>
          <p:cNvSpPr/>
          <p:nvPr/>
        </p:nvSpPr>
        <p:spPr>
          <a:xfrm>
            <a:off x="0" y="5410200"/>
            <a:ext cx="9129252" cy="1447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54" name="Rectangle 1"/>
          <p:cNvSpPr>
            <a:spLocks noGrp="1" noChangeArrowheads="1"/>
          </p:cNvSpPr>
          <p:nvPr>
            <p:ph type="title"/>
          </p:nvPr>
        </p:nvSpPr>
        <p:spPr>
          <a:xfrm>
            <a:off x="417612" y="2286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Interactions –The Why </a:t>
            </a:r>
            <a:br>
              <a:rPr lang="en-US" sz="3600" b="1" dirty="0">
                <a:sym typeface="UC Berkeley OS Sign"/>
              </a:rPr>
            </a:br>
            <a:r>
              <a:rPr lang="en-US" sz="3600" b="1" dirty="0">
                <a:sym typeface="UC Berkeley OS Sign"/>
              </a:rPr>
              <a:t>of Organizing Systems</a:t>
            </a:r>
          </a:p>
        </p:txBody>
      </p:sp>
      <p:sp>
        <p:nvSpPr>
          <p:cNvPr id="4915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D6D504EE-3E01-4EC0-929A-3715972E26FE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29902" y="1488380"/>
            <a:ext cx="8036719" cy="340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INTERACTIONS include any activity, function, or service supported by or enabled with respect to the resources in a collection or with respect the collection as a whole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Whenever we select a resource for inclusion in an organizing system, describe it, or arrange it according to an organizing principle, we (should) have an interaction in mind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C77DE2-187A-494F-BFE3-75FD5F3AD72F}"/>
              </a:ext>
            </a:extLst>
          </p:cNvPr>
          <p:cNvSpPr txBox="1"/>
          <p:nvPr/>
        </p:nvSpPr>
        <p:spPr>
          <a:xfrm>
            <a:off x="250465" y="5486400"/>
            <a:ext cx="887878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i="1" dirty="0">
                <a:solidFill>
                  <a:srgbClr val="FF0000"/>
                </a:solidFill>
                <a:latin typeface="UC Berkeley OS Sign"/>
                <a:sym typeface="UC Berkeley OS Sign"/>
              </a:rPr>
              <a:t>The interaction of ACCESS is fundamental in any collection of resources –why would you collect and organize resources you didn’t expect to access in the future?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latin typeface="UC Berkeley OS Sign"/>
              <a:sym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24031629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060864"/>
            <a:ext cx="13811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2192482"/>
            <a:ext cx="555401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04800" y="116038"/>
            <a:ext cx="3429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BEFORE:  Array of 6 light switches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2705" y="860535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AFTER: Switches arranged to match room layout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28800" y="601980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Donald Norman, The Design of Everyday Things</a:t>
            </a:r>
          </a:p>
        </p:txBody>
      </p:sp>
    </p:spTree>
    <p:extLst>
      <p:ext uri="{BB962C8B-B14F-4D97-AF65-F5344CB8AC3E}">
        <p14:creationId xmlns:p14="http://schemas.microsoft.com/office/powerpoint/2010/main" val="5119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125289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Beer tap handles used to distinguish identical knobs in control room of a nuclear power plant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079396"/>
            <a:ext cx="6781800" cy="577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92881" y="2819400"/>
            <a:ext cx="155971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 Norman,</a:t>
            </a:r>
          </a:p>
          <a:p>
            <a:r>
              <a:rPr lang="en-US" sz="2800" b="1" dirty="0"/>
              <a:t>“Design of Everyday Things”</a:t>
            </a:r>
          </a:p>
        </p:txBody>
      </p:sp>
    </p:spTree>
    <p:extLst>
      <p:ext uri="{BB962C8B-B14F-4D97-AF65-F5344CB8AC3E}">
        <p14:creationId xmlns:p14="http://schemas.microsoft.com/office/powerpoint/2010/main" val="28428451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5" y="3048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Creating New Capabilities</a:t>
            </a:r>
          </a:p>
        </p:txBody>
      </p:sp>
      <p:sp>
        <p:nvSpPr>
          <p:cNvPr id="5017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0F8CF095-0319-4AF9-BDC4-02554DE408AF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661453" y="2057400"/>
            <a:ext cx="7924800" cy="3403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fontAlgn="base" hangingPunct="0">
              <a:lnSpc>
                <a:spcPct val="92000"/>
              </a:lnSpc>
              <a:spcBef>
                <a:spcPts val="1266"/>
              </a:spcBef>
              <a:spcAft>
                <a:spcPct val="0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sym typeface="Arial" pitchFamily="34" charset="0"/>
              </a:rPr>
              <a:t>The interactions that are “afforded” by inherent properties are distinct from the “designed interactions” that are </a:t>
            </a:r>
            <a:r>
              <a:rPr lang="en-US" sz="3200" dirty="0">
                <a:sym typeface="UC Berkeley OS Sign"/>
              </a:rPr>
              <a:t>made possible by intentional acts of description, arrangement, or technological mediation</a:t>
            </a:r>
          </a:p>
          <a:p>
            <a:pPr marL="160729" indent="-160729" eaLnBrk="0" fontAlgn="base" hangingPunct="0">
              <a:lnSpc>
                <a:spcPct val="92000"/>
              </a:lnSpc>
              <a:spcBef>
                <a:spcPts val="1266"/>
              </a:spcBef>
              <a:spcAft>
                <a:spcPct val="0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sym typeface="UC Berkeley OS Sign"/>
              </a:rPr>
              <a:t> </a:t>
            </a:r>
            <a:r>
              <a:rPr lang="en-US" sz="3200" dirty="0">
                <a:sym typeface="Arial" pitchFamily="34" charset="0"/>
              </a:rPr>
              <a:t>Creating new capabilities/affordances is often the purpose of design</a:t>
            </a:r>
          </a:p>
        </p:txBody>
      </p:sp>
    </p:spTree>
    <p:extLst>
      <p:ext uri="{BB962C8B-B14F-4D97-AF65-F5344CB8AC3E}">
        <p14:creationId xmlns:p14="http://schemas.microsoft.com/office/powerpoint/2010/main" val="2573521325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D8B4637-C7EF-403E-B423-E9E71096DA81}"/>
              </a:ext>
            </a:extLst>
          </p:cNvPr>
          <p:cNvSpPr/>
          <p:nvPr/>
        </p:nvSpPr>
        <p:spPr>
          <a:xfrm>
            <a:off x="5105400" y="5105400"/>
            <a:ext cx="3886200" cy="16925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A40DA0-A9C0-4F44-ABBA-3B772D06D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715" y="1887289"/>
            <a:ext cx="1628612" cy="30834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6864CD6-ADBD-499F-B99B-2CCEFA9C8B00}"/>
              </a:ext>
            </a:extLst>
          </p:cNvPr>
          <p:cNvSpPr/>
          <p:nvPr/>
        </p:nvSpPr>
        <p:spPr>
          <a:xfrm>
            <a:off x="6732999" y="1295400"/>
            <a:ext cx="2194416" cy="16925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33846" y="-112041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Design and “Capability Discovery”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6947" y="990600"/>
            <a:ext cx="4922562" cy="602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With physical resources, good design makes it easy to distinguish between parts and properties that are functional and those that are decorative or otherwise non-functional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But with digital and computational resources, it is often impossible to discern capability because it is</a:t>
            </a:r>
            <a:r>
              <a:rPr lang="en-US" sz="2800" dirty="0">
                <a:latin typeface="UC Berkeley OS Sign"/>
                <a:sym typeface="UC Berkeley OS Sign"/>
              </a:rPr>
              <a:t> internally implemented rather than inherent in perceptible surface properties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000" dirty="0">
              <a:latin typeface="UC Berkeley OS Sign"/>
              <a:cs typeface="Arial" pitchFamily="34" charset="0"/>
              <a:sym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34200" y="1418308"/>
            <a:ext cx="1752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What can I do? How do you interact with me?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88797-B0DC-43BC-B04B-A784C6557B9D}"/>
              </a:ext>
            </a:extLst>
          </p:cNvPr>
          <p:cNvSpPr txBox="1"/>
          <p:nvPr/>
        </p:nvSpPr>
        <p:spPr>
          <a:xfrm>
            <a:off x="5257800" y="5105400"/>
            <a:ext cx="35145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If you gave Plato or Isaac Newton a mobile phone, would they have any idea as to what it does?</a:t>
            </a:r>
          </a:p>
        </p:txBody>
      </p:sp>
    </p:spTree>
    <p:extLst>
      <p:ext uri="{BB962C8B-B14F-4D97-AF65-F5344CB8AC3E}">
        <p14:creationId xmlns:p14="http://schemas.microsoft.com/office/powerpoint/2010/main" val="2236350746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06EDB4E-85C2-4F8A-8B9E-B53C5FC64817}"/>
              </a:ext>
            </a:extLst>
          </p:cNvPr>
          <p:cNvSpPr/>
          <p:nvPr/>
        </p:nvSpPr>
        <p:spPr>
          <a:xfrm>
            <a:off x="381000" y="2438400"/>
            <a:ext cx="3048000" cy="2590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59F108-703C-41BD-8331-6C53887B89AE}"/>
              </a:ext>
            </a:extLst>
          </p:cNvPr>
          <p:cNvSpPr txBox="1"/>
          <p:nvPr/>
        </p:nvSpPr>
        <p:spPr>
          <a:xfrm>
            <a:off x="590755" y="2743200"/>
            <a:ext cx="24987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It is a SONICATOR</a:t>
            </a:r>
          </a:p>
          <a:p>
            <a:endParaRPr lang="en-US" sz="2400" b="1" i="1" dirty="0">
              <a:solidFill>
                <a:srgbClr val="FF0000"/>
              </a:solidFill>
            </a:endParaRPr>
          </a:p>
          <a:p>
            <a:r>
              <a:rPr lang="en-US" sz="2400" b="1" i="1" dirty="0">
                <a:solidFill>
                  <a:srgbClr val="FF0000"/>
                </a:solidFill>
              </a:rPr>
              <a:t>What can I do? How do you interact with me?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913ECE-E0AC-470D-9872-625948AAD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884" y="1524000"/>
            <a:ext cx="4749800" cy="5181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F41B9D-E26A-4841-BD6C-6CE3BC866E63}"/>
              </a:ext>
            </a:extLst>
          </p:cNvPr>
          <p:cNvSpPr txBox="1"/>
          <p:nvPr/>
        </p:nvSpPr>
        <p:spPr>
          <a:xfrm>
            <a:off x="914400" y="381000"/>
            <a:ext cx="6477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Hanchen Ultrasonic Homogenizer Sonicator Processor</a:t>
            </a:r>
          </a:p>
        </p:txBody>
      </p:sp>
    </p:spTree>
    <p:extLst>
      <p:ext uri="{BB962C8B-B14F-4D97-AF65-F5344CB8AC3E}">
        <p14:creationId xmlns:p14="http://schemas.microsoft.com/office/powerpoint/2010/main" val="33046515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Interactions with Digital and Computerized Resources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81000" y="1676400"/>
            <a:ext cx="8534400" cy="1254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Even when we see some indications of potential interactions we can't directly understand or compare their capability</a:t>
            </a:r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984890"/>
            <a:ext cx="8610600" cy="1494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4644701"/>
            <a:ext cx="8763000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6504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marL="257166" indent="-160729">
              <a:spcAft>
                <a:spcPts val="1266"/>
              </a:spcAft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5400" b="1" dirty="0">
                <a:solidFill>
                  <a:srgbClr val="FF0000"/>
                </a:solidFill>
              </a:rPr>
              <a:t>Classifications and Interactions</a:t>
            </a:r>
          </a:p>
        </p:txBody>
      </p:sp>
    </p:spTree>
    <p:extLst>
      <p:ext uri="{BB962C8B-B14F-4D97-AF65-F5344CB8AC3E}">
        <p14:creationId xmlns:p14="http://schemas.microsoft.com/office/powerpoint/2010/main" val="2028846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19647" y="34734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Classifications and Interactions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914400" y="1066800"/>
            <a:ext cx="7163247" cy="516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/>
              <a:t>Classifications arrange resources into categories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/>
              <a:t>Every classification increases the capability and efficiency of interactions with resources that are “co-located” or “within-category” and makes “between-category” interactions less efficient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/>
              <a:t>The granularity of the classification determines the specificity of the interactions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sym typeface="Arial" pitchFamily="34" charset="0"/>
              </a:rPr>
              <a:t>The structure and description of a classification influences how people use it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06549646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A954DD-D360-4382-B742-6271171E8DA3}"/>
              </a:ext>
            </a:extLst>
          </p:cNvPr>
          <p:cNvSpPr/>
          <p:nvPr/>
        </p:nvSpPr>
        <p:spPr>
          <a:xfrm>
            <a:off x="0" y="5867400"/>
            <a:ext cx="9144000" cy="990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68" y="2607488"/>
            <a:ext cx="6238875" cy="5429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457" y="1143000"/>
            <a:ext cx="5305425" cy="1209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040" y="4276072"/>
            <a:ext cx="7696200" cy="5524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768" y="5045137"/>
            <a:ext cx="7886700" cy="685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130" y="3354607"/>
            <a:ext cx="6534150" cy="704850"/>
          </a:xfrm>
          <a:prstGeom prst="rect">
            <a:avLst/>
          </a:prstGeom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446314" y="214385"/>
            <a:ext cx="8228707" cy="77621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Classification on Sports Websites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3130" y="5947552"/>
            <a:ext cx="8778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What questions does this organization make easy / hard to answer?</a:t>
            </a:r>
          </a:p>
        </p:txBody>
      </p:sp>
    </p:spTree>
    <p:extLst>
      <p:ext uri="{BB962C8B-B14F-4D97-AF65-F5344CB8AC3E}">
        <p14:creationId xmlns:p14="http://schemas.microsoft.com/office/powerpoint/2010/main" val="5235534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2133600"/>
            <a:ext cx="78486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HOME	NFL	    NBA	MLB    NHL</a:t>
            </a:r>
          </a:p>
          <a:p>
            <a:r>
              <a:rPr lang="en-US" sz="2800" dirty="0"/>
              <a:t>	</a:t>
            </a:r>
          </a:p>
          <a:p>
            <a:r>
              <a:rPr lang="en-US" sz="2400" dirty="0"/>
              <a:t>SF		49ers	      Warriors     Giants	          Sharks	</a:t>
            </a:r>
          </a:p>
          <a:p>
            <a:r>
              <a:rPr lang="en-US" sz="2400" dirty="0"/>
              <a:t>					A’s</a:t>
            </a:r>
          </a:p>
          <a:p>
            <a:endParaRPr lang="en-US" sz="2400" dirty="0"/>
          </a:p>
          <a:p>
            <a:r>
              <a:rPr lang="en-US" sz="2400" dirty="0"/>
              <a:t>LA		Rams	      Lakers	Dodgers        Kings</a:t>
            </a:r>
          </a:p>
          <a:p>
            <a:r>
              <a:rPr lang="en-US" sz="2400" dirty="0"/>
              <a:t>			      Clippers	Angels	</a:t>
            </a:r>
          </a:p>
          <a:p>
            <a:endParaRPr lang="en-US" sz="2400" dirty="0"/>
          </a:p>
          <a:p>
            <a:r>
              <a:rPr lang="en-US" sz="2400" dirty="0"/>
              <a:t>Boston		Patriots     Celtics         Red Sox         Bruins	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9269" y="304800"/>
            <a:ext cx="807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j-lt"/>
              </a:rPr>
              <a:t>ALTERNATIVE CLASSIFICATION:</a:t>
            </a:r>
          </a:p>
          <a:p>
            <a:r>
              <a:rPr lang="en-US" sz="4000" b="1" dirty="0">
                <a:latin typeface="+mj-lt"/>
              </a:rPr>
              <a:t>HOW ARE MY HOME TEAMS DOING?</a:t>
            </a:r>
          </a:p>
        </p:txBody>
      </p:sp>
    </p:spTree>
    <p:extLst>
      <p:ext uri="{BB962C8B-B14F-4D97-AF65-F5344CB8AC3E}">
        <p14:creationId xmlns:p14="http://schemas.microsoft.com/office/powerpoint/2010/main" val="723840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CEB856-7BED-4F4F-83E8-47165A8AAE4C}"/>
              </a:ext>
            </a:extLst>
          </p:cNvPr>
          <p:cNvSpPr/>
          <p:nvPr/>
        </p:nvSpPr>
        <p:spPr>
          <a:xfrm>
            <a:off x="0" y="5257800"/>
            <a:ext cx="9144000" cy="15600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br>
              <a:rPr lang="en-US" sz="3600" b="1" dirty="0"/>
            </a:br>
            <a:r>
              <a:rPr lang="en-US" sz="3600" b="1" dirty="0"/>
              <a:t> </a:t>
            </a:r>
            <a:r>
              <a:rPr lang="en-US" sz="4000" b="1" dirty="0"/>
              <a:t>Requirements for Interactions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33400" y="1524000"/>
            <a:ext cx="8077200" cy="562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All organizing systems have some common interactions, but we want to pay attention to the more resource-specific interactions that create the most value</a:t>
            </a:r>
          </a:p>
          <a:p>
            <a:pPr marL="160729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The interactions must be discoverable and invokable by their intended users</a:t>
            </a:r>
          </a:p>
          <a:p>
            <a:pPr marL="617929" lvl="1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  <a:sym typeface="UC Berkeley OS Sign"/>
              </a:rPr>
              <a:t>“UID” = “user {interface, interaction} design</a:t>
            </a:r>
          </a:p>
          <a:p>
            <a:pPr marL="617929" lvl="1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>
              <a:latin typeface="UC Berkeley OS Sign"/>
              <a:sym typeface="UC Berkeley OS Sign"/>
            </a:endParaRPr>
          </a:p>
          <a:p>
            <a:pPr lvl="1" eaLnBrk="0" hangingPunct="0">
              <a:spcBef>
                <a:spcPts val="600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i="1" dirty="0">
                <a:solidFill>
                  <a:srgbClr val="FF0000"/>
                </a:solidFill>
                <a:latin typeface="UC Berkeley OS Sign"/>
                <a:sym typeface="UC Berkeley OS Sign"/>
              </a:rPr>
              <a:t>The priorities of the interactions are usually determined by the priority of intended users. </a:t>
            </a:r>
            <a:br>
              <a:rPr lang="en-US" sz="2800" i="1" dirty="0">
                <a:solidFill>
                  <a:srgbClr val="FF0000"/>
                </a:solidFill>
                <a:latin typeface="UC Berkeley OS Sign"/>
                <a:sym typeface="UC Berkeley OS Sign"/>
              </a:rPr>
            </a:br>
            <a:r>
              <a:rPr lang="en-US" sz="2800" i="1" dirty="0">
                <a:solidFill>
                  <a:srgbClr val="FF0000"/>
                </a:solidFill>
                <a:latin typeface="UC Berkeley OS Sign"/>
                <a:sym typeface="UC Berkeley OS Sign"/>
              </a:rPr>
              <a:t>How do we decide who gets priority?</a:t>
            </a:r>
          </a:p>
          <a:p>
            <a:pPr marL="617929" lvl="1" indent="-160729" eaLnBrk="0" hangingPunct="0">
              <a:spcBef>
                <a:spcPts val="600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>
              <a:latin typeface="UC Berkeley OS Sign"/>
              <a:sym typeface="UC Berkeley OS Sign"/>
            </a:endParaRPr>
          </a:p>
        </p:txBody>
      </p:sp>
    </p:spTree>
    <p:extLst>
      <p:ext uri="{BB962C8B-B14F-4D97-AF65-F5344CB8AC3E}">
        <p14:creationId xmlns:p14="http://schemas.microsoft.com/office/powerpoint/2010/main" val="2839300962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646" y="47797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Classifications and Interactions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685799" y="1066800"/>
            <a:ext cx="7772400" cy="206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>
                <a:latin typeface="UC Berkeley OS Sign"/>
                <a:cs typeface="Arial" pitchFamily="34" charset="0"/>
                <a:sym typeface="Arial" pitchFamily="34" charset="0"/>
              </a:rPr>
              <a:t>Standard classifications for products and business services make it easier to discover suitable resources, integrate them into your own processes, or to comply with rules and regulations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3135474"/>
            <a:ext cx="7548563" cy="329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46293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05693" y="109969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Classification and Interactions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762000" y="1905000"/>
            <a:ext cx="7696200" cy="44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  <a:sym typeface="Arial" pitchFamily="34" charset="0"/>
              </a:rPr>
              <a:t>Effective user interfaces to physical or digital organizing systems present and reinforce the logical classifications they embody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600" dirty="0">
                <a:latin typeface="UC Berkeley OS Sign"/>
                <a:cs typeface="Arial" pitchFamily="34" charset="0"/>
                <a:sym typeface="Arial" pitchFamily="34" charset="0"/>
              </a:rPr>
              <a:t>If the resources belong to logical groups or categories, does the arrangement of the controls reflect them?</a:t>
            </a:r>
          </a:p>
        </p:txBody>
      </p:sp>
    </p:spTree>
    <p:extLst>
      <p:ext uri="{BB962C8B-B14F-4D97-AF65-F5344CB8AC3E}">
        <p14:creationId xmlns:p14="http://schemas.microsoft.com/office/powerpoint/2010/main" val="64387130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8" name="Picture 7" descr="MartialArtsCategor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3600" y="304800"/>
            <a:ext cx="5181600" cy="5486400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723900" y="5423602"/>
            <a:ext cx="8001000" cy="1143000"/>
          </a:xfrm>
        </p:spPr>
        <p:txBody>
          <a:bodyPr>
            <a:noAutofit/>
          </a:bodyPr>
          <a:lstStyle/>
          <a:p>
            <a:pPr algn="l"/>
            <a:r>
              <a:rPr lang="en-US" sz="2400" dirty="0"/>
              <a:t>Good user interface design creates a clear mapping between a classification scheme and  the arrangements and interactions that users see  (TDO Figure 8.1)</a:t>
            </a:r>
          </a:p>
        </p:txBody>
      </p:sp>
    </p:spTree>
    <p:extLst>
      <p:ext uri="{BB962C8B-B14F-4D97-AF65-F5344CB8AC3E}">
        <p14:creationId xmlns:p14="http://schemas.microsoft.com/office/powerpoint/2010/main" val="3258290267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BE1FAC-D15C-4573-8BD8-F4B46BC31B1F}"/>
              </a:ext>
            </a:extLst>
          </p:cNvPr>
          <p:cNvSpPr/>
          <p:nvPr/>
        </p:nvSpPr>
        <p:spPr>
          <a:xfrm>
            <a:off x="55554" y="762000"/>
            <a:ext cx="2687646" cy="32004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222A12-B5D8-48B7-AE13-6D9BF3C21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219" y="762000"/>
            <a:ext cx="2330227" cy="5832574"/>
          </a:xfrm>
          <a:prstGeom prst="rect">
            <a:avLst/>
          </a:prstGeom>
        </p:spPr>
      </p:pic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5554" y="1752600"/>
            <a:ext cx="2514600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i="1" dirty="0">
                <a:solidFill>
                  <a:srgbClr val="FF0000"/>
                </a:solidFill>
                <a:sym typeface="UC Berkeley OS Sign"/>
              </a:rPr>
              <a:t>How Good is the Mapping</a:t>
            </a:r>
            <a:br>
              <a:rPr lang="en-US" sz="3600" i="1" dirty="0">
                <a:solidFill>
                  <a:srgbClr val="FF0000"/>
                </a:solidFill>
                <a:sym typeface="UC Berkeley OS Sign"/>
              </a:rPr>
            </a:br>
            <a:r>
              <a:rPr lang="en-US" sz="3600" i="1" dirty="0">
                <a:solidFill>
                  <a:srgbClr val="FF0000"/>
                </a:solidFill>
                <a:sym typeface="UC Berkeley OS Sign"/>
              </a:rPr>
              <a:t>from Logical Groups to Controls?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4098" name="Picture 2" descr="(picture of bad range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892178"/>
            <a:ext cx="4036868" cy="2911839"/>
          </a:xfrm>
          <a:prstGeom prst="rect">
            <a:avLst/>
          </a:prstGeom>
          <a:noFill/>
        </p:spPr>
      </p:pic>
      <p:pic>
        <p:nvPicPr>
          <p:cNvPr id="4100" name="Picture 4" descr="(picture of good range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4495800"/>
            <a:ext cx="6821576" cy="18873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1791716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892" y="3372862"/>
            <a:ext cx="2830087" cy="325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0" y="3364181"/>
            <a:ext cx="4023035" cy="3450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4475" y="2525981"/>
            <a:ext cx="8661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1050" y="1386532"/>
            <a:ext cx="5786034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39478" y="152400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 Conventional Presentation of a Classification:</a:t>
            </a:r>
            <a:br>
              <a:rPr lang="en-US" sz="2800" b="1" dirty="0"/>
            </a:br>
            <a:r>
              <a:rPr lang="en-US" sz="2800" b="1" dirty="0"/>
              <a:t>Tabular categories and subcategories</a:t>
            </a:r>
          </a:p>
        </p:txBody>
      </p:sp>
    </p:spTree>
    <p:extLst>
      <p:ext uri="{BB962C8B-B14F-4D97-AF65-F5344CB8AC3E}">
        <p14:creationId xmlns:p14="http://schemas.microsoft.com/office/powerpoint/2010/main" val="9945192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7700A-A317-4864-833A-5185DEC8A32A}"/>
              </a:ext>
            </a:extLst>
          </p:cNvPr>
          <p:cNvSpPr/>
          <p:nvPr/>
        </p:nvSpPr>
        <p:spPr>
          <a:xfrm>
            <a:off x="0" y="152400"/>
            <a:ext cx="9144000" cy="78105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304800"/>
            <a:ext cx="899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Why Is This a Better Presentation of the Classification?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6248400"/>
            <a:ext cx="7086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Photo taken by Bob Glushko at Union Square Greenmarket, NYC</a:t>
            </a:r>
          </a:p>
        </p:txBody>
      </p:sp>
      <p:pic>
        <p:nvPicPr>
          <p:cNvPr id="7" name="Picture 6" descr="7.2.1.2-ClassificationInNovelUI-O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1038880"/>
            <a:ext cx="6883400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5959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3048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FLASHBACK</a:t>
            </a:r>
            <a:r>
              <a:rPr lang="en-US" sz="2800" b="1" dirty="0"/>
              <a:t>: Poor Communication of a Classification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4944621" cy="513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867400" y="948690"/>
            <a:ext cx="28956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Better Might Be Something Like…</a:t>
            </a:r>
          </a:p>
          <a:p>
            <a:endParaRPr lang="en-US" dirty="0"/>
          </a:p>
          <a:p>
            <a:r>
              <a:rPr lang="en-US" b="1" dirty="0"/>
              <a:t>San Francisco</a:t>
            </a:r>
          </a:p>
          <a:p>
            <a:r>
              <a:rPr lang="en-US" b="1" dirty="0"/>
              <a:t>   Embarcadero</a:t>
            </a:r>
          </a:p>
          <a:p>
            <a:r>
              <a:rPr lang="en-US" b="1" dirty="0"/>
              <a:t>   Montgomery</a:t>
            </a:r>
          </a:p>
          <a:p>
            <a:r>
              <a:rPr lang="en-US" b="1" dirty="0"/>
              <a:t>   Powell</a:t>
            </a:r>
          </a:p>
          <a:p>
            <a:r>
              <a:rPr lang="en-US" b="1" dirty="0"/>
              <a:t>   Civic Center</a:t>
            </a:r>
          </a:p>
          <a:p>
            <a:r>
              <a:rPr lang="en-US" b="1" dirty="0"/>
              <a:t>    …</a:t>
            </a:r>
          </a:p>
          <a:p>
            <a:r>
              <a:rPr lang="en-US" b="1" dirty="0"/>
              <a:t>Oakland</a:t>
            </a:r>
          </a:p>
          <a:p>
            <a:r>
              <a:rPr lang="en-US" b="1" dirty="0"/>
              <a:t>   West Oakland</a:t>
            </a:r>
          </a:p>
          <a:p>
            <a:r>
              <a:rPr lang="en-US" b="1" dirty="0"/>
              <a:t>    12 Street </a:t>
            </a:r>
          </a:p>
          <a:p>
            <a:r>
              <a:rPr lang="en-US" b="1" dirty="0"/>
              <a:t>     19 Street</a:t>
            </a:r>
          </a:p>
          <a:p>
            <a:r>
              <a:rPr lang="en-US" b="1" dirty="0"/>
              <a:t>     MacArthur</a:t>
            </a:r>
          </a:p>
          <a:p>
            <a:r>
              <a:rPr lang="en-US" b="1" dirty="0"/>
              <a:t>     </a:t>
            </a:r>
            <a:r>
              <a:rPr lang="en-US" b="1" dirty="0" err="1"/>
              <a:t>Rockridge</a:t>
            </a:r>
            <a:endParaRPr lang="en-US" b="1" dirty="0"/>
          </a:p>
          <a:p>
            <a:r>
              <a:rPr lang="en-US" b="1" dirty="0"/>
              <a:t>     …</a:t>
            </a:r>
          </a:p>
          <a:p>
            <a:r>
              <a:rPr lang="en-US" b="1" dirty="0"/>
              <a:t>Berkeley</a:t>
            </a:r>
          </a:p>
          <a:p>
            <a:r>
              <a:rPr lang="en-US" b="1" dirty="0"/>
              <a:t>    Ashby</a:t>
            </a:r>
          </a:p>
          <a:p>
            <a:r>
              <a:rPr lang="en-US" b="1" dirty="0"/>
              <a:t>     Berkeley Downtown</a:t>
            </a:r>
          </a:p>
          <a:p>
            <a:r>
              <a:rPr lang="en-US" b="1" dirty="0"/>
              <a:t>     Berkeley North</a:t>
            </a:r>
          </a:p>
          <a:p>
            <a:r>
              <a:rPr lang="en-US" dirty="0"/>
              <a:t>   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47900" y="9260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BART Station List</a:t>
            </a:r>
          </a:p>
        </p:txBody>
      </p:sp>
    </p:spTree>
    <p:extLst>
      <p:ext uri="{BB962C8B-B14F-4D97-AF65-F5344CB8AC3E}">
        <p14:creationId xmlns:p14="http://schemas.microsoft.com/office/powerpoint/2010/main" val="324683692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b="1" dirty="0">
                <a:sym typeface="UC Berkeley OS Sign"/>
              </a:rPr>
              <a:t>Taskonomy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04800" y="964441"/>
            <a:ext cx="8534400" cy="224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/>
              <a:t>In contrast to "taxonomy" - an approach to organization based on similarity of content or characteristics - a "taskonomy" organizes on the basis of purpose or "activity structure“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/>
              <a:t>A COOK’S TASKONOMY (Figure 8.1 in TDO)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3127" y="3124200"/>
            <a:ext cx="6284452" cy="251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C7F0CC-8D5C-4616-BA2C-D7C35EAA2771}"/>
              </a:ext>
            </a:extLst>
          </p:cNvPr>
          <p:cNvSpPr txBox="1"/>
          <p:nvPr/>
        </p:nvSpPr>
        <p:spPr>
          <a:xfrm>
            <a:off x="609600" y="5643398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Grocery stores and supermarkets are mostly organized taxonomically, but have some taskonomic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33708096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tialArtsCategories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028700"/>
            <a:ext cx="8038214" cy="4800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B8A44A-ED86-45D8-ACF7-24CCEF4E76C7}"/>
              </a:ext>
            </a:extLst>
          </p:cNvPr>
          <p:cNvSpPr/>
          <p:nvPr/>
        </p:nvSpPr>
        <p:spPr>
          <a:xfrm>
            <a:off x="0" y="5643398"/>
            <a:ext cx="9144000" cy="9511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81000" y="31102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/>
              <a:t>Task-Based Card Sorting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F5D7A-F0CF-4C21-B21C-81D584B56381}"/>
              </a:ext>
            </a:extLst>
          </p:cNvPr>
          <p:cNvSpPr txBox="1"/>
          <p:nvPr/>
        </p:nvSpPr>
        <p:spPr>
          <a:xfrm>
            <a:off x="609600" y="5643398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</a:rPr>
              <a:t>Which arrangement of cards better supports the gin rummy’s players sub-goals and plans?</a:t>
            </a:r>
          </a:p>
        </p:txBody>
      </p:sp>
    </p:spTree>
    <p:extLst>
      <p:ext uri="{BB962C8B-B14F-4D97-AF65-F5344CB8AC3E}">
        <p14:creationId xmlns:p14="http://schemas.microsoft.com/office/powerpoint/2010/main" val="364968025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marL="96437">
              <a:spcAft>
                <a:spcPts val="1266"/>
              </a:spcAft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5400" b="1" dirty="0">
                <a:solidFill>
                  <a:srgbClr val="FF0000"/>
                </a:solidFill>
              </a:rPr>
              <a:t>Distributed Cognition &amp; “External Representation”</a:t>
            </a:r>
          </a:p>
        </p:txBody>
      </p:sp>
    </p:spTree>
    <p:extLst>
      <p:ext uri="{BB962C8B-B14F-4D97-AF65-F5344CB8AC3E}">
        <p14:creationId xmlns:p14="http://schemas.microsoft.com/office/powerpoint/2010/main" val="2402516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Defining </a:t>
            </a:r>
            <a:r>
              <a:rPr lang="en-US" sz="4000" b="1" dirty="0">
                <a:latin typeface="UC Berkeley OS Sign"/>
              </a:rPr>
              <a:t>"</a:t>
            </a:r>
            <a:r>
              <a:rPr lang="en-US" sz="4000" b="1" dirty="0">
                <a:sym typeface="UC Berkeley OS Sign"/>
              </a:rPr>
              <a:t>Architecture</a:t>
            </a:r>
            <a:r>
              <a:rPr lang="en-US" sz="4000" b="1" dirty="0">
                <a:latin typeface="UC Berkeley OS Sign"/>
              </a:rPr>
              <a:t>"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714278" y="1648197"/>
            <a:ext cx="7714549" cy="492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</a:rPr>
              <a:t>An architecture describes a system's components (or "building blocks") and their relationships with each other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</a:rPr>
              <a:t>This gives an "architected" system an explicit model, in contrast with systems that are implemented incrementally without a master plan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</a:rPr>
              <a:t>Abstract patterns of information content or organization are sometimes called </a:t>
            </a:r>
            <a:r>
              <a:rPr lang="en-US" sz="3200" b="1" i="1" dirty="0">
                <a:solidFill>
                  <a:srgbClr val="FF0000"/>
                </a:solidFill>
                <a:latin typeface="UC Berkeley OS Sign"/>
              </a:rPr>
              <a:t>information architectures</a:t>
            </a:r>
          </a:p>
        </p:txBody>
      </p:sp>
    </p:spTree>
    <p:extLst>
      <p:ext uri="{BB962C8B-B14F-4D97-AF65-F5344CB8AC3E}">
        <p14:creationId xmlns:p14="http://schemas.microsoft.com/office/powerpoint/2010/main" val="1428932355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04800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“Distributed Cognition”</a:t>
            </a:r>
            <a:br>
              <a:rPr lang="en-US" sz="3600" b="1" dirty="0"/>
            </a:br>
            <a:r>
              <a:rPr lang="en-US" sz="3600" b="1" dirty="0"/>
              <a:t>(</a:t>
            </a:r>
            <a:r>
              <a:rPr lang="en-US" sz="3600" dirty="0"/>
              <a:t>Hollan, Hutchins, &amp; Kirsh, 2000)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57200" y="1066800"/>
            <a:ext cx="8534400" cy="533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dirty="0"/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/>
              <a:t>"Distributed cognition" is a "dialect" of cognitive science that views cognitive activity as not just something that takes place within the mind of a single person at some moment in time; it is:</a:t>
            </a:r>
          </a:p>
          <a:p>
            <a:pPr marL="800100" lvl="3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/>
              <a:t>Distributed and organized across the members of a social or goal-oriented group</a:t>
            </a:r>
          </a:p>
          <a:p>
            <a:pPr marL="800100" lvl="3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/>
              <a:t>Distributed and organized between people and the technology and artifacts they create and use</a:t>
            </a:r>
          </a:p>
          <a:p>
            <a:pPr marL="800100" lvl="3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800" dirty="0"/>
              <a:t>Distributed through time; results of earlier events and interactions that transform future 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8667996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3B30BE-1C6F-4C3A-9ADF-B9CDC00D1C0A}"/>
              </a:ext>
            </a:extLst>
          </p:cNvPr>
          <p:cNvSpPr/>
          <p:nvPr/>
        </p:nvSpPr>
        <p:spPr>
          <a:xfrm>
            <a:off x="0" y="5715000"/>
            <a:ext cx="9144000" cy="8683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Application Areas for DCog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DCog concepts are mostly used in systems design and implementation in specific work environments to make people efficient and effective</a:t>
            </a:r>
          </a:p>
          <a:p>
            <a:r>
              <a:rPr lang="en-US" dirty="0"/>
              <a:t>Its main method is field research, going into the workplace and making rigorous observations (often video), studying and coding the recorded activities using qualitative research methods (“</a:t>
            </a:r>
            <a:r>
              <a:rPr lang="en-US" b="1" dirty="0">
                <a:solidFill>
                  <a:srgbClr val="FF0000"/>
                </a:solidFill>
              </a:rPr>
              <a:t>ethnography</a:t>
            </a:r>
            <a:r>
              <a:rPr lang="en-US" dirty="0"/>
              <a:t>”)</a:t>
            </a:r>
          </a:p>
          <a:p>
            <a:r>
              <a:rPr lang="en-US" dirty="0"/>
              <a:t>Goal is to understand and codify the various ways in which cognitive structures and processes are distributed between internal and external representations, across a group of individuals, and across space and time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9E3349-103F-45F8-B02E-09AEE1EFC2F0}"/>
              </a:ext>
            </a:extLst>
          </p:cNvPr>
          <p:cNvSpPr txBox="1"/>
          <p:nvPr/>
        </p:nvSpPr>
        <p:spPr>
          <a:xfrm>
            <a:off x="838200" y="5791200"/>
            <a:ext cx="7543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HINT FOR FUTURE WORK:  Search for “ethnography</a:t>
            </a:r>
            <a:r>
              <a:rPr lang="en-US" sz="2400" i="1" baseline="0" dirty="0">
                <a:solidFill>
                  <a:srgbClr val="FF0000"/>
                </a:solidFill>
              </a:rPr>
              <a:t> in X”</a:t>
            </a:r>
          </a:p>
        </p:txBody>
      </p:sp>
    </p:spTree>
    <p:extLst>
      <p:ext uri="{BB962C8B-B14F-4D97-AF65-F5344CB8AC3E}">
        <p14:creationId xmlns:p14="http://schemas.microsoft.com/office/powerpoint/2010/main" val="30947570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911" y="849103"/>
            <a:ext cx="4531666" cy="3005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8286" y="3725521"/>
            <a:ext cx="4343400" cy="2875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05400" y="1243388"/>
            <a:ext cx="4038600" cy="22165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16803" y="4038600"/>
            <a:ext cx="4583797" cy="2562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141524"/>
            <a:ext cx="89668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Intensive Care Units, Offices, Kitchens, &amp; Cockpits</a:t>
            </a:r>
          </a:p>
        </p:txBody>
      </p:sp>
    </p:spTree>
    <p:extLst>
      <p:ext uri="{BB962C8B-B14F-4D97-AF65-F5344CB8AC3E}">
        <p14:creationId xmlns:p14="http://schemas.microsoft.com/office/powerpoint/2010/main" val="30326074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72820" y="-137829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“The Intelligent Use of Space”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72820" y="1791709"/>
            <a:ext cx="8534400" cy="3617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dirty="0"/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/>
              <a:t>“Work materials” and “artifacts” are more than just the inputs and outputs of cognitive activity; they can become part of the </a:t>
            </a:r>
            <a:r>
              <a:rPr lang="en-US" sz="3200" b="1" i="1" dirty="0">
                <a:solidFill>
                  <a:srgbClr val="FF0000"/>
                </a:solidFill>
              </a:rPr>
              <a:t>cognitive system</a:t>
            </a:r>
            <a:r>
              <a:rPr lang="en-US" sz="3200" dirty="0"/>
              <a:t>”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/>
              <a:t>"Whether we are aware of it or not, we are constantly </a:t>
            </a:r>
            <a:r>
              <a:rPr lang="en-US" sz="3200" b="1" i="1" dirty="0">
                <a:solidFill>
                  <a:srgbClr val="FF0000"/>
                </a:solidFill>
              </a:rPr>
              <a:t>organizing and reorganizing </a:t>
            </a:r>
            <a:r>
              <a:rPr lang="en-US" sz="3200" dirty="0"/>
              <a:t>our workplace to enhance performance"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1173" y="7300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Kirsh, David. "The intelligent use of space." </a:t>
            </a:r>
            <a:r>
              <a:rPr lang="en-US" i="1" dirty="0"/>
              <a:t>Artificial intelligence</a:t>
            </a:r>
            <a:r>
              <a:rPr lang="en-US" dirty="0"/>
              <a:t> 73, no. 1 (1995): 31-68.</a:t>
            </a:r>
          </a:p>
        </p:txBody>
      </p:sp>
    </p:spTree>
    <p:extLst>
      <p:ext uri="{BB962C8B-B14F-4D97-AF65-F5344CB8AC3E}">
        <p14:creationId xmlns:p14="http://schemas.microsoft.com/office/powerpoint/2010/main" val="201124640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D86797-66BA-440A-AACE-6F41ED3C2DD6}"/>
              </a:ext>
            </a:extLst>
          </p:cNvPr>
          <p:cNvSpPr/>
          <p:nvPr/>
        </p:nvSpPr>
        <p:spPr>
          <a:xfrm>
            <a:off x="0" y="5257800"/>
            <a:ext cx="9144000" cy="15600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72820" y="-137829"/>
            <a:ext cx="8228707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“The Intelligent Use of Space”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271603" y="990600"/>
            <a:ext cx="8534400" cy="4075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2400" dirty="0"/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/>
              <a:t>“</a:t>
            </a:r>
            <a:r>
              <a:rPr lang="en-US" sz="3200" dirty="0">
                <a:solidFill>
                  <a:srgbClr val="FF0000"/>
                </a:solidFill>
              </a:rPr>
              <a:t>At times the histories of use are perceptually available to us </a:t>
            </a:r>
            <a:r>
              <a:rPr lang="en-US" sz="3200" dirty="0"/>
              <a:t>in ways that support the tasks we are doing“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/>
              <a:t>"When space is used well, it reduces the time and memory demands of our tasks... </a:t>
            </a:r>
            <a:r>
              <a:rPr lang="en-US" sz="3200" dirty="0">
                <a:solidFill>
                  <a:srgbClr val="FF0000"/>
                </a:solidFill>
              </a:rPr>
              <a:t>to simplify choice, to simplify perception, and simplify internal computation</a:t>
            </a:r>
            <a:r>
              <a:rPr lang="en-US" sz="3200" dirty="0"/>
              <a:t>”</a:t>
            </a:r>
          </a:p>
        </p:txBody>
      </p:sp>
      <p:sp>
        <p:nvSpPr>
          <p:cNvPr id="8" name="Rectangle 7"/>
          <p:cNvSpPr/>
          <p:nvPr/>
        </p:nvSpPr>
        <p:spPr>
          <a:xfrm>
            <a:off x="2201173" y="73000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Kirsh, David. "The intelligent use of space." </a:t>
            </a:r>
            <a:r>
              <a:rPr lang="en-US" i="1" dirty="0"/>
              <a:t>Artificial intelligence</a:t>
            </a:r>
            <a:r>
              <a:rPr lang="en-US" dirty="0"/>
              <a:t> 73, no. 1 (1995): 31-68.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86E223-0386-4E2B-9FDE-EA6DAAEBB530}"/>
              </a:ext>
            </a:extLst>
          </p:cNvPr>
          <p:cNvSpPr txBox="1"/>
          <p:nvPr/>
        </p:nvSpPr>
        <p:spPr>
          <a:xfrm>
            <a:off x="1219200" y="5390346"/>
            <a:ext cx="677272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What are some examples of “histories of use” for physical resources? For digital ones?</a:t>
            </a:r>
          </a:p>
        </p:txBody>
      </p:sp>
    </p:spTree>
    <p:extLst>
      <p:ext uri="{BB962C8B-B14F-4D97-AF65-F5344CB8AC3E}">
        <p14:creationId xmlns:p14="http://schemas.microsoft.com/office/powerpoint/2010/main" val="264318692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8C781A-9DA3-47E5-8FF6-A714D9CDB239}"/>
              </a:ext>
            </a:extLst>
          </p:cNvPr>
          <p:cNvSpPr/>
          <p:nvPr/>
        </p:nvSpPr>
        <p:spPr>
          <a:xfrm>
            <a:off x="0" y="5867400"/>
            <a:ext cx="9067800" cy="9504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544733" y="160131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b="1" dirty="0">
                <a:sym typeface="UC Berkeley OS Sign"/>
              </a:rPr>
              <a:t>Mise-en-place</a:t>
            </a: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DD892E6C-3556-4245-9DDB-0D1AC7261743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96786" y="1219200"/>
            <a:ext cx="6324600" cy="42087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52400"/>
            <a:ext cx="2261812" cy="7498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71055D-2B1F-4C28-B1E4-AD00AC010A48}"/>
              </a:ext>
            </a:extLst>
          </p:cNvPr>
          <p:cNvSpPr txBox="1"/>
          <p:nvPr/>
        </p:nvSpPr>
        <p:spPr>
          <a:xfrm>
            <a:off x="609600" y="5943600"/>
            <a:ext cx="7467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800" i="1" dirty="0">
                <a:solidFill>
                  <a:srgbClr val="FF0000"/>
                </a:solidFill>
              </a:rPr>
              <a:t>What</a:t>
            </a:r>
            <a:r>
              <a:rPr lang="en-US" sz="2800" i="1" baseline="0" dirty="0">
                <a:solidFill>
                  <a:srgbClr val="FF0000"/>
                </a:solidFill>
              </a:rPr>
              <a:t> would it mean to </a:t>
            </a:r>
            <a:r>
              <a:rPr lang="en-US" sz="2800" i="1" dirty="0">
                <a:solidFill>
                  <a:srgbClr val="FF0000"/>
                </a:solidFill>
              </a:rPr>
              <a:t>mise-</a:t>
            </a:r>
            <a:r>
              <a:rPr lang="en-US" sz="2800" i="1" dirty="0" err="1">
                <a:solidFill>
                  <a:srgbClr val="FF0000"/>
                </a:solidFill>
              </a:rPr>
              <a:t>en</a:t>
            </a:r>
            <a:r>
              <a:rPr lang="en-US" sz="2800" i="1" dirty="0">
                <a:solidFill>
                  <a:srgbClr val="FF0000"/>
                </a:solidFill>
              </a:rPr>
              <a:t>-place your life?</a:t>
            </a:r>
          </a:p>
        </p:txBody>
      </p:sp>
    </p:spTree>
    <p:extLst>
      <p:ext uri="{BB962C8B-B14F-4D97-AF65-F5344CB8AC3E}">
        <p14:creationId xmlns:p14="http://schemas.microsoft.com/office/powerpoint/2010/main" val="70831345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52400"/>
            <a:ext cx="7391400" cy="1143000"/>
          </a:xfrm>
        </p:spPr>
        <p:txBody>
          <a:bodyPr>
            <a:noAutofit/>
          </a:bodyPr>
          <a:lstStyle/>
          <a:p>
            <a:r>
              <a:rPr lang="en-US" b="1" dirty="0"/>
              <a:t>Using Space to Simplify Choice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4114800" cy="4648200"/>
          </a:xfrm>
        </p:spPr>
        <p:txBody>
          <a:bodyPr>
            <a:noAutofit/>
          </a:bodyPr>
          <a:lstStyle/>
          <a:p>
            <a:r>
              <a:rPr lang="en-US" sz="2400" dirty="0"/>
              <a:t>A production line </a:t>
            </a:r>
            <a:r>
              <a:rPr lang="en-US" sz="2400" dirty="0">
                <a:solidFill>
                  <a:srgbClr val="FF0000"/>
                </a:solidFill>
              </a:rPr>
              <a:t>serially decomposes </a:t>
            </a:r>
            <a:r>
              <a:rPr lang="en-US" sz="2400" dirty="0"/>
              <a:t>a complex task by </a:t>
            </a:r>
            <a:r>
              <a:rPr lang="en-US" sz="2400" dirty="0">
                <a:solidFill>
                  <a:srgbClr val="FF0000"/>
                </a:solidFill>
              </a:rPr>
              <a:t>dividing the space </a:t>
            </a:r>
            <a:r>
              <a:rPr lang="en-US" sz="2400" dirty="0"/>
              <a:t>in which it is performed into </a:t>
            </a:r>
            <a:r>
              <a:rPr lang="en-US" sz="2400" dirty="0">
                <a:solidFill>
                  <a:srgbClr val="FF0000"/>
                </a:solidFill>
              </a:rPr>
              <a:t>functional stations </a:t>
            </a:r>
            <a:r>
              <a:rPr lang="en-US" sz="2400" dirty="0"/>
              <a:t>where sub-tasks are performed</a:t>
            </a:r>
          </a:p>
          <a:p>
            <a:r>
              <a:rPr lang="en-US" sz="2400" dirty="0"/>
              <a:t>Each spatial region creates a task context in which only certain skills, tools, and rules are appropriate</a:t>
            </a:r>
          </a:p>
          <a:p>
            <a:r>
              <a:rPr lang="en-US" sz="2400" dirty="0"/>
              <a:t>Once a context has been selected, the local affordances make clear what can and must be done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371600"/>
            <a:ext cx="3390900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6324600"/>
            <a:ext cx="1352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419600" y="63246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New McDonalds Layout</a:t>
            </a:r>
          </a:p>
        </p:txBody>
      </p:sp>
    </p:spTree>
    <p:extLst>
      <p:ext uri="{BB962C8B-B14F-4D97-AF65-F5344CB8AC3E}">
        <p14:creationId xmlns:p14="http://schemas.microsoft.com/office/powerpoint/2010/main" val="35558452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610600" cy="1143000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b="1" dirty="0">
                <a:sym typeface="UC Berkeley OS Sign"/>
              </a:rPr>
              <a:t>Using Space to Simplify Perception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7848600" cy="1447800"/>
          </a:xfrm>
        </p:spPr>
        <p:txBody>
          <a:bodyPr>
            <a:noAutofit/>
          </a:bodyPr>
          <a:lstStyle/>
          <a:p>
            <a:r>
              <a:rPr lang="en-US" sz="2800" dirty="0"/>
              <a:t>Arrange objects in space so they form categories that reflect relevant preconditions, or properties that are useful to notice or exploit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80567" y="2716860"/>
            <a:ext cx="3248023" cy="34531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0" y="3033999"/>
            <a:ext cx="5019675" cy="281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110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686800" cy="1143000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The Intelligent Use of “Mental Space” –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The Method of Loci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2895599"/>
          </a:xfrm>
        </p:spPr>
        <p:txBody>
          <a:bodyPr>
            <a:normAutofit fontScale="55000" lnSpcReduction="20000"/>
          </a:bodyPr>
          <a:lstStyle/>
          <a:p>
            <a:endParaRPr lang="en-US" dirty="0"/>
          </a:p>
          <a:p>
            <a:r>
              <a:rPr lang="en-US" sz="3800" dirty="0"/>
              <a:t>The hippocampus, the brain component dedicated to memory, is highly developed for storing and recalling memories of physical locations</a:t>
            </a:r>
          </a:p>
          <a:p>
            <a:r>
              <a:rPr lang="en-US" sz="3800" dirty="0"/>
              <a:t>The ancient Greeks relied on this capability and devised a mnemonic system—the method of loci—which involved attaching things to remember, the key ideas in a speech perhaps, to well-known physical locations</a:t>
            </a:r>
          </a:p>
          <a:p>
            <a:r>
              <a:rPr lang="en-US" sz="3800" dirty="0"/>
              <a:t>While giving the speech one imagines walking through that physical location from idea to idea</a:t>
            </a:r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4114800"/>
            <a:ext cx="5277716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81000" y="4267200"/>
            <a:ext cx="2743200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100" dirty="0"/>
              <a:t>Today, champion memorizers use this technique to associate items with places in vividly imagined “memory palaces.”</a:t>
            </a:r>
          </a:p>
        </p:txBody>
      </p:sp>
    </p:spTree>
    <p:extLst>
      <p:ext uri="{BB962C8B-B14F-4D97-AF65-F5344CB8AC3E}">
        <p14:creationId xmlns:p14="http://schemas.microsoft.com/office/powerpoint/2010/main" val="15303134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1371600"/>
            <a:ext cx="7433619" cy="2853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000" dirty="0"/>
              <a:t>Offloading cognition into-the-world is a ubiquitous part of our everyday cognitive lives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000" dirty="0"/>
              <a:t>We can also offload future memory demands into the world using </a:t>
            </a:r>
            <a:r>
              <a:rPr lang="en-US" sz="3200" dirty="0"/>
              <a:t>external tools to supply perceptual cues that can trigger intended actions</a:t>
            </a:r>
            <a:endParaRPr lang="en-US" sz="3000" dirty="0"/>
          </a:p>
        </p:txBody>
      </p:sp>
      <p:sp>
        <p:nvSpPr>
          <p:cNvPr id="5" name="TextBox 4"/>
          <p:cNvSpPr txBox="1"/>
          <p:nvPr/>
        </p:nvSpPr>
        <p:spPr>
          <a:xfrm>
            <a:off x="-76200" y="304800"/>
            <a:ext cx="9296400" cy="602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latin typeface="+mj-lt"/>
                <a:ea typeface="+mj-ea"/>
                <a:cs typeface="+mj-cs"/>
              </a:rPr>
              <a:t>Offloading Memory</a:t>
            </a:r>
          </a:p>
        </p:txBody>
      </p:sp>
    </p:spTree>
    <p:extLst>
      <p:ext uri="{BB962C8B-B14F-4D97-AF65-F5344CB8AC3E}">
        <p14:creationId xmlns:p14="http://schemas.microsoft.com/office/powerpoint/2010/main" val="3173400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21ED74-AD4E-407A-B263-EF7AE209BE7F}"/>
              </a:ext>
            </a:extLst>
          </p:cNvPr>
          <p:cNvSpPr/>
          <p:nvPr/>
        </p:nvSpPr>
        <p:spPr>
          <a:xfrm>
            <a:off x="38100" y="4419600"/>
            <a:ext cx="9067800" cy="239821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43594" y="81714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IA as part of TDO: Motivation</a:t>
            </a: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6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714725" y="1045717"/>
            <a:ext cx="7714549" cy="5548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</a:rPr>
              <a:t>“Information” and “Architecture” are elegant and abstract concepts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</a:rPr>
              <a:t>But for many people, “Information Architecture” is barely more than website design, emphasizing the presentation layer – an orphan who has lost these parents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3200" dirty="0">
              <a:latin typeface="UC Berkeley OS Sign"/>
            </a:endParaRP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i="1" dirty="0">
                <a:solidFill>
                  <a:srgbClr val="FF0000"/>
                </a:solidFill>
                <a:latin typeface="UC Berkeley OS Sign"/>
              </a:rPr>
              <a:t>How would you have defined IA before taking this course? Can we reconnect the meaning of IA to its roots by thinking of IA as an organizing discipline? </a:t>
            </a: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228600"/>
            <a:ext cx="8165808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3180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B0BF1AF-73F1-418B-A6D9-A24F1BE166D9}"/>
              </a:ext>
            </a:extLst>
          </p:cNvPr>
          <p:cNvSpPr/>
          <p:nvPr/>
        </p:nvSpPr>
        <p:spPr>
          <a:xfrm>
            <a:off x="0" y="5762347"/>
            <a:ext cx="9144000" cy="109565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80" y="847700"/>
            <a:ext cx="6936637" cy="47717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1845" y="5762347"/>
            <a:ext cx="71146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What role does the “cup as document” perform at Starbucks? 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46D48A-CB19-4B68-833A-80ADB4C66DDF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8077200" cy="1189038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It’s Not Just a Cup;  It’s a Document</a:t>
            </a:r>
          </a:p>
        </p:txBody>
      </p:sp>
    </p:spTree>
    <p:extLst>
      <p:ext uri="{BB962C8B-B14F-4D97-AF65-F5344CB8AC3E}">
        <p14:creationId xmlns:p14="http://schemas.microsoft.com/office/powerpoint/2010/main" val="22252321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3468"/>
            <a:ext cx="8237220" cy="1189038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It’s Not Just A Cup; It’s Offloaded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" y="1295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cup improves quality at “specification time” by recording drink orders in a consistent and robust way</a:t>
            </a:r>
          </a:p>
          <a:p>
            <a:r>
              <a:rPr lang="en-US" dirty="0"/>
              <a:t>The order of the cups is an external representation of the “production queue”</a:t>
            </a:r>
          </a:p>
          <a:p>
            <a:r>
              <a:rPr lang="en-US" dirty="0"/>
              <a:t>It improves quality at “production time” because the barista's memory load is minimized</a:t>
            </a:r>
          </a:p>
          <a:p>
            <a:endParaRPr lang="en-US" dirty="0"/>
          </a:p>
          <a:p>
            <a:r>
              <a:rPr lang="en-US" dirty="0"/>
              <a:t>Kirsh, D. (2005). Multi-Tasking and cost structure: Implications for design. In </a:t>
            </a:r>
            <a:r>
              <a:rPr lang="en-US" i="1" dirty="0"/>
              <a:t>Proceedings of the Annual Meeting of the Cognitive Science Society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253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Offloading “Prospective Memory”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5334000" cy="5181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rely on memory not only to recall information from the past but also to execute intended behaviors in the future. Our ability to remember delayed intentions is called “prospective memory”</a:t>
            </a:r>
          </a:p>
          <a:p>
            <a:r>
              <a:rPr lang="en-US" dirty="0"/>
              <a:t>Delayed intentions can be triggered by perceptual cues in our environment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1524000"/>
            <a:ext cx="2800350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15859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FEA9-A3DC-478B-B563-600AD96EC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Benefits of “External Representation”</a:t>
            </a:r>
            <a:br>
              <a:rPr lang="en-US" b="1" dirty="0"/>
            </a:br>
            <a:r>
              <a:rPr lang="en-US" sz="2200" dirty="0"/>
              <a:t>(Kirsh – Interaction, External Representation, and Sensemaking (2009))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B0101-8B13-4B19-BED0-55E323EC7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8801"/>
            <a:ext cx="8229600" cy="1600200"/>
          </a:xfrm>
        </p:spPr>
        <p:txBody>
          <a:bodyPr>
            <a:normAutofit/>
          </a:bodyPr>
          <a:lstStyle/>
          <a:p>
            <a:r>
              <a:rPr lang="en-US" sz="2800" dirty="0"/>
              <a:t>External representations enables us to solve problems and understand concepts that are too difficult “just by thinking”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840B01-DAC7-466E-9CCD-5E76D0434491}"/>
              </a:ext>
            </a:extLst>
          </p:cNvPr>
          <p:cNvSpPr txBox="1"/>
          <p:nvPr/>
        </p:nvSpPr>
        <p:spPr>
          <a:xfrm>
            <a:off x="1066800" y="3328024"/>
            <a:ext cx="4343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A basic property of right-angled triangles is that the length of a median extending from the right angle to the hypotenuse is itself one half the length of the hypotenuse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FD9039-70C9-4C5B-BF56-2C655C8B9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3810000"/>
            <a:ext cx="3591299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492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4FEA9-A3DC-478B-B563-600AD96EC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Benefits of Interaction with</a:t>
            </a:r>
            <a:br>
              <a:rPr lang="en-US" b="1" dirty="0"/>
            </a:br>
            <a:r>
              <a:rPr lang="en-US" b="1" dirty="0"/>
              <a:t> External Representations</a:t>
            </a:r>
            <a:endParaRPr 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3B0101-8B13-4B19-BED0-55E323EC7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8801"/>
            <a:ext cx="8229600" cy="16002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i="1" dirty="0"/>
              <a:t>Through interaction it is easier to process more efficiently (i.e., with better speed-accuracy), more deeply, more precisely, and often more broadly than by working inside the head alone</a:t>
            </a:r>
          </a:p>
          <a:p>
            <a:r>
              <a:rPr lang="en-US" dirty="0"/>
              <a:t>Can the jigsaw images on the left be perfectly assembled into the picture on the right?</a:t>
            </a:r>
            <a:endParaRPr lang="en-US" sz="2800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460E1F-6CB5-4ABD-BDDC-89134A332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284" y="3429000"/>
            <a:ext cx="7203831" cy="331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049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1181" y="1295400"/>
            <a:ext cx="8458200" cy="2963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000" dirty="0"/>
              <a:t>Representations differ in how explicitly they encode information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000" dirty="0"/>
              <a:t>Externalized representations can often be reformulated to make them more explicit, easier to understand and think with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000" dirty="0"/>
              <a:t>The cost structure of computation is very different outside the head than inside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6200" y="304800"/>
            <a:ext cx="9296400" cy="602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latin typeface="+mj-lt"/>
                <a:ea typeface="+mj-ea"/>
                <a:cs typeface="+mj-cs"/>
              </a:rPr>
              <a:t>Benefits of “Reformulation”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42C2E3-B24B-4E71-BBE2-23452E204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71" y="4538456"/>
            <a:ext cx="8686800" cy="10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255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7200" y="906824"/>
            <a:ext cx="845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Every representational system or modality has its strengths and weaknesses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 inference or attribute that is obvious in one system may be non-obvious in another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6200" y="304800"/>
            <a:ext cx="9296400" cy="602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latin typeface="+mj-lt"/>
                <a:ea typeface="+mj-ea"/>
                <a:cs typeface="+mj-cs"/>
              </a:rPr>
              <a:t>Benefits of “Natural Encoding”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9B7D0B-20FB-433C-8762-E5C05A223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514600"/>
            <a:ext cx="7479620" cy="408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394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BFAF1-DAB2-4193-914E-98BAC6A8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168"/>
            <a:ext cx="8229600" cy="1143000"/>
          </a:xfrm>
        </p:spPr>
        <p:txBody>
          <a:bodyPr/>
          <a:lstStyle/>
          <a:p>
            <a:r>
              <a:rPr lang="en-US" b="1" dirty="0"/>
              <a:t>The BART System Map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8BFD81D-F4B9-428A-BE1C-2EBE71DD8D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200" y="1219200"/>
            <a:ext cx="6761666" cy="548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4532B4-ED5D-4417-9136-9467E4061701}"/>
              </a:ext>
            </a:extLst>
          </p:cNvPr>
          <p:cNvSpPr txBox="1"/>
          <p:nvPr/>
        </p:nvSpPr>
        <p:spPr>
          <a:xfrm>
            <a:off x="324934" y="990600"/>
            <a:ext cx="14478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In what ways is this map schematic rather than physical or literal?</a:t>
            </a:r>
          </a:p>
          <a:p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rgbClr val="FF0000"/>
                </a:solidFill>
              </a:rPr>
              <a:t>What are the pros and cons of this design?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2D5454-A5C5-4C29-8C0F-E6C6599E00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95428"/>
            <a:ext cx="213378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8953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219200"/>
            <a:ext cx="75438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Sometimes a non-natural or non-literal representation can be more revealing than the original representation because it can be parameterized or simulated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Multiple representations that emphasize different properties can suggest new benefits or insights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Visual designers who move between pen and paper, 3D mockups and rapid prototypes are familiar with this idea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76200" y="304800"/>
            <a:ext cx="9296400" cy="602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latin typeface="+mj-lt"/>
                <a:ea typeface="+mj-ea"/>
                <a:cs typeface="+mj-cs"/>
              </a:rPr>
              <a:t>Benefits of “Multiple Representation”</a:t>
            </a:r>
          </a:p>
        </p:txBody>
      </p:sp>
    </p:spTree>
    <p:extLst>
      <p:ext uri="{BB962C8B-B14F-4D97-AF65-F5344CB8AC3E}">
        <p14:creationId xmlns:p14="http://schemas.microsoft.com/office/powerpoint/2010/main" val="3580125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391477" y="37179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A Typical Definition of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 Information Architecture</a:t>
            </a:r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DD892E6C-3556-4245-9DDB-0D1AC7261743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pic>
        <p:nvPicPr>
          <p:cNvPr id="28679" name="Content Placeholder 8" descr="3766541080_2763a33f3a_o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15464" y="1198679"/>
            <a:ext cx="6380735" cy="375432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1F4AFF-E064-446A-BF42-F7FF1D1634AF}"/>
              </a:ext>
            </a:extLst>
          </p:cNvPr>
          <p:cNvSpPr txBox="1"/>
          <p:nvPr/>
        </p:nvSpPr>
        <p:spPr>
          <a:xfrm>
            <a:off x="519015" y="5225504"/>
            <a:ext cx="8686800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Some practitioners of IA see content modeling and organization as complementary  to or only equal to graphical or presentation layer design</a:t>
            </a:r>
          </a:p>
          <a:p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7B71B-2D1D-488F-A914-1DA4D647C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1475" y="149993"/>
            <a:ext cx="9448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QUEUE LAYOUT</a:t>
            </a:r>
            <a:br>
              <a:rPr lang="en-US" dirty="0"/>
            </a:br>
            <a:r>
              <a:rPr lang="en-US" dirty="0"/>
              <a:t>            Pictorial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3D655A-5759-4167-92E7-C5D40BF50DE2}"/>
              </a:ext>
            </a:extLst>
          </p:cNvPr>
          <p:cNvSpPr/>
          <p:nvPr/>
        </p:nvSpPr>
        <p:spPr>
          <a:xfrm>
            <a:off x="685800" y="5178841"/>
            <a:ext cx="253422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ea typeface="+mj-ea"/>
                <a:cs typeface="+mj-cs"/>
              </a:rPr>
              <a:t>Schematic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53DF0E-1FDE-4AC4-91FB-B4D5262D0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488" y="4079086"/>
            <a:ext cx="5121465" cy="2631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0DDDD3-94FE-45A4-B3E7-79663D416B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8567" y="1463155"/>
            <a:ext cx="3332729" cy="24423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05D1B9-31D5-4731-886F-B50A6C454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58" y="1474041"/>
            <a:ext cx="3628420" cy="24145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D885676-F4BA-41D7-8688-D78DD33BD9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95428"/>
            <a:ext cx="2133785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434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400F3CA-16FF-4BB1-9992-BB643480FDF7}"/>
              </a:ext>
            </a:extLst>
          </p:cNvPr>
          <p:cNvSpPr/>
          <p:nvPr/>
        </p:nvSpPr>
        <p:spPr>
          <a:xfrm>
            <a:off x="46629" y="70338"/>
            <a:ext cx="9144000" cy="67818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185" y="106861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b="1" dirty="0">
                <a:solidFill>
                  <a:srgbClr val="FF0000"/>
                </a:solidFill>
                <a:sym typeface="UC Berkeley OS Sign"/>
              </a:rPr>
              <a:t>STOP AND THINK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829" y="2152223"/>
            <a:ext cx="8318311" cy="189877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You are a cognitive ethnographer whose job is to work in Amazon warehouses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 are your goals?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 specifically do you observe and measure?</a:t>
            </a:r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What kinds of recommendations might you make?</a:t>
            </a:r>
          </a:p>
          <a:p>
            <a:pPr marL="0" indent="0">
              <a:buNone/>
            </a:pP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6003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BBB2044-06BC-43A3-887E-D0EBECABB05F}"/>
              </a:ext>
            </a:extLst>
          </p:cNvPr>
          <p:cNvSpPr/>
          <p:nvPr/>
        </p:nvSpPr>
        <p:spPr>
          <a:xfrm>
            <a:off x="0" y="4419600"/>
            <a:ext cx="9067800" cy="19760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37338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Some Remaining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42659"/>
            <a:ext cx="7924801" cy="4881941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dirty="0"/>
              <a:t>Automated/autonomous systems and products are “smarter” the more we offload cognitive demands onto them. But what are the downsides?</a:t>
            </a:r>
          </a:p>
          <a:p>
            <a:r>
              <a:rPr lang="en-US" altLang="en-US" dirty="0"/>
              <a:t>Do you remember addresses and phone numbers, or do you just use them on your smartphone? </a:t>
            </a:r>
          </a:p>
          <a:p>
            <a:r>
              <a:rPr lang="en-US" altLang="en-US" dirty="0"/>
              <a:t>We can search the web for almost anything</a:t>
            </a:r>
            <a:br>
              <a:rPr lang="en-US" altLang="en-US" dirty="0"/>
            </a:br>
            <a:br>
              <a:rPr lang="en-US" altLang="en-US" dirty="0"/>
            </a:br>
            <a:endParaRPr lang="en-US" altLang="en-US" dirty="0"/>
          </a:p>
          <a:p>
            <a:pPr lvl="1"/>
            <a:r>
              <a:rPr lang="en-US" altLang="en-US" sz="3500" b="1" i="1" dirty="0">
                <a:solidFill>
                  <a:srgbClr val="FF0000"/>
                </a:solidFill>
              </a:rPr>
              <a:t>How does this change how we read, study, learn?</a:t>
            </a:r>
          </a:p>
          <a:p>
            <a:pPr lvl="1"/>
            <a:r>
              <a:rPr lang="en-US" altLang="en-US" sz="3500" b="1" i="1" dirty="0">
                <a:solidFill>
                  <a:srgbClr val="FF0000"/>
                </a:solidFill>
              </a:rPr>
              <a:t>Is Google making us lazy and stupid?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69180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43346" y="609600"/>
            <a:ext cx="8228707" cy="1190997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sym typeface="UC Berkeley OS Sign"/>
              </a:rPr>
              <a:t>Defining “Information Architecture”</a:t>
            </a:r>
            <a:br>
              <a:rPr lang="en-US" sz="4000" b="1" dirty="0">
                <a:sym typeface="UC Berkeley OS Sign"/>
              </a:rPr>
            </a:br>
            <a:r>
              <a:rPr lang="en-US" sz="4000" b="1" dirty="0">
                <a:sym typeface="UC Berkeley OS Sign"/>
              </a:rPr>
              <a:t>(</a:t>
            </a:r>
            <a:r>
              <a:rPr lang="en-US" sz="4000" b="1" dirty="0"/>
              <a:t>TDO 3.3.3.2)</a:t>
            </a:r>
            <a:br>
              <a:rPr lang="en-US" sz="4000" b="1" dirty="0"/>
            </a:b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33399" y="1489408"/>
            <a:ext cx="7848600" cy="3799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>
              <a:latin typeface="UC Berkeley OS Sign"/>
            </a:endParaRPr>
          </a:p>
          <a:p>
            <a:pPr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>
                <a:latin typeface="UC Berkeley OS Sign"/>
              </a:rPr>
              <a:t>"IA is </a:t>
            </a:r>
            <a:r>
              <a:rPr lang="en-US" sz="3200" dirty="0">
                <a:solidFill>
                  <a:srgbClr val="FF0000"/>
                </a:solidFill>
                <a:latin typeface="UC Berkeley OS Sign"/>
              </a:rPr>
              <a:t>designing an </a:t>
            </a:r>
            <a:r>
              <a:rPr lang="en-US" sz="3200" b="1" i="1" dirty="0">
                <a:solidFill>
                  <a:srgbClr val="FF0000"/>
                </a:solidFill>
                <a:latin typeface="UC Berkeley OS Sign"/>
              </a:rPr>
              <a:t>abstract</a:t>
            </a:r>
            <a:r>
              <a:rPr lang="en-US" sz="3200" dirty="0">
                <a:solidFill>
                  <a:srgbClr val="FF0000"/>
                </a:solidFill>
                <a:latin typeface="UC Berkeley OS Sign"/>
              </a:rPr>
              <a:t> and effective organization of information </a:t>
            </a:r>
            <a:br>
              <a:rPr lang="en-US" sz="3200" dirty="0">
                <a:solidFill>
                  <a:srgbClr val="FF0000"/>
                </a:solidFill>
                <a:latin typeface="UC Berkeley OS Sign"/>
              </a:rPr>
            </a:br>
            <a:br>
              <a:rPr lang="en-US" sz="3200" dirty="0">
                <a:solidFill>
                  <a:srgbClr val="FF0000"/>
                </a:solidFill>
                <a:latin typeface="UC Berkeley OS Sign"/>
              </a:rPr>
            </a:br>
            <a:r>
              <a:rPr lang="en-US" sz="3200" b="1" i="1" dirty="0">
                <a:solidFill>
                  <a:srgbClr val="0070C0"/>
                </a:solidFill>
                <a:latin typeface="UC Berkeley OS Sign"/>
              </a:rPr>
              <a:t>and then</a:t>
            </a:r>
            <a:br>
              <a:rPr lang="en-US" sz="3200" b="1" i="1" dirty="0">
                <a:solidFill>
                  <a:srgbClr val="0070C0"/>
                </a:solidFill>
                <a:latin typeface="UC Berkeley OS Sign"/>
              </a:rPr>
            </a:br>
            <a:br>
              <a:rPr lang="en-US" sz="3200" b="1" i="1" dirty="0">
                <a:solidFill>
                  <a:srgbClr val="0070C0"/>
                </a:solidFill>
                <a:latin typeface="UC Berkeley OS Sign"/>
              </a:rPr>
            </a:br>
            <a:r>
              <a:rPr lang="en-US" sz="3200" dirty="0">
                <a:latin typeface="UC Berkeley OS Sign"/>
              </a:rPr>
              <a:t>exposing that organization </a:t>
            </a:r>
            <a:r>
              <a:rPr lang="en-US" sz="3200" b="1" i="1" dirty="0">
                <a:solidFill>
                  <a:schemeClr val="accent1"/>
                </a:solidFill>
                <a:latin typeface="UC Berkeley OS Sign"/>
              </a:rPr>
              <a:t>to facilitate </a:t>
            </a:r>
            <a:r>
              <a:rPr lang="en-US" sz="3200" dirty="0">
                <a:latin typeface="UC Berkeley OS Sign"/>
              </a:rPr>
              <a:t>navigation and information use“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 rot="989320">
            <a:off x="6014889" y="2769858"/>
            <a:ext cx="2819400" cy="1447800"/>
            <a:chOff x="5143500" y="3715553"/>
            <a:chExt cx="2819400" cy="1447800"/>
          </a:xfrm>
        </p:grpSpPr>
        <p:sp>
          <p:nvSpPr>
            <p:cNvPr id="2" name="TextBox 1"/>
            <p:cNvSpPr txBox="1"/>
            <p:nvPr/>
          </p:nvSpPr>
          <p:spPr>
            <a:xfrm>
              <a:off x="5334000" y="3962400"/>
              <a:ext cx="2438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haroni" panose="02010803020104030203" pitchFamily="2" charset="-79"/>
                  <a:cs typeface="Aharoni" panose="02010803020104030203" pitchFamily="2" charset="-79"/>
                </a:rPr>
                <a:t>Intentional arrangement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5143500" y="3715553"/>
              <a:ext cx="2819400" cy="14478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Right Arrow 4"/>
          <p:cNvSpPr/>
          <p:nvPr/>
        </p:nvSpPr>
        <p:spPr>
          <a:xfrm rot="11849375">
            <a:off x="5341389" y="2823714"/>
            <a:ext cx="7620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 rot="989320">
            <a:off x="5715000" y="5261391"/>
            <a:ext cx="2819400" cy="1447800"/>
            <a:chOff x="5183412" y="3968927"/>
            <a:chExt cx="2819400" cy="1447800"/>
          </a:xfrm>
        </p:grpSpPr>
        <p:sp>
          <p:nvSpPr>
            <p:cNvPr id="10" name="TextBox 9"/>
            <p:cNvSpPr txBox="1"/>
            <p:nvPr/>
          </p:nvSpPr>
          <p:spPr>
            <a:xfrm>
              <a:off x="5522253" y="4189304"/>
              <a:ext cx="24384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haroni" panose="02010803020104030203" pitchFamily="2" charset="-79"/>
                  <a:cs typeface="Aharoni" panose="02010803020104030203" pitchFamily="2" charset="-79"/>
                </a:rPr>
                <a:t>Interaction</a:t>
              </a:r>
              <a:br>
                <a:rPr lang="en-US" sz="2800" dirty="0">
                  <a:latin typeface="Aharoni" panose="02010803020104030203" pitchFamily="2" charset="-79"/>
                  <a:cs typeface="Aharoni" panose="02010803020104030203" pitchFamily="2" charset="-79"/>
                </a:rPr>
              </a:br>
              <a:r>
                <a:rPr lang="en-US" sz="2800" dirty="0">
                  <a:latin typeface="Aharoni" panose="02010803020104030203" pitchFamily="2" charset="-79"/>
                  <a:cs typeface="Aharoni" panose="02010803020104030203" pitchFamily="2" charset="-79"/>
                </a:rPr>
                <a:t>support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5183412" y="3968927"/>
              <a:ext cx="2819400" cy="14478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ight Arrow 11"/>
          <p:cNvSpPr/>
          <p:nvPr/>
        </p:nvSpPr>
        <p:spPr>
          <a:xfrm rot="11849375">
            <a:off x="5265167" y="5313890"/>
            <a:ext cx="481217" cy="2228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9037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sym typeface="UC Berkeley OS Sign"/>
              </a:rPr>
              <a:t>Defining “Information Architecture”</a:t>
            </a:r>
            <a:br>
              <a:rPr lang="en-US" sz="3600" b="1" dirty="0">
                <a:sym typeface="UC Berkeley OS Sign"/>
              </a:rPr>
            </a:br>
            <a:r>
              <a:rPr lang="en-US" sz="3600" b="1" dirty="0">
                <a:sym typeface="UC Berkeley OS Sign"/>
              </a:rPr>
              <a:t>(</a:t>
            </a:r>
            <a:r>
              <a:rPr lang="en-US" sz="3600" b="1" dirty="0"/>
              <a:t>TDO 3.3.3.2)</a:t>
            </a:r>
            <a:endParaRPr lang="en-US" sz="34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762000" y="2057400"/>
            <a:ext cx="7467600" cy="5718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</a:rPr>
              <a:t>This definition implies a design methodology that puts </a:t>
            </a:r>
            <a:r>
              <a:rPr lang="en-US" sz="2800" dirty="0">
                <a:solidFill>
                  <a:srgbClr val="FF0000"/>
                </a:solidFill>
                <a:latin typeface="UC Berkeley OS Sign"/>
              </a:rPr>
              <a:t>conceptua</a:t>
            </a:r>
            <a:r>
              <a:rPr lang="en-US" sz="2800" dirty="0">
                <a:solidFill>
                  <a:srgbClr val="C00000"/>
                </a:solidFill>
                <a:latin typeface="UC Berkeley OS Sign"/>
              </a:rPr>
              <a:t>l</a:t>
            </a:r>
            <a:r>
              <a:rPr lang="en-US" sz="2800" dirty="0">
                <a:latin typeface="UC Berkeley OS Sign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UC Berkeley OS Sign"/>
              </a:rPr>
              <a:t>modeling </a:t>
            </a:r>
            <a:r>
              <a:rPr lang="en-US" sz="2800" dirty="0">
                <a:latin typeface="UC Berkeley OS Sign"/>
              </a:rPr>
              <a:t>at the foundation, then adds organization and structure, and considers </a:t>
            </a:r>
            <a:r>
              <a:rPr lang="en-US" sz="2800" dirty="0">
                <a:solidFill>
                  <a:srgbClr val="FF0000"/>
                </a:solidFill>
                <a:latin typeface="UC Berkeley OS Sign"/>
              </a:rPr>
              <a:t>presentation</a:t>
            </a:r>
            <a:r>
              <a:rPr lang="en-US" sz="2800" dirty="0">
                <a:latin typeface="UC Berkeley OS Sign"/>
              </a:rPr>
              <a:t> or </a:t>
            </a:r>
            <a:r>
              <a:rPr lang="en-US" sz="2800" dirty="0">
                <a:solidFill>
                  <a:srgbClr val="FF0000"/>
                </a:solidFill>
                <a:latin typeface="UC Berkeley OS Sign"/>
              </a:rPr>
              <a:t>physical</a:t>
            </a:r>
            <a:r>
              <a:rPr lang="en-US" sz="2800" dirty="0">
                <a:latin typeface="UC Berkeley OS Sign"/>
              </a:rPr>
              <a:t> design issues at the end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>
                <a:latin typeface="UC Berkeley OS Sign"/>
              </a:rPr>
              <a:t>NOTE: “Conceptual modeling,” “domain modeling,” “content modeling” and “document engineering”  are approximate synonyms that mean “think abstractly, architecturally about the world in which you’re trying to design something”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>
              <a:latin typeface="UC Berkeley OS Sign"/>
            </a:endParaRP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89293369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3214</Words>
  <Application>Microsoft Office PowerPoint</Application>
  <PresentationFormat>On-screen Show (4:3)</PresentationFormat>
  <Paragraphs>371</Paragraphs>
  <Slides>72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Aharoni</vt:lpstr>
      <vt:lpstr>Arial</vt:lpstr>
      <vt:lpstr>Calibri</vt:lpstr>
      <vt:lpstr>UC Berkeley OS Sign</vt:lpstr>
      <vt:lpstr>Wingdings</vt:lpstr>
      <vt:lpstr>Office Theme</vt:lpstr>
      <vt:lpstr>CogSci 150 “Sensemaking and Organizing” Spring 2022</vt:lpstr>
      <vt:lpstr>Today’s Topics</vt:lpstr>
      <vt:lpstr>Interactions –The Why  of Organizing Systems</vt:lpstr>
      <vt:lpstr>  Requirements for Interactions</vt:lpstr>
      <vt:lpstr>Defining "Architecture"</vt:lpstr>
      <vt:lpstr>IA as part of TDO: Motivation</vt:lpstr>
      <vt:lpstr>A Typical Definition of  Information Architecture</vt:lpstr>
      <vt:lpstr>Defining “Information Architecture” (TDO 3.3.3.2) </vt:lpstr>
      <vt:lpstr>Defining “Information Architecture” (TDO 3.3.3.2)</vt:lpstr>
      <vt:lpstr>Defining Information Architecture</vt:lpstr>
      <vt:lpstr>The Document Engineering Approach</vt:lpstr>
      <vt:lpstr>A Definition of Information Architecture in User Interface Design</vt:lpstr>
      <vt:lpstr>PowerPoint Presentation</vt:lpstr>
      <vt:lpstr>Defining “Information Architecture” (Tidwell 2) </vt:lpstr>
      <vt:lpstr>The Activities of  Information Architecture in TDO terms </vt:lpstr>
      <vt:lpstr>PowerPoint Presentation</vt:lpstr>
      <vt:lpstr>How Tidwell Uses TDO Vocabulary</vt:lpstr>
      <vt:lpstr>Tidwell – What Web Pages Do Chapter 2 of Designing Interfaces, 2nd edition</vt:lpstr>
      <vt:lpstr>Affordances</vt:lpstr>
      <vt:lpstr>Affordances</vt:lpstr>
      <vt:lpstr>Easily Perceivable Affordances</vt:lpstr>
      <vt:lpstr>An Important History Lesson</vt:lpstr>
      <vt:lpstr>Don Norman</vt:lpstr>
      <vt:lpstr>Organizing is Design</vt:lpstr>
      <vt:lpstr>PowerPoint Presentation</vt:lpstr>
      <vt:lpstr>Specialized Affordances</vt:lpstr>
      <vt:lpstr>Easily Perceivable  “Negative-Affordances”</vt:lpstr>
      <vt:lpstr>UI Design  to Support Interaction</vt:lpstr>
      <vt:lpstr>Which Button Do I Push?</vt:lpstr>
      <vt:lpstr>PowerPoint Presentation</vt:lpstr>
      <vt:lpstr>PowerPoint Presentation</vt:lpstr>
      <vt:lpstr>Creating New Capabilities</vt:lpstr>
      <vt:lpstr>Design and “Capability Discovery”</vt:lpstr>
      <vt:lpstr>PowerPoint Presentation</vt:lpstr>
      <vt:lpstr>Interactions with Digital and Computerized Resources</vt:lpstr>
      <vt:lpstr>Classifications and Interactions</vt:lpstr>
      <vt:lpstr>Classifications and Interactions</vt:lpstr>
      <vt:lpstr>PowerPoint Presentation</vt:lpstr>
      <vt:lpstr>PowerPoint Presentation</vt:lpstr>
      <vt:lpstr>Classifications and Interactions</vt:lpstr>
      <vt:lpstr>Classification and Interactions</vt:lpstr>
      <vt:lpstr>Good user interface design creates a clear mapping between a classification scheme and  the arrangements and interactions that users see  (TDO Figure 8.1)</vt:lpstr>
      <vt:lpstr>How Good is the Mapping from Logical Groups to Controls?</vt:lpstr>
      <vt:lpstr>PowerPoint Presentation</vt:lpstr>
      <vt:lpstr>PowerPoint Presentation</vt:lpstr>
      <vt:lpstr>PowerPoint Presentation</vt:lpstr>
      <vt:lpstr>Taskonomy</vt:lpstr>
      <vt:lpstr>Task-Based Card Sorting</vt:lpstr>
      <vt:lpstr>Distributed Cognition &amp; “External Representation”</vt:lpstr>
      <vt:lpstr>“Distributed Cognition” (Hollan, Hutchins, &amp; Kirsh, 2000)</vt:lpstr>
      <vt:lpstr>Application Areas for DCog</vt:lpstr>
      <vt:lpstr>PowerPoint Presentation</vt:lpstr>
      <vt:lpstr>“The Intelligent Use of Space”</vt:lpstr>
      <vt:lpstr>“The Intelligent Use of Space”</vt:lpstr>
      <vt:lpstr>Mise-en-place</vt:lpstr>
      <vt:lpstr>Using Space to Simplify Choice</vt:lpstr>
      <vt:lpstr>Using Space to Simplify Perception</vt:lpstr>
      <vt:lpstr>The Intelligent Use of “Mental Space” – The Method of Loci</vt:lpstr>
      <vt:lpstr>PowerPoint Presentation</vt:lpstr>
      <vt:lpstr>PowerPoint Presentation</vt:lpstr>
      <vt:lpstr>PowerPoint Presentation</vt:lpstr>
      <vt:lpstr>It’s Not Just A Cup; It’s Offloaded Memory</vt:lpstr>
      <vt:lpstr>Offloading “Prospective Memory”</vt:lpstr>
      <vt:lpstr>Benefits of “External Representation” (Kirsh – Interaction, External Representation, and Sensemaking (2009))</vt:lpstr>
      <vt:lpstr>Benefits of Interaction with  External Representations</vt:lpstr>
      <vt:lpstr>PowerPoint Presentation</vt:lpstr>
      <vt:lpstr>PowerPoint Presentation</vt:lpstr>
      <vt:lpstr>The BART System Map </vt:lpstr>
      <vt:lpstr>PowerPoint Presentation</vt:lpstr>
      <vt:lpstr>QUEUE LAYOUT             Pictorial</vt:lpstr>
      <vt:lpstr>STOP AND THINK</vt:lpstr>
      <vt:lpstr>Some Remaining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2022-04-06T20:18:55Z</dcterms:created>
  <dcterms:modified xsi:type="dcterms:W3CDTF">2022-04-06T20:19:00Z</dcterms:modified>
</cp:coreProperties>
</file>