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7" r:id="rId2"/>
    <p:sldId id="567" r:id="rId3"/>
    <p:sldId id="568" r:id="rId4"/>
    <p:sldId id="575" r:id="rId5"/>
    <p:sldId id="576" r:id="rId6"/>
    <p:sldId id="569" r:id="rId7"/>
    <p:sldId id="577" r:id="rId8"/>
    <p:sldId id="570" r:id="rId9"/>
    <p:sldId id="578" r:id="rId10"/>
    <p:sldId id="579" r:id="rId11"/>
    <p:sldId id="571" r:id="rId12"/>
    <p:sldId id="580" r:id="rId13"/>
    <p:sldId id="581" r:id="rId14"/>
    <p:sldId id="572" r:id="rId15"/>
    <p:sldId id="582" r:id="rId16"/>
    <p:sldId id="573" r:id="rId17"/>
    <p:sldId id="583" r:id="rId18"/>
    <p:sldId id="574" r:id="rId19"/>
    <p:sldId id="58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 autoAdjust="0"/>
    <p:restoredTop sz="75889" autoAdjust="0"/>
  </p:normalViewPr>
  <p:slideViewPr>
    <p:cSldViewPr>
      <p:cViewPr varScale="1">
        <p:scale>
          <a:sx n="65" d="100"/>
          <a:sy n="65" d="100"/>
        </p:scale>
        <p:origin x="15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558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F57D6-CD70-4109-AFC2-74089836C92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E7F9-037D-4F64-A6DA-5A8E292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69FD-38BF-4F80-BC51-3F7DC99EC4A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C8D-69B1-4B16-A100-57CD73618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D1A1-1DF6-4B54-BCC4-54452A5DA96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>
                <a:sym typeface="UC Berkeley OS Sign"/>
              </a:rPr>
              <a:t>CogSci 150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“Sensemaking and Organizing”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Spring 2022</a:t>
            </a:r>
            <a:endParaRPr lang="en-US" sz="3400" dirty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592490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Robert J. </a:t>
            </a:r>
            <a:r>
              <a:rPr lang="en-US" sz="3000" dirty="0" err="1">
                <a:sym typeface="UC Berkeley OS Sign"/>
              </a:rPr>
              <a:t>Glushko</a:t>
            </a: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glushko@berkeley.edu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12 April 2022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23) </a:t>
            </a:r>
            <a:r>
              <a:rPr lang="en-US" sz="2800" dirty="0">
                <a:sym typeface="UC Berkeley OS Sign"/>
              </a:rPr>
              <a:t>Case Study Proposals</a:t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 </a:t>
            </a:r>
            <a:endParaRPr lang="en-US" sz="3000" dirty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417A1-A150-4126-BFF8-4A590EC0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851"/>
            <a:ext cx="8000999" cy="64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a Round of Golf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organizing system analyzed here is the golfer’s “model of the game” – how a golfer assesses the situation and environment on the course to select a golf club</a:t>
            </a:r>
          </a:p>
          <a:p>
            <a:r>
              <a:rPr lang="en-US" dirty="0"/>
              <a:t>Has some similarity to the case study about “guide dogs for the blind” in respect to how the golfer has to recognize and then strategically adapt as “situational resources” change</a:t>
            </a:r>
          </a:p>
        </p:txBody>
      </p:sp>
    </p:spTree>
    <p:extLst>
      <p:ext uri="{BB962C8B-B14F-4D97-AF65-F5344CB8AC3E}">
        <p14:creationId xmlns:p14="http://schemas.microsoft.com/office/powerpoint/2010/main" val="160380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0EFDF-D637-4CC0-9FCC-09DE7E38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4" y="117683"/>
            <a:ext cx="8052619" cy="1856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72B54-04B1-40E5-B42E-C6BCFBA2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8052619" cy="48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04D36-BC8A-4EB2-91F1-0A173B67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0087"/>
            <a:ext cx="8229600" cy="349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70883-437A-4668-9653-3D03FAC5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639079"/>
            <a:ext cx="8115300" cy="32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Residential Life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“Organizing for Inebriation” case study, this one analyzes the organization of physical resources and human resources in student on-campus housing</a:t>
            </a:r>
          </a:p>
          <a:p>
            <a:r>
              <a:rPr lang="en-US" dirty="0"/>
              <a:t>Contrasts the organizing principles and enabled interactions before and during the covid pandemic</a:t>
            </a:r>
          </a:p>
        </p:txBody>
      </p:sp>
    </p:spTree>
    <p:extLst>
      <p:ext uri="{BB962C8B-B14F-4D97-AF65-F5344CB8AC3E}">
        <p14:creationId xmlns:p14="http://schemas.microsoft.com/office/powerpoint/2010/main" val="198743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1B420-7B60-4168-8676-3032EEE3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610600" cy="56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Author was a victim of credit card fraud</a:t>
            </a:r>
          </a:p>
          <a:p>
            <a:r>
              <a:rPr lang="en-US" dirty="0"/>
              <a:t>By analyzing reports and other analyses of fraud operations, she devised an abstract model of how a “</a:t>
            </a:r>
            <a:r>
              <a:rPr lang="en-US" dirty="0" err="1"/>
              <a:t>scaleable</a:t>
            </a:r>
            <a:r>
              <a:rPr lang="en-US" dirty="0"/>
              <a:t> fraud operation” would be organized – a “business design pattern” like those we discussed on 4/5</a:t>
            </a:r>
          </a:p>
          <a:p>
            <a:r>
              <a:rPr lang="en-US" dirty="0"/>
              <a:t>Some similarity to the “Organized Crime” case study you’ve read, but has more “MBA” texture and concepts than “Godfather” and crime concepts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6F65A-E0F8-4F63-BED3-EFE22640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167"/>
            <a:ext cx="9144000" cy="58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Ideas to Reuse</a:t>
            </a:r>
            <a:br>
              <a:rPr lang="en-US" dirty="0"/>
            </a:br>
            <a:r>
              <a:rPr lang="en-US" dirty="0"/>
              <a:t> in Your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multiple perspectives on the same organizing system</a:t>
            </a:r>
          </a:p>
          <a:p>
            <a:r>
              <a:rPr lang="en-US" dirty="0"/>
              <a:t>Devise hypothetical / invented systems to abstract or compare with existing ones</a:t>
            </a:r>
          </a:p>
          <a:p>
            <a:r>
              <a:rPr lang="en-US" dirty="0"/>
              <a:t>Analyze changes in a system over time or as contexts  or requirements change</a:t>
            </a:r>
          </a:p>
          <a:p>
            <a:r>
              <a:rPr lang="en-US" dirty="0"/>
              <a:t>Do some ethnography or interviews to see your system in operation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3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1823-CD34-41BA-93DE-06EFA5D5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Case Study “Discussion Pods”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E123-FE55-49D2-9F61-D6EA87EA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People:   Pham, Shankar, </a:t>
            </a:r>
            <a:r>
              <a:rPr lang="en-US" dirty="0" err="1"/>
              <a:t>Youkana</a:t>
            </a:r>
            <a:endParaRPr lang="en-US" dirty="0"/>
          </a:p>
          <a:p>
            <a:r>
              <a:rPr lang="en-US" dirty="0"/>
              <a:t>Sports:  Larsen, Wright, Tseng</a:t>
            </a:r>
          </a:p>
          <a:p>
            <a:r>
              <a:rPr lang="en-US" dirty="0"/>
              <a:t>Disciplines:  Lu, Wilson</a:t>
            </a:r>
          </a:p>
          <a:p>
            <a:r>
              <a:rPr lang="en-US" dirty="0"/>
              <a:t>Design patterns:  Cheung, Pierce</a:t>
            </a:r>
          </a:p>
          <a:p>
            <a:r>
              <a:rPr lang="en-US" dirty="0"/>
              <a:t>Branding:   Ma, Oh</a:t>
            </a:r>
          </a:p>
          <a:p>
            <a:r>
              <a:rPr lang="en-US" dirty="0"/>
              <a:t>Technology-intensive:  Patel, Shi, Turk</a:t>
            </a:r>
          </a:p>
          <a:p>
            <a:endParaRPr lang="en-US" dirty="0"/>
          </a:p>
          <a:p>
            <a:r>
              <a:rPr lang="en-US" dirty="0"/>
              <a:t>Everyone else will be in </a:t>
            </a:r>
            <a:r>
              <a:rPr lang="en-US"/>
              <a:t>my pod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Case Study Proposals</a:t>
            </a:r>
          </a:p>
          <a:p>
            <a:pPr marL="457200" lvl="1" indent="0">
              <a:buNone/>
            </a:pPr>
            <a:r>
              <a:rPr lang="en-US" dirty="0"/>
              <a:t>2-3 minutes for presentations and discussion</a:t>
            </a:r>
          </a:p>
          <a:p>
            <a:pPr marL="514350" indent="-457200"/>
            <a:r>
              <a:rPr lang="en-US" dirty="0"/>
              <a:t>Learning from today’s 6 cases</a:t>
            </a:r>
          </a:p>
          <a:p>
            <a:pPr marL="514350" indent="-457200"/>
            <a:r>
              <a:rPr lang="en-US" dirty="0"/>
              <a:t>Sorting into similar “case study pods” </a:t>
            </a:r>
          </a:p>
        </p:txBody>
      </p:sp>
    </p:spTree>
    <p:extLst>
      <p:ext uri="{BB962C8B-B14F-4D97-AF65-F5344CB8AC3E}">
        <p14:creationId xmlns:p14="http://schemas.microsoft.com/office/powerpoint/2010/main" val="252566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for Inebriation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study author is writing about the organizing system she works in and maintains as part of her job</a:t>
            </a:r>
          </a:p>
          <a:p>
            <a:r>
              <a:rPr lang="en-US" dirty="0"/>
              <a:t>Analyzes the organizing system in a typical college bar from two perspectives </a:t>
            </a:r>
          </a:p>
          <a:p>
            <a:pPr lvl="1"/>
            <a:r>
              <a:rPr lang="en-US" dirty="0"/>
              <a:t>The resources are the glassware, alcohol, mixers..</a:t>
            </a:r>
          </a:p>
          <a:p>
            <a:pPr lvl="1"/>
            <a:r>
              <a:rPr lang="en-US" dirty="0"/>
              <a:t>The resources are the people in the bar</a:t>
            </a:r>
          </a:p>
          <a:p>
            <a:r>
              <a:rPr lang="en-US" dirty="0"/>
              <a:t>Photos and diagrams do a superb job of explaining the organizing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87828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8D700-A361-4C65-877B-D3475CAA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0581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D29EA-9439-4351-B44A-7B6F76CB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581025"/>
            <a:ext cx="76104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High-End Professional Kitchens</a:t>
            </a:r>
            <a:br>
              <a:rPr lang="en-US" dirty="0"/>
            </a:br>
            <a:r>
              <a:rPr lang="en-US" dirty="0"/>
              <a:t> (Chez Panisse)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Case study author talked her way into the restaurant kitchen, working for several nights doing real work to observe how it operated and interviewing several types of restaurant workers</a:t>
            </a:r>
          </a:p>
          <a:p>
            <a:r>
              <a:rPr lang="en-US" dirty="0"/>
              <a:t>Key artifact is a timeline showing the evolution of a menu item from ingredient availability to recipe selection and design</a:t>
            </a:r>
          </a:p>
          <a:p>
            <a:r>
              <a:rPr lang="en-US" dirty="0"/>
              <a:t>Clever contrast of Chez Panisse and Subway to reinforce how the former’s organizing system creates its distinctive value and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3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C0CEA-5DE4-4B05-94B8-47EFFA1B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30" y="914400"/>
            <a:ext cx="7892540" cy="45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6E11-90CF-4187-8C6D-BAD1AE5C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Chinese Medicine Cabinet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3649-0C40-40DD-8926-00B5B5C8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study author did “ethnographic study” of herbal medicine stores as part of Innovative case study that analyzes Chinese medicine cabinets</a:t>
            </a:r>
          </a:p>
          <a:p>
            <a:r>
              <a:rPr lang="en-US" dirty="0"/>
              <a:t>Organizing principles include some based on physical properties but also some based on concepts of herbal medicine in which different herbs take on roles as metaphorical agents to achieve a balanced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0FAF1-0DD4-4416-B391-B29EAF70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1" y="228600"/>
            <a:ext cx="798819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CogSci 150 “Sensemaking and Organizing” Spring 2022</vt:lpstr>
      <vt:lpstr>Today’s Topics</vt:lpstr>
      <vt:lpstr>Organizing for Inebriation</vt:lpstr>
      <vt:lpstr>PowerPoint Presentation</vt:lpstr>
      <vt:lpstr>PowerPoint Presentation</vt:lpstr>
      <vt:lpstr>High-End Professional Kitchens  (Chez Panisse)</vt:lpstr>
      <vt:lpstr>PowerPoint Presentation</vt:lpstr>
      <vt:lpstr>Chinese Medicine Cabinet</vt:lpstr>
      <vt:lpstr>PowerPoint Presentation</vt:lpstr>
      <vt:lpstr>PowerPoint Presentation</vt:lpstr>
      <vt:lpstr>Managing a Round of Golf</vt:lpstr>
      <vt:lpstr>PowerPoint Presentation</vt:lpstr>
      <vt:lpstr>PowerPoint Presentation</vt:lpstr>
      <vt:lpstr>Residential Life Management</vt:lpstr>
      <vt:lpstr>PowerPoint Presentation</vt:lpstr>
      <vt:lpstr>Credit Card Fraud</vt:lpstr>
      <vt:lpstr>PowerPoint Presentation</vt:lpstr>
      <vt:lpstr>Good Ideas to Reuse  in Your Case Study</vt:lpstr>
      <vt:lpstr> Case Study “Discussion Pods”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2022-04-12T16:16:00Z</dcterms:created>
  <dcterms:modified xsi:type="dcterms:W3CDTF">2022-04-12T16:16:05Z</dcterms:modified>
</cp:coreProperties>
</file>