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3"/>
  </p:notesMasterIdLst>
  <p:sldIdLst>
    <p:sldId id="457" r:id="rId2"/>
    <p:sldId id="466" r:id="rId3"/>
    <p:sldId id="389" r:id="rId4"/>
    <p:sldId id="489" r:id="rId5"/>
    <p:sldId id="809" r:id="rId6"/>
    <p:sldId id="832" r:id="rId7"/>
    <p:sldId id="381" r:id="rId8"/>
    <p:sldId id="387" r:id="rId9"/>
    <p:sldId id="390" r:id="rId10"/>
    <p:sldId id="388" r:id="rId11"/>
    <p:sldId id="295" r:id="rId12"/>
    <p:sldId id="360" r:id="rId13"/>
    <p:sldId id="379" r:id="rId14"/>
    <p:sldId id="357" r:id="rId15"/>
    <p:sldId id="368" r:id="rId16"/>
    <p:sldId id="371" r:id="rId17"/>
    <p:sldId id="374" r:id="rId18"/>
    <p:sldId id="391" r:id="rId19"/>
    <p:sldId id="829" r:id="rId20"/>
    <p:sldId id="487" r:id="rId21"/>
    <p:sldId id="831" r:id="rId22"/>
    <p:sldId id="825" r:id="rId23"/>
    <p:sldId id="826" r:id="rId24"/>
    <p:sldId id="827" r:id="rId25"/>
    <p:sldId id="823" r:id="rId26"/>
    <p:sldId id="830" r:id="rId27"/>
    <p:sldId id="828" r:id="rId28"/>
    <p:sldId id="410" r:id="rId29"/>
    <p:sldId id="373" r:id="rId30"/>
    <p:sldId id="488" r:id="rId31"/>
    <p:sldId id="418" r:id="rId32"/>
    <p:sldId id="372" r:id="rId33"/>
    <p:sldId id="841" r:id="rId34"/>
    <p:sldId id="476" r:id="rId35"/>
    <p:sldId id="469" r:id="rId36"/>
    <p:sldId id="483" r:id="rId37"/>
    <p:sldId id="484" r:id="rId38"/>
    <p:sldId id="833" r:id="rId39"/>
    <p:sldId id="411" r:id="rId40"/>
    <p:sldId id="824" r:id="rId41"/>
    <p:sldId id="482" r:id="rId42"/>
    <p:sldId id="409" r:id="rId43"/>
    <p:sldId id="790" r:id="rId44"/>
    <p:sldId id="791" r:id="rId45"/>
    <p:sldId id="412" r:id="rId46"/>
    <p:sldId id="477" r:id="rId47"/>
    <p:sldId id="811" r:id="rId48"/>
    <p:sldId id="463" r:id="rId49"/>
    <p:sldId id="842" r:id="rId50"/>
    <p:sldId id="462" r:id="rId51"/>
    <p:sldId id="481" r:id="rId52"/>
    <p:sldId id="370" r:id="rId53"/>
    <p:sldId id="436" r:id="rId54"/>
    <p:sldId id="438" r:id="rId55"/>
    <p:sldId id="440" r:id="rId56"/>
    <p:sldId id="422" r:id="rId57"/>
    <p:sldId id="423" r:id="rId58"/>
    <p:sldId id="424" r:id="rId59"/>
    <p:sldId id="425" r:id="rId60"/>
    <p:sldId id="426" r:id="rId61"/>
    <p:sldId id="427" r:id="rId62"/>
    <p:sldId id="428" r:id="rId63"/>
    <p:sldId id="430" r:id="rId64"/>
    <p:sldId id="429" r:id="rId65"/>
    <p:sldId id="459" r:id="rId66"/>
    <p:sldId id="814" r:id="rId67"/>
    <p:sldId id="835" r:id="rId68"/>
    <p:sldId id="834" r:id="rId69"/>
    <p:sldId id="836" r:id="rId70"/>
    <p:sldId id="838" r:id="rId71"/>
    <p:sldId id="840" r:id="rId7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92" autoAdjust="0"/>
    <p:restoredTop sz="79418" autoAdjust="0"/>
  </p:normalViewPr>
  <p:slideViewPr>
    <p:cSldViewPr>
      <p:cViewPr varScale="1">
        <p:scale>
          <a:sx n="69" d="100"/>
          <a:sy n="69" d="100"/>
        </p:scale>
        <p:origin x="2025" y="24"/>
      </p:cViewPr>
      <p:guideLst>
        <p:guide orient="horz" pos="2160"/>
        <p:guide pos="2880"/>
      </p:guideLst>
    </p:cSldViewPr>
  </p:slideViewPr>
  <p:outlineViewPr>
    <p:cViewPr>
      <p:scale>
        <a:sx n="33" d="100"/>
        <a:sy n="33" d="100"/>
      </p:scale>
      <p:origin x="0" y="-22181"/>
    </p:cViewPr>
  </p:outlineViewPr>
  <p:notesTextViewPr>
    <p:cViewPr>
      <p:scale>
        <a:sx n="3" d="2"/>
        <a:sy n="3" d="2"/>
      </p:scale>
      <p:origin x="0" y="0"/>
    </p:cViewPr>
  </p:notesTextViewPr>
  <p:sorterViewPr>
    <p:cViewPr varScale="1">
      <p:scale>
        <a:sx n="1" d="1"/>
        <a:sy n="1" d="1"/>
      </p:scale>
      <p:origin x="0" y="-18396"/>
    </p:cViewPr>
  </p:sorterViewPr>
  <p:notesViewPr>
    <p:cSldViewPr>
      <p:cViewPr varScale="1">
        <p:scale>
          <a:sx n="69" d="100"/>
          <a:sy n="69" d="100"/>
        </p:scale>
        <p:origin x="2868" y="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4/13/2022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2737611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11</a:t>
            </a:fld>
            <a:endParaRPr lang="en-US" dirty="0"/>
          </a:p>
        </p:txBody>
      </p:sp>
    </p:spTree>
    <p:extLst>
      <p:ext uri="{BB962C8B-B14F-4D97-AF65-F5344CB8AC3E}">
        <p14:creationId xmlns:p14="http://schemas.microsoft.com/office/powerpoint/2010/main" val="3956611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400" dirty="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12</a:t>
            </a:fld>
            <a:endParaRPr lang="en-US"/>
          </a:p>
        </p:txBody>
      </p:sp>
    </p:spTree>
    <p:extLst>
      <p:ext uri="{BB962C8B-B14F-4D97-AF65-F5344CB8AC3E}">
        <p14:creationId xmlns:p14="http://schemas.microsoft.com/office/powerpoint/2010/main" val="3117803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13</a:t>
            </a:fld>
            <a:endParaRPr lang="en-US"/>
          </a:p>
        </p:txBody>
      </p:sp>
    </p:spTree>
    <p:extLst>
      <p:ext uri="{BB962C8B-B14F-4D97-AF65-F5344CB8AC3E}">
        <p14:creationId xmlns:p14="http://schemas.microsoft.com/office/powerpoint/2010/main" val="3568370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14</a:t>
            </a:fld>
            <a:endParaRPr lang="en-US" dirty="0"/>
          </a:p>
        </p:txBody>
      </p:sp>
    </p:spTree>
    <p:extLst>
      <p:ext uri="{BB962C8B-B14F-4D97-AF65-F5344CB8AC3E}">
        <p14:creationId xmlns:p14="http://schemas.microsoft.com/office/powerpoint/2010/main" val="2694329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15</a:t>
            </a:fld>
            <a:endParaRPr lang="en-US" dirty="0"/>
          </a:p>
        </p:txBody>
      </p:sp>
    </p:spTree>
    <p:extLst>
      <p:ext uri="{BB962C8B-B14F-4D97-AF65-F5344CB8AC3E}">
        <p14:creationId xmlns:p14="http://schemas.microsoft.com/office/powerpoint/2010/main" val="3548812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16</a:t>
            </a:fld>
            <a:endParaRPr lang="en-US" dirty="0"/>
          </a:p>
        </p:txBody>
      </p:sp>
    </p:spTree>
    <p:extLst>
      <p:ext uri="{BB962C8B-B14F-4D97-AF65-F5344CB8AC3E}">
        <p14:creationId xmlns:p14="http://schemas.microsoft.com/office/powerpoint/2010/main" val="1179797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17</a:t>
            </a:fld>
            <a:endParaRPr lang="en-US" dirty="0"/>
          </a:p>
        </p:txBody>
      </p:sp>
    </p:spTree>
    <p:extLst>
      <p:ext uri="{BB962C8B-B14F-4D97-AF65-F5344CB8AC3E}">
        <p14:creationId xmlns:p14="http://schemas.microsoft.com/office/powerpoint/2010/main" val="1021489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332412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19</a:t>
            </a:fld>
            <a:endParaRPr lang="en-US"/>
          </a:p>
        </p:txBody>
      </p:sp>
    </p:spTree>
    <p:extLst>
      <p:ext uri="{BB962C8B-B14F-4D97-AF65-F5344CB8AC3E}">
        <p14:creationId xmlns:p14="http://schemas.microsoft.com/office/powerpoint/2010/main" val="1033765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a:t>
            </a:fld>
            <a:endParaRPr lang="en-US" dirty="0"/>
          </a:p>
        </p:txBody>
      </p:sp>
    </p:spTree>
    <p:extLst>
      <p:ext uri="{BB962C8B-B14F-4D97-AF65-F5344CB8AC3E}">
        <p14:creationId xmlns:p14="http://schemas.microsoft.com/office/powerpoint/2010/main" val="3243250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3254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2938477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1946204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3355715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998429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29</a:t>
            </a:fld>
            <a:endParaRPr lang="en-US" dirty="0"/>
          </a:p>
        </p:txBody>
      </p:sp>
    </p:spTree>
    <p:extLst>
      <p:ext uri="{BB962C8B-B14F-4D97-AF65-F5344CB8AC3E}">
        <p14:creationId xmlns:p14="http://schemas.microsoft.com/office/powerpoint/2010/main" val="2730494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934389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3699368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32</a:t>
            </a:fld>
            <a:endParaRPr lang="en-US" dirty="0"/>
          </a:p>
        </p:txBody>
      </p:sp>
    </p:spTree>
    <p:extLst>
      <p:ext uri="{BB962C8B-B14F-4D97-AF65-F5344CB8AC3E}">
        <p14:creationId xmlns:p14="http://schemas.microsoft.com/office/powerpoint/2010/main" val="1065504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33</a:t>
            </a:fld>
            <a:endParaRPr lang="en-US"/>
          </a:p>
        </p:txBody>
      </p:sp>
    </p:spTree>
    <p:extLst>
      <p:ext uri="{BB962C8B-B14F-4D97-AF65-F5344CB8AC3E}">
        <p14:creationId xmlns:p14="http://schemas.microsoft.com/office/powerpoint/2010/main" val="270070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a:t>
            </a:fld>
            <a:endParaRPr lang="en-US" dirty="0"/>
          </a:p>
        </p:txBody>
      </p:sp>
    </p:spTree>
    <p:extLst>
      <p:ext uri="{BB962C8B-B14F-4D97-AF65-F5344CB8AC3E}">
        <p14:creationId xmlns:p14="http://schemas.microsoft.com/office/powerpoint/2010/main" val="947687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1384174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1574879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36</a:t>
            </a:fld>
            <a:endParaRPr lang="en-US" dirty="0"/>
          </a:p>
        </p:txBody>
      </p:sp>
    </p:spTree>
    <p:extLst>
      <p:ext uri="{BB962C8B-B14F-4D97-AF65-F5344CB8AC3E}">
        <p14:creationId xmlns:p14="http://schemas.microsoft.com/office/powerpoint/2010/main" val="1918904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1180406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987914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738371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41</a:t>
            </a:fld>
            <a:endParaRPr lang="en-US" dirty="0"/>
          </a:p>
        </p:txBody>
      </p:sp>
    </p:spTree>
    <p:extLst>
      <p:ext uri="{BB962C8B-B14F-4D97-AF65-F5344CB8AC3E}">
        <p14:creationId xmlns:p14="http://schemas.microsoft.com/office/powerpoint/2010/main" val="3551313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3869281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1000343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45</a:t>
            </a:fld>
            <a:endParaRPr lang="en-US"/>
          </a:p>
        </p:txBody>
      </p:sp>
    </p:spTree>
    <p:extLst>
      <p:ext uri="{BB962C8B-B14F-4D97-AF65-F5344CB8AC3E}">
        <p14:creationId xmlns:p14="http://schemas.microsoft.com/office/powerpoint/2010/main" val="296401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1575634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2160860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752116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1408199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4181138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2595744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1257554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52</a:t>
            </a:fld>
            <a:endParaRPr lang="en-US" dirty="0"/>
          </a:p>
        </p:txBody>
      </p:sp>
    </p:spTree>
    <p:extLst>
      <p:ext uri="{BB962C8B-B14F-4D97-AF65-F5344CB8AC3E}">
        <p14:creationId xmlns:p14="http://schemas.microsoft.com/office/powerpoint/2010/main" val="3708188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53</a:t>
            </a:fld>
            <a:endParaRPr lang="en-US" dirty="0"/>
          </a:p>
        </p:txBody>
      </p:sp>
    </p:spTree>
    <p:extLst>
      <p:ext uri="{BB962C8B-B14F-4D97-AF65-F5344CB8AC3E}">
        <p14:creationId xmlns:p14="http://schemas.microsoft.com/office/powerpoint/2010/main" val="3725234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54</a:t>
            </a:fld>
            <a:endParaRPr lang="en-US" dirty="0"/>
          </a:p>
        </p:txBody>
      </p:sp>
    </p:spTree>
    <p:extLst>
      <p:ext uri="{BB962C8B-B14F-4D97-AF65-F5344CB8AC3E}">
        <p14:creationId xmlns:p14="http://schemas.microsoft.com/office/powerpoint/2010/main" val="40707348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55</a:t>
            </a:fld>
            <a:endParaRPr lang="en-US"/>
          </a:p>
        </p:txBody>
      </p:sp>
    </p:spTree>
    <p:extLst>
      <p:ext uri="{BB962C8B-B14F-4D97-AF65-F5344CB8AC3E}">
        <p14:creationId xmlns:p14="http://schemas.microsoft.com/office/powerpoint/2010/main" val="1266048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1104900" y="852488"/>
            <a:ext cx="4648200" cy="3486150"/>
          </a:xfrm>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marR="0" lvl="1" indent="-222239" algn="l" defTabSz="914400" rtl="0" eaLnBrk="1" fontAlgn="auto" latinLnBrk="0" hangingPunct="1">
              <a:lnSpc>
                <a:spcPct val="92000"/>
              </a:lnSpc>
              <a:spcBef>
                <a:spcPts val="1786"/>
              </a:spcBef>
              <a:spcAft>
                <a:spcPts val="0"/>
              </a:spcAft>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a:t>
            </a:fld>
            <a:endParaRPr lang="en-US" dirty="0"/>
          </a:p>
        </p:txBody>
      </p:sp>
    </p:spTree>
    <p:extLst>
      <p:ext uri="{BB962C8B-B14F-4D97-AF65-F5344CB8AC3E}">
        <p14:creationId xmlns:p14="http://schemas.microsoft.com/office/powerpoint/2010/main" val="11854019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4168757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3989344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85000"/>
              </a:lnSpc>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5034543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3667581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1333131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61</a:t>
            </a:fld>
            <a:endParaRPr lang="en-US" dirty="0"/>
          </a:p>
        </p:txBody>
      </p:sp>
    </p:spTree>
    <p:extLst>
      <p:ext uri="{BB962C8B-B14F-4D97-AF65-F5344CB8AC3E}">
        <p14:creationId xmlns:p14="http://schemas.microsoft.com/office/powerpoint/2010/main" val="33935514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62</a:t>
            </a:fld>
            <a:endParaRPr lang="en-US" dirty="0"/>
          </a:p>
        </p:txBody>
      </p:sp>
    </p:spTree>
    <p:extLst>
      <p:ext uri="{BB962C8B-B14F-4D97-AF65-F5344CB8AC3E}">
        <p14:creationId xmlns:p14="http://schemas.microsoft.com/office/powerpoint/2010/main" val="34192818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63</a:t>
            </a:fld>
            <a:endParaRPr lang="en-US" dirty="0"/>
          </a:p>
        </p:txBody>
      </p:sp>
    </p:spTree>
    <p:extLst>
      <p:ext uri="{BB962C8B-B14F-4D97-AF65-F5344CB8AC3E}">
        <p14:creationId xmlns:p14="http://schemas.microsoft.com/office/powerpoint/2010/main" val="32152376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64</a:t>
            </a:fld>
            <a:endParaRPr lang="en-US" dirty="0"/>
          </a:p>
        </p:txBody>
      </p:sp>
    </p:spTree>
    <p:extLst>
      <p:ext uri="{BB962C8B-B14F-4D97-AF65-F5344CB8AC3E}">
        <p14:creationId xmlns:p14="http://schemas.microsoft.com/office/powerpoint/2010/main" val="12552467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65</a:t>
            </a:fld>
            <a:endParaRPr lang="en-US" dirty="0"/>
          </a:p>
        </p:txBody>
      </p:sp>
    </p:spTree>
    <p:extLst>
      <p:ext uri="{BB962C8B-B14F-4D97-AF65-F5344CB8AC3E}">
        <p14:creationId xmlns:p14="http://schemas.microsoft.com/office/powerpoint/2010/main" val="3199882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1104900" y="852488"/>
            <a:ext cx="4648200" cy="3486150"/>
          </a:xfrm>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marR="0" lvl="1" indent="-222239" algn="l" defTabSz="914400" rtl="0" eaLnBrk="1" fontAlgn="auto" latinLnBrk="0" hangingPunct="1">
              <a:lnSpc>
                <a:spcPct val="92000"/>
              </a:lnSpc>
              <a:spcBef>
                <a:spcPts val="1786"/>
              </a:spcBef>
              <a:spcAft>
                <a:spcPts val="0"/>
              </a:spcAft>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a:t>
            </a:fld>
            <a:endParaRPr lang="en-US" dirty="0"/>
          </a:p>
        </p:txBody>
      </p:sp>
    </p:spTree>
    <p:extLst>
      <p:ext uri="{BB962C8B-B14F-4D97-AF65-F5344CB8AC3E}">
        <p14:creationId xmlns:p14="http://schemas.microsoft.com/office/powerpoint/2010/main" val="363548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3185399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374628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170178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4/13/2022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4/13/2022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4/13/2022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4/13/2022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hyperlink" Target="http://nyti.ms/O1tol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925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a:t>
            </a:r>
            <a:r>
              <a:rPr lang="en-US" sz="3000" dirty="0" err="1">
                <a:sym typeface="UC Berkeley OS Sign"/>
              </a:rPr>
              <a:t>Glushko</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dirty="0">
                <a:sym typeface="UC Berkeley OS Sign"/>
              </a:rPr>
              <a:t>glushko@berkeley.edu</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14 April 2022</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24) </a:t>
            </a:r>
            <a:r>
              <a:rPr lang="en-US" sz="2800" dirty="0">
                <a:sym typeface="UC Berkeley OS Sign"/>
              </a:rPr>
              <a:t>Organizing with “Interaction Traces”</a:t>
            </a:r>
            <a:br>
              <a:rPr lang="en-US" sz="3000" dirty="0">
                <a:sym typeface="UC Berkeley OS Sign"/>
              </a:rPr>
            </a:br>
            <a:r>
              <a:rPr lang="en-US" sz="3000" dirty="0">
                <a:sym typeface="UC Berkeley OS Sign"/>
              </a:rPr>
              <a:t> </a:t>
            </a:r>
            <a:endParaRPr lang="en-US" sz="3000" dirty="0">
              <a:solidFill>
                <a:srgbClr val="002955"/>
              </a:solidFill>
              <a:sym typeface="UC Berkeley OS Sign"/>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normAutofit fontScale="90000"/>
          </a:bodyPr>
          <a:lstStyle/>
          <a:p>
            <a:r>
              <a:rPr lang="en-US" b="1" dirty="0"/>
              <a:t>Traces can sometimes be used “forensically” to identify their sources</a:t>
            </a:r>
            <a:br>
              <a:rPr lang="en-US" dirty="0"/>
            </a:br>
            <a:endParaRPr lang="en-US" dirty="0"/>
          </a:p>
        </p:txBody>
      </p:sp>
      <p:pic>
        <p:nvPicPr>
          <p:cNvPr id="3" name="Picture 2"/>
          <p:cNvPicPr>
            <a:picLocks noChangeAspect="1"/>
          </p:cNvPicPr>
          <p:nvPr/>
        </p:nvPicPr>
        <p:blipFill>
          <a:blip r:embed="rId3"/>
          <a:stretch>
            <a:fillRect/>
          </a:stretch>
        </p:blipFill>
        <p:spPr>
          <a:xfrm>
            <a:off x="6970452" y="3086565"/>
            <a:ext cx="2095500" cy="2181225"/>
          </a:xfrm>
          <a:prstGeom prst="rect">
            <a:avLst/>
          </a:prstGeom>
        </p:spPr>
      </p:pic>
      <p:pic>
        <p:nvPicPr>
          <p:cNvPr id="4" name="Picture 3"/>
          <p:cNvPicPr>
            <a:picLocks noChangeAspect="1"/>
          </p:cNvPicPr>
          <p:nvPr/>
        </p:nvPicPr>
        <p:blipFill>
          <a:blip r:embed="rId4"/>
          <a:stretch>
            <a:fillRect/>
          </a:stretch>
        </p:blipFill>
        <p:spPr>
          <a:xfrm>
            <a:off x="387220" y="1981200"/>
            <a:ext cx="6583232" cy="4391956"/>
          </a:xfrm>
          <a:prstGeom prst="rect">
            <a:avLst/>
          </a:prstGeom>
        </p:spPr>
      </p:pic>
    </p:spTree>
    <p:extLst>
      <p:ext uri="{BB962C8B-B14F-4D97-AF65-F5344CB8AC3E}">
        <p14:creationId xmlns:p14="http://schemas.microsoft.com/office/powerpoint/2010/main" val="4197161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 Agency</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447800"/>
            <a:ext cx="8036719" cy="6051559"/>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Many organizing systems contain tangible and static resources that must be acted upon or interacted with to produce an effect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Active resource create effects or value on their own, sometimes when then initiate interactions with static or passive resources.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Sensors, web-based services, information feeds are active resources that often are combined to implement business processes or business models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People are almost always active resources that initiate interactions, especially with each other </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Tree>
    <p:extLst>
      <p:ext uri="{BB962C8B-B14F-4D97-AF65-F5344CB8AC3E}">
        <p14:creationId xmlns:p14="http://schemas.microsoft.com/office/powerpoint/2010/main" val="308479922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45780"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Active / Operant / Smart Resources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41773" y="1600200"/>
            <a:ext cx="8036719" cy="4534092"/>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Tx/>
              <a:buChar char="•"/>
            </a:pPr>
            <a:r>
              <a:rPr lang="en-US" sz="2800" dirty="0">
                <a:latin typeface="UC Berkeley OS Sign"/>
                <a:cs typeface="Arial" pitchFamily="34" charset="0"/>
                <a:sym typeface="Arial" pitchFamily="34" charset="0"/>
              </a:rPr>
              <a:t>“Smart” is a commonly used description of resources that can exploit sensing,  computing, and communication capabilities</a:t>
            </a:r>
          </a:p>
          <a:p>
            <a:pPr marL="342900" indent="-342900" eaLnBrk="0" fontAlgn="base" hangingPunct="0">
              <a:lnSpc>
                <a:spcPct val="93000"/>
              </a:lnSpc>
              <a:spcBef>
                <a:spcPts val="1800"/>
              </a:spcBef>
              <a:spcAft>
                <a:spcPct val="0"/>
              </a:spcAft>
              <a:buFontTx/>
              <a:buChar char="•"/>
            </a:pPr>
            <a:r>
              <a:rPr lang="en-US" sz="2800" dirty="0">
                <a:latin typeface="UC Berkeley OS Sign"/>
                <a:cs typeface="Arial" pitchFamily="34" charset="0"/>
                <a:sym typeface="Arial" pitchFamily="34" charset="0"/>
              </a:rPr>
              <a:t>Virtually any product that uses electricity  - toys, coffeemakers, cars, medical diagnostic machines - possesses inherent data processing capabilities. Each has a wealth of information about its current status, usage history, and performance</a:t>
            </a:r>
          </a:p>
          <a:p>
            <a:pPr marL="342900" indent="-342900" eaLnBrk="0" fontAlgn="base" hangingPunct="0">
              <a:lnSpc>
                <a:spcPct val="93000"/>
              </a:lnSpc>
              <a:spcBef>
                <a:spcPts val="1800"/>
              </a:spcBef>
              <a:spcAft>
                <a:spcPct val="0"/>
              </a:spcAft>
              <a:buFontTx/>
              <a:buChar char="•"/>
            </a:pPr>
            <a:r>
              <a:rPr lang="en-US" sz="2800" dirty="0">
                <a:latin typeface="UC Berkeley OS Sign"/>
                <a:cs typeface="Arial" pitchFamily="34" charset="0"/>
                <a:sym typeface="Arial" pitchFamily="34" charset="0"/>
              </a:rPr>
              <a:t>A “smart” resource with an IP address is said to be part of the “Internet of Things”</a:t>
            </a:r>
          </a:p>
        </p:txBody>
      </p:sp>
    </p:spTree>
    <p:extLst>
      <p:ext uri="{BB962C8B-B14F-4D97-AF65-F5344CB8AC3E}">
        <p14:creationId xmlns:p14="http://schemas.microsoft.com/office/powerpoint/2010/main" val="9901314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4A4F3-C562-4B0A-9856-8195596DDBD8}"/>
              </a:ext>
            </a:extLst>
          </p:cNvPr>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525153" y="104558"/>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b="1" dirty="0"/>
              <a:t>Stop And Think</a:t>
            </a:r>
            <a:endParaRPr lang="en-US"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25153" y="1295555"/>
            <a:ext cx="8785472" cy="4840394"/>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pPr>
              <a:defRPr/>
            </a:pPr>
            <a:r>
              <a:rPr lang="en-US" sz="3600" b="1" dirty="0">
                <a:solidFill>
                  <a:srgbClr val="FF0000"/>
                </a:solidFill>
              </a:rPr>
              <a:t>There is a great deal of hype about the Internet of Things, and if you search for the phrase “Internet of Things” or “Smart” with almost any physical resource, chances are you will find something</a:t>
            </a:r>
          </a:p>
          <a:p>
            <a:pPr>
              <a:defRPr/>
            </a:pPr>
            <a:endParaRPr lang="en-US" sz="3600" b="1" dirty="0">
              <a:solidFill>
                <a:srgbClr val="FF0000"/>
              </a:solidFill>
            </a:endParaRPr>
          </a:p>
          <a:p>
            <a:pPr>
              <a:defRPr/>
            </a:pPr>
            <a:r>
              <a:rPr lang="en-US" sz="3600" b="1" dirty="0">
                <a:solidFill>
                  <a:srgbClr val="FF0000"/>
                </a:solidFill>
              </a:rPr>
              <a:t>What would you find with  “crib,” “fork,” “lettuce,” “pajamas,” “chair,” streetlamp,” …</a:t>
            </a:r>
          </a:p>
        </p:txBody>
      </p:sp>
    </p:spTree>
    <p:extLst>
      <p:ext uri="{BB962C8B-B14F-4D97-AF65-F5344CB8AC3E}">
        <p14:creationId xmlns:p14="http://schemas.microsoft.com/office/powerpoint/2010/main" val="27834356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“Smartness” Continuum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447800"/>
            <a:ext cx="8036719" cy="480942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Sensing or Awareness – measuring some aspect of the environment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Actuation – initiate some action or message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Connectivity – connected to other resources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Computation or Programmability – so they can analyze and adapt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Composability and Cooperation – can function as modules or services in more complex systems</a:t>
            </a:r>
          </a:p>
        </p:txBody>
      </p:sp>
    </p:spTree>
    <p:extLst>
      <p:ext uri="{BB962C8B-B14F-4D97-AF65-F5344CB8AC3E}">
        <p14:creationId xmlns:p14="http://schemas.microsoft.com/office/powerpoint/2010/main" val="15340922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46144"/>
            <a:ext cx="8229600" cy="1143000"/>
          </a:xfrm>
        </p:spPr>
        <p:txBody>
          <a:bodyPr>
            <a:noAutofit/>
          </a:bodyPr>
          <a:lstStyle/>
          <a:p>
            <a:r>
              <a:rPr lang="en-US" sz="2800" b="1" i="1" dirty="0">
                <a:solidFill>
                  <a:srgbClr val="C00000"/>
                </a:solidFill>
              </a:rPr>
              <a:t>Just sensing something does not create any value. Something needs to be done with the information!</a:t>
            </a:r>
            <a:endParaRPr lang="en-US" sz="2800" b="1" i="1" dirty="0"/>
          </a:p>
        </p:txBody>
      </p:sp>
      <p:sp>
        <p:nvSpPr>
          <p:cNvPr id="3" name="Content Placeholder 2"/>
          <p:cNvSpPr>
            <a:spLocks noGrp="1"/>
          </p:cNvSpPr>
          <p:nvPr>
            <p:ph idx="1"/>
          </p:nvPr>
        </p:nvSpPr>
        <p:spPr>
          <a:xfrm>
            <a:off x="392824" y="1583405"/>
            <a:ext cx="8305800" cy="2336774"/>
          </a:xfrm>
        </p:spPr>
        <p:txBody>
          <a:bodyPr>
            <a:normAutofit/>
          </a:bodyPr>
          <a:lstStyle/>
          <a:p>
            <a:r>
              <a:rPr lang="en-US" sz="2400" dirty="0">
                <a:solidFill>
                  <a:srgbClr val="FF0000"/>
                </a:solidFill>
                <a:latin typeface="UC Berkeley OS Sign"/>
                <a:cs typeface="Arial" pitchFamily="34" charset="0"/>
                <a:sym typeface="Arial" pitchFamily="34" charset="0"/>
              </a:rPr>
              <a:t>Actuation</a:t>
            </a:r>
            <a:r>
              <a:rPr lang="en-US" sz="2400" dirty="0">
                <a:latin typeface="UC Berkeley OS Sign"/>
                <a:cs typeface="Arial" pitchFamily="34" charset="0"/>
                <a:sym typeface="Arial" pitchFamily="34" charset="0"/>
              </a:rPr>
              <a:t> – the resource can initiate an action based on what it senses</a:t>
            </a:r>
          </a:p>
          <a:p>
            <a:pPr lvl="1"/>
            <a:r>
              <a:rPr lang="en-US" sz="2400" dirty="0">
                <a:latin typeface="UC Berkeley OS Sign"/>
                <a:cs typeface="Arial" pitchFamily="34" charset="0"/>
                <a:sym typeface="Arial" pitchFamily="34" charset="0"/>
              </a:rPr>
              <a:t>Turning on lights, motors, speakers, cameras</a:t>
            </a:r>
          </a:p>
          <a:p>
            <a:pPr lvl="1"/>
            <a:r>
              <a:rPr lang="en-US" sz="2400" dirty="0">
                <a:latin typeface="UC Berkeley OS Sign"/>
                <a:cs typeface="Arial" pitchFamily="34" charset="0"/>
                <a:sym typeface="Arial" pitchFamily="34" charset="0"/>
              </a:rPr>
              <a:t>Displaying, broadcasting, or sending information about its state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60" y="3672922"/>
            <a:ext cx="4057087" cy="2928256"/>
          </a:xfrm>
          <a:prstGeom prst="rect">
            <a:avLst/>
          </a:prstGeom>
        </p:spPr>
      </p:pic>
      <p:sp>
        <p:nvSpPr>
          <p:cNvPr id="7" name="TextBox 6"/>
          <p:cNvSpPr txBox="1"/>
          <p:nvPr/>
        </p:nvSpPr>
        <p:spPr>
          <a:xfrm>
            <a:off x="4647377" y="5791200"/>
            <a:ext cx="3925810" cy="954107"/>
          </a:xfrm>
          <a:prstGeom prst="rect">
            <a:avLst/>
          </a:prstGeom>
          <a:noFill/>
        </p:spPr>
        <p:txBody>
          <a:bodyPr wrap="square" rtlCol="0">
            <a:spAutoFit/>
          </a:bodyPr>
          <a:lstStyle/>
          <a:p>
            <a:r>
              <a:rPr lang="en-US" sz="2800" dirty="0">
                <a:hlinkClick r:id="rId4"/>
              </a:rPr>
              <a:t>This device can “Sext” when the cow is “in heat”</a:t>
            </a:r>
            <a:endParaRPr lang="en-US" sz="28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3980" y="3603936"/>
            <a:ext cx="3925810" cy="2150395"/>
          </a:xfrm>
          <a:prstGeom prst="rect">
            <a:avLst/>
          </a:prstGeom>
        </p:spPr>
      </p:pic>
    </p:spTree>
    <p:extLst>
      <p:ext uri="{BB962C8B-B14F-4D97-AF65-F5344CB8AC3E}">
        <p14:creationId xmlns:p14="http://schemas.microsoft.com/office/powerpoint/2010/main" val="3180164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8E273B-25A3-4B64-9B9C-25E641E4A85A}"/>
              </a:ext>
            </a:extLst>
          </p:cNvPr>
          <p:cNvSpPr/>
          <p:nvPr/>
        </p:nvSpPr>
        <p:spPr>
          <a:xfrm>
            <a:off x="0" y="5486400"/>
            <a:ext cx="9144000" cy="13527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4471" y="762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What Makes a Resource Smart</a:t>
            </a:r>
            <a:r>
              <a:rPr lang="en-US" dirty="0">
                <a:sym typeface="UC Berkeley OS Sign"/>
              </a:rPr>
              <a:t>?</a:t>
            </a:r>
            <a:endParaRPr lang="en-US" sz="3600" b="1" dirty="0">
              <a:sym typeface="UC Berkeley OS Sign"/>
            </a:endParaRPr>
          </a:p>
        </p:txBody>
      </p:sp>
      <p:sp>
        <p:nvSpPr>
          <p:cNvPr id="3" name="Content Placeholder 2"/>
          <p:cNvSpPr>
            <a:spLocks noGrp="1"/>
          </p:cNvSpPr>
          <p:nvPr>
            <p:ph idx="1"/>
          </p:nvPr>
        </p:nvSpPr>
        <p:spPr>
          <a:xfrm>
            <a:off x="422255" y="1219200"/>
            <a:ext cx="8229600" cy="4525963"/>
          </a:xfrm>
        </p:spPr>
        <p:txBody>
          <a:bodyPr>
            <a:normAutofit/>
          </a:bodyPr>
          <a:lstStyle/>
          <a:p>
            <a:pPr eaLnBrk="0" fontAlgn="base" hangingPunct="0">
              <a:lnSpc>
                <a:spcPct val="93000"/>
              </a:lnSpc>
              <a:spcBef>
                <a:spcPts val="1800"/>
              </a:spcBef>
              <a:spcAft>
                <a:spcPct val="0"/>
              </a:spcAft>
            </a:pPr>
            <a:r>
              <a:rPr lang="en-US" sz="2800" dirty="0">
                <a:solidFill>
                  <a:srgbClr val="FF0000"/>
                </a:solidFill>
                <a:latin typeface="Helvetica" pitchFamily="34" charset="0"/>
              </a:rPr>
              <a:t>Connectivity</a:t>
            </a:r>
            <a:r>
              <a:rPr lang="en-US" sz="2800" dirty="0">
                <a:latin typeface="Helvetica" pitchFamily="34" charset="0"/>
              </a:rPr>
              <a:t> – physical and permanent connection, or digital (e.g., with IP)</a:t>
            </a:r>
          </a:p>
          <a:p>
            <a:pPr marL="742950" lvl="2" indent="-342900" eaLnBrk="0" fontAlgn="base" hangingPunct="0">
              <a:lnSpc>
                <a:spcPct val="93000"/>
              </a:lnSpc>
              <a:spcBef>
                <a:spcPts val="1800"/>
              </a:spcBef>
              <a:spcAft>
                <a:spcPct val="0"/>
              </a:spcAft>
            </a:pPr>
            <a:r>
              <a:rPr lang="en-US" dirty="0">
                <a:latin typeface="Helvetica" pitchFamily="34" charset="0"/>
              </a:rPr>
              <a:t>Can enable the resource to send information to a more capable resource</a:t>
            </a:r>
          </a:p>
          <a:p>
            <a:pPr eaLnBrk="0" fontAlgn="base" hangingPunct="0">
              <a:lnSpc>
                <a:spcPct val="93000"/>
              </a:lnSpc>
              <a:spcBef>
                <a:spcPts val="1800"/>
              </a:spcBef>
              <a:spcAft>
                <a:spcPct val="0"/>
              </a:spcAft>
            </a:pPr>
            <a:r>
              <a:rPr lang="en-US" sz="2800" dirty="0">
                <a:solidFill>
                  <a:srgbClr val="FF0000"/>
                </a:solidFill>
                <a:latin typeface="Helvetica" pitchFamily="34" charset="0"/>
              </a:rPr>
              <a:t>Computation</a:t>
            </a:r>
            <a:r>
              <a:rPr lang="en-US" sz="2800" dirty="0">
                <a:latin typeface="Helvetica" pitchFamily="34" charset="0"/>
              </a:rPr>
              <a:t> – analyze, refine, learn from the information it senses or obtains from connected resources</a:t>
            </a:r>
          </a:p>
          <a:p>
            <a:pPr marL="742950" lvl="2" indent="-342900" eaLnBrk="0" fontAlgn="base" hangingPunct="0">
              <a:lnSpc>
                <a:spcPct val="93000"/>
              </a:lnSpc>
              <a:spcBef>
                <a:spcPts val="1800"/>
              </a:spcBef>
              <a:spcAft>
                <a:spcPct val="0"/>
              </a:spcAft>
            </a:pPr>
            <a:r>
              <a:rPr lang="en-US" dirty="0">
                <a:latin typeface="Helvetica" pitchFamily="34" charset="0"/>
              </a:rPr>
              <a:t>Programmable resources can have their capabilities upgraded by software updates</a:t>
            </a:r>
          </a:p>
        </p:txBody>
      </p:sp>
      <p:sp>
        <p:nvSpPr>
          <p:cNvPr id="4" name="TextBox 3">
            <a:extLst>
              <a:ext uri="{FF2B5EF4-FFF2-40B4-BE49-F238E27FC236}">
                <a16:creationId xmlns:a16="http://schemas.microsoft.com/office/drawing/2014/main" id="{9104D4E7-D895-46C8-BBF3-53B9BDC79DFE}"/>
              </a:ext>
            </a:extLst>
          </p:cNvPr>
          <p:cNvSpPr txBox="1"/>
          <p:nvPr/>
        </p:nvSpPr>
        <p:spPr>
          <a:xfrm>
            <a:off x="228600" y="5638800"/>
            <a:ext cx="8493145" cy="1200329"/>
          </a:xfrm>
          <a:prstGeom prst="rect">
            <a:avLst/>
          </a:prstGeom>
          <a:noFill/>
        </p:spPr>
        <p:txBody>
          <a:bodyPr wrap="square" rtlCol="0">
            <a:spAutoFit/>
          </a:bodyPr>
          <a:lstStyle/>
          <a:p>
            <a:r>
              <a:rPr lang="en-US" sz="2400" i="1" dirty="0">
                <a:solidFill>
                  <a:srgbClr val="FF0000"/>
                </a:solidFill>
              </a:rPr>
              <a:t>What is the benefit of “edge computing” done by each resource that collects data, vs. “cloud computing” after the resource sends its data to a collecting point?</a:t>
            </a:r>
          </a:p>
        </p:txBody>
      </p:sp>
    </p:spTree>
    <p:extLst>
      <p:ext uri="{BB962C8B-B14F-4D97-AF65-F5344CB8AC3E}">
        <p14:creationId xmlns:p14="http://schemas.microsoft.com/office/powerpoint/2010/main" val="2959825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sym typeface="UC Berkeley OS Sign"/>
              </a:rPr>
              <a:t>What Makes a Resource Smart?</a:t>
            </a:r>
            <a:endParaRPr lang="en-US" sz="3600" b="1" dirty="0">
              <a:sym typeface="UC Berkeley OS Sign"/>
            </a:endParaRPr>
          </a:p>
        </p:txBody>
      </p:sp>
      <p:sp>
        <p:nvSpPr>
          <p:cNvPr id="3" name="Content Placeholder 2"/>
          <p:cNvSpPr>
            <a:spLocks noGrp="1"/>
          </p:cNvSpPr>
          <p:nvPr>
            <p:ph idx="1"/>
          </p:nvPr>
        </p:nvSpPr>
        <p:spPr>
          <a:xfrm>
            <a:off x="577781" y="1417638"/>
            <a:ext cx="3692768" cy="4525963"/>
          </a:xfrm>
        </p:spPr>
        <p:txBody>
          <a:bodyPr>
            <a:noAutofit/>
          </a:bodyPr>
          <a:lstStyle/>
          <a:p>
            <a:r>
              <a:rPr lang="en-US" sz="2800" dirty="0">
                <a:solidFill>
                  <a:srgbClr val="FF0000"/>
                </a:solidFill>
                <a:latin typeface="UC Berkeley OS Sign"/>
                <a:cs typeface="Arial" pitchFamily="34" charset="0"/>
                <a:sym typeface="Arial" pitchFamily="34" charset="0"/>
              </a:rPr>
              <a:t>Composability and Cooperating  </a:t>
            </a:r>
            <a:r>
              <a:rPr lang="en-US" sz="2800" dirty="0">
                <a:latin typeface="UC Berkeley OS Sign"/>
                <a:cs typeface="Arial" pitchFamily="34" charset="0"/>
                <a:sym typeface="Arial" pitchFamily="34" charset="0"/>
              </a:rPr>
              <a:t>– independently designed and deployed resources can work together to enable services based on aggregated information</a:t>
            </a:r>
          </a:p>
        </p:txBody>
      </p:sp>
      <p:pic>
        <p:nvPicPr>
          <p:cNvPr id="4" name="Picture 3" descr="AggregatedContextDataGoogleMaps.png"/>
          <p:cNvPicPr>
            <a:picLocks noChangeAspect="1"/>
          </p:cNvPicPr>
          <p:nvPr/>
        </p:nvPicPr>
        <p:blipFill>
          <a:blip r:embed="rId3" cstate="print"/>
          <a:stretch>
            <a:fillRect/>
          </a:stretch>
        </p:blipFill>
        <p:spPr>
          <a:xfrm>
            <a:off x="4919296" y="1417638"/>
            <a:ext cx="2777269" cy="4937366"/>
          </a:xfrm>
          <a:prstGeom prst="rect">
            <a:avLst/>
          </a:prstGeom>
        </p:spPr>
      </p:pic>
    </p:spTree>
    <p:extLst>
      <p:ext uri="{BB962C8B-B14F-4D97-AF65-F5344CB8AC3E}">
        <p14:creationId xmlns:p14="http://schemas.microsoft.com/office/powerpoint/2010/main" val="1407391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Interaction Traces with Digital or Sensor-Augmented Resources</a:t>
            </a:r>
          </a:p>
        </p:txBody>
      </p:sp>
      <p:sp>
        <p:nvSpPr>
          <p:cNvPr id="3" name="Content Placeholder 2"/>
          <p:cNvSpPr>
            <a:spLocks noGrp="1"/>
          </p:cNvSpPr>
          <p:nvPr>
            <p:ph idx="1"/>
          </p:nvPr>
        </p:nvSpPr>
        <p:spPr>
          <a:xfrm>
            <a:off x="440094" y="1752600"/>
            <a:ext cx="8229600" cy="4525963"/>
          </a:xfrm>
        </p:spPr>
        <p:txBody>
          <a:bodyPr>
            <a:normAutofit/>
          </a:bodyPr>
          <a:lstStyle/>
          <a:p>
            <a:r>
              <a:rPr lang="en-US" dirty="0"/>
              <a:t>Traces become predictable, persistent, and consistent</a:t>
            </a:r>
          </a:p>
          <a:p>
            <a:r>
              <a:rPr lang="en-US" dirty="0"/>
              <a:t>Traces can  be analyzed, aggregated, and become the basis of new, enhanced, or personalized interactions</a:t>
            </a:r>
          </a:p>
          <a:p>
            <a:r>
              <a:rPr lang="en-US" dirty="0"/>
              <a:t>However, when these traces are made by people, their uses raise numerous issues of privacy and exploitation</a:t>
            </a:r>
          </a:p>
        </p:txBody>
      </p:sp>
    </p:spTree>
    <p:extLst>
      <p:ext uri="{BB962C8B-B14F-4D97-AF65-F5344CB8AC3E}">
        <p14:creationId xmlns:p14="http://schemas.microsoft.com/office/powerpoint/2010/main" val="418811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4A4F3-C562-4B0A-9856-8195596DDBD8}"/>
              </a:ext>
            </a:extLst>
          </p:cNvPr>
          <p:cNvSpPr/>
          <p:nvPr/>
        </p:nvSpPr>
        <p:spPr>
          <a:xfrm>
            <a:off x="971" y="8151"/>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525153" y="104558"/>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b="1" dirty="0"/>
              <a:t>Stop And Think</a:t>
            </a:r>
            <a:endParaRPr lang="en-US"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356994"/>
            <a:ext cx="8077200" cy="4840394"/>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pPr>
              <a:defRPr/>
            </a:pPr>
            <a:r>
              <a:rPr lang="en-US" sz="3200" b="1" i="1" dirty="0">
                <a:solidFill>
                  <a:srgbClr val="FF0000"/>
                </a:solidFill>
              </a:rPr>
              <a:t>What types of interaction traces did you record in your diary?</a:t>
            </a:r>
          </a:p>
          <a:p>
            <a:pPr>
              <a:defRPr/>
            </a:pPr>
            <a:endParaRPr lang="en-US" sz="3200" b="1" i="1" dirty="0">
              <a:solidFill>
                <a:srgbClr val="FF0000"/>
              </a:solidFill>
            </a:endParaRPr>
          </a:p>
          <a:p>
            <a:pPr>
              <a:defRPr/>
            </a:pPr>
            <a:r>
              <a:rPr lang="en-US" sz="3200" b="1" i="1" dirty="0">
                <a:solidFill>
                  <a:srgbClr val="FF0000"/>
                </a:solidFill>
              </a:rPr>
              <a:t>Which ones were the result of an explicit action of yours?</a:t>
            </a:r>
          </a:p>
          <a:p>
            <a:pPr>
              <a:defRPr/>
            </a:pPr>
            <a:endParaRPr lang="en-US" sz="3200" b="1" i="1" dirty="0">
              <a:solidFill>
                <a:srgbClr val="FF0000"/>
              </a:solidFill>
            </a:endParaRPr>
          </a:p>
          <a:p>
            <a:pPr>
              <a:defRPr/>
            </a:pPr>
            <a:r>
              <a:rPr lang="en-US" sz="3200" b="1" i="1" dirty="0">
                <a:solidFill>
                  <a:srgbClr val="FF0000"/>
                </a:solidFill>
              </a:rPr>
              <a:t>Which ones were created without any explicit action (or permission)?</a:t>
            </a:r>
          </a:p>
          <a:p>
            <a:pPr>
              <a:defRPr/>
            </a:pPr>
            <a:r>
              <a:rPr lang="en-US" sz="3200" b="1" i="1" dirty="0">
                <a:solidFill>
                  <a:srgbClr val="FF0000"/>
                </a:solidFill>
              </a:rPr>
              <a:t>	</a:t>
            </a:r>
          </a:p>
        </p:txBody>
      </p:sp>
    </p:spTree>
    <p:extLst>
      <p:ext uri="{BB962C8B-B14F-4D97-AF65-F5344CB8AC3E}">
        <p14:creationId xmlns:p14="http://schemas.microsoft.com/office/powerpoint/2010/main" val="291899403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5257800" cy="1143000"/>
          </a:xfrm>
        </p:spPr>
        <p:txBody>
          <a:bodyPr>
            <a:normAutofit fontScale="90000"/>
          </a:bodyPr>
          <a:lstStyle/>
          <a:p>
            <a:r>
              <a:rPr lang="en-US" b="1" i="1" dirty="0"/>
              <a:t>1984… </a:t>
            </a:r>
            <a:r>
              <a:rPr lang="en-US" b="1" dirty="0"/>
              <a:t>written in 1949</a:t>
            </a:r>
          </a:p>
        </p:txBody>
      </p:sp>
      <p:sp>
        <p:nvSpPr>
          <p:cNvPr id="3" name="Content Placeholder 2"/>
          <p:cNvSpPr>
            <a:spLocks noGrp="1"/>
          </p:cNvSpPr>
          <p:nvPr>
            <p:ph idx="1"/>
          </p:nvPr>
        </p:nvSpPr>
        <p:spPr>
          <a:xfrm>
            <a:off x="295154" y="1066800"/>
            <a:ext cx="8515109" cy="5715000"/>
          </a:xfrm>
        </p:spPr>
        <p:txBody>
          <a:bodyPr>
            <a:normAutofit fontScale="55000" lnSpcReduction="20000"/>
          </a:bodyPr>
          <a:lstStyle/>
          <a:p>
            <a:pPr marL="0" indent="0">
              <a:buNone/>
            </a:pPr>
            <a:r>
              <a:rPr lang="en-US" sz="5100" dirty="0"/>
              <a:t>The telescreen received and transmitted simultaneously. Any sound that Winston made, above the level of a very low whisper, would be picked up by it, moreover, so long as he remained within the field of vision which the metal plaque commanded, he could be seen as well as heard</a:t>
            </a:r>
          </a:p>
          <a:p>
            <a:pPr marL="0" indent="0">
              <a:buNone/>
            </a:pPr>
            <a:r>
              <a:rPr lang="en-US" sz="5100" dirty="0"/>
              <a:t>There was of course no way of knowing whether you were being watched at any given moment. How often, or on what system, the Thought Police plugged in on any individual wire was guesswork. It was even conceivable that they watched everybody all the time. But at any rate they could plug in your wire whenever they wanted to. </a:t>
            </a:r>
          </a:p>
          <a:p>
            <a:pPr marL="0" indent="0">
              <a:buNone/>
            </a:pPr>
            <a:r>
              <a:rPr lang="en-US" sz="5100" dirty="0"/>
              <a:t>You had to live -- did live, from habit that became instinct -- in the assumption that every sound you made was overheard, and, except in darkness, every movement scrutinized.</a:t>
            </a:r>
            <a:endParaRPr lang="en-US" dirty="0"/>
          </a:p>
          <a:p>
            <a:pPr marL="0" indent="0">
              <a:buNone/>
            </a:pPr>
            <a:r>
              <a:rPr lang="en-US" dirty="0"/>
              <a:t>				- George Orwell, </a:t>
            </a:r>
            <a:r>
              <a:rPr lang="en-US" i="1" dirty="0"/>
              <a:t>1984</a:t>
            </a:r>
            <a:r>
              <a:rPr lang="en-US" dirty="0"/>
              <a:t>  (page 1)</a:t>
            </a:r>
          </a:p>
        </p:txBody>
      </p:sp>
    </p:spTree>
    <p:extLst>
      <p:ext uri="{BB962C8B-B14F-4D97-AF65-F5344CB8AC3E}">
        <p14:creationId xmlns:p14="http://schemas.microsoft.com/office/powerpoint/2010/main" val="2292326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A856-5A8D-4678-A95D-3333ED5ABB58}"/>
              </a:ext>
            </a:extLst>
          </p:cNvPr>
          <p:cNvSpPr>
            <a:spLocks noGrp="1"/>
          </p:cNvSpPr>
          <p:nvPr>
            <p:ph type="title"/>
          </p:nvPr>
        </p:nvSpPr>
        <p:spPr/>
        <p:txBody>
          <a:bodyPr>
            <a:normAutofit fontScale="90000"/>
          </a:bodyPr>
          <a:lstStyle/>
          <a:p>
            <a:r>
              <a:rPr lang="en-US" b="1" dirty="0"/>
              <a:t>Human-Initiated Interaction Traces</a:t>
            </a:r>
          </a:p>
        </p:txBody>
      </p:sp>
      <p:sp>
        <p:nvSpPr>
          <p:cNvPr id="3" name="Content Placeholder 2">
            <a:extLst>
              <a:ext uri="{FF2B5EF4-FFF2-40B4-BE49-F238E27FC236}">
                <a16:creationId xmlns:a16="http://schemas.microsoft.com/office/drawing/2014/main" id="{8D3C63CF-5E5A-42C3-9019-2E3CCFDE135C}"/>
              </a:ext>
            </a:extLst>
          </p:cNvPr>
          <p:cNvSpPr>
            <a:spLocks noGrp="1"/>
          </p:cNvSpPr>
          <p:nvPr>
            <p:ph idx="1"/>
          </p:nvPr>
        </p:nvSpPr>
        <p:spPr>
          <a:xfrm>
            <a:off x="456715" y="1371600"/>
            <a:ext cx="8229600" cy="4525963"/>
          </a:xfrm>
        </p:spPr>
        <p:txBody>
          <a:bodyPr>
            <a:normAutofit fontScale="85000" lnSpcReduction="20000"/>
          </a:bodyPr>
          <a:lstStyle/>
          <a:p>
            <a:r>
              <a:rPr lang="en-US" dirty="0"/>
              <a:t>Sensors in devices when people use them (smart workouts, Peloton, CAL-id keycards for doors)</a:t>
            </a:r>
          </a:p>
          <a:p>
            <a:r>
              <a:rPr lang="en-US" dirty="0"/>
              <a:t>Text communications  (email, messaging apps)</a:t>
            </a:r>
          </a:p>
          <a:p>
            <a:r>
              <a:rPr lang="en-US" dirty="0"/>
              <a:t>Speech communications by phone</a:t>
            </a:r>
          </a:p>
          <a:p>
            <a:r>
              <a:rPr lang="en-US" dirty="0"/>
              <a:t>Cameras with automatic geotagging of photos</a:t>
            </a:r>
          </a:p>
          <a:p>
            <a:r>
              <a:rPr lang="en-US" dirty="0"/>
              <a:t>Location traces  from vehicles (</a:t>
            </a:r>
            <a:r>
              <a:rPr lang="en-US" dirty="0" err="1"/>
              <a:t>Fastrak</a:t>
            </a:r>
            <a:r>
              <a:rPr lang="en-US" dirty="0"/>
              <a:t>, Uber, Lyft, parking apps)</a:t>
            </a:r>
          </a:p>
          <a:p>
            <a:r>
              <a:rPr lang="en-US" dirty="0"/>
              <a:t>Financial transactions (ATMs, credit cards, Venmo, etc.) </a:t>
            </a:r>
          </a:p>
          <a:p>
            <a:r>
              <a:rPr lang="en-US" dirty="0"/>
              <a:t>Web search and browsing (search terms, sequences)</a:t>
            </a:r>
          </a:p>
          <a:p>
            <a:r>
              <a:rPr lang="en-US" dirty="0"/>
              <a:t>Active video or audio use (viewing/listening history on streaming services or websites)</a:t>
            </a:r>
          </a:p>
        </p:txBody>
      </p:sp>
    </p:spTree>
    <p:extLst>
      <p:ext uri="{BB962C8B-B14F-4D97-AF65-F5344CB8AC3E}">
        <p14:creationId xmlns:p14="http://schemas.microsoft.com/office/powerpoint/2010/main" val="631467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eapon, floor&#10;&#10;Description automatically generated">
            <a:extLst>
              <a:ext uri="{FF2B5EF4-FFF2-40B4-BE49-F238E27FC236}">
                <a16:creationId xmlns:a16="http://schemas.microsoft.com/office/drawing/2014/main" id="{9AA2F3F5-922E-4051-AA44-2C704B1F04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295400"/>
            <a:ext cx="3264854" cy="4495800"/>
          </a:xfrm>
          <a:prstGeom prst="rect">
            <a:avLst/>
          </a:prstGeom>
        </p:spPr>
      </p:pic>
      <p:pic>
        <p:nvPicPr>
          <p:cNvPr id="4" name="Picture 3">
            <a:extLst>
              <a:ext uri="{FF2B5EF4-FFF2-40B4-BE49-F238E27FC236}">
                <a16:creationId xmlns:a16="http://schemas.microsoft.com/office/drawing/2014/main" id="{56F58B2A-B0EB-4911-A026-73A92EA6D317}"/>
              </a:ext>
            </a:extLst>
          </p:cNvPr>
          <p:cNvPicPr>
            <a:picLocks noChangeAspect="1"/>
          </p:cNvPicPr>
          <p:nvPr/>
        </p:nvPicPr>
        <p:blipFill>
          <a:blip r:embed="rId3"/>
          <a:stretch>
            <a:fillRect/>
          </a:stretch>
        </p:blipFill>
        <p:spPr>
          <a:xfrm>
            <a:off x="990600" y="1613388"/>
            <a:ext cx="3933825" cy="3631223"/>
          </a:xfrm>
          <a:prstGeom prst="rect">
            <a:avLst/>
          </a:prstGeom>
        </p:spPr>
      </p:pic>
    </p:spTree>
    <p:extLst>
      <p:ext uri="{BB962C8B-B14F-4D97-AF65-F5344CB8AC3E}">
        <p14:creationId xmlns:p14="http://schemas.microsoft.com/office/powerpoint/2010/main" val="830648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4F5B61-33F8-4A94-BA45-2B27CEF6F61E}"/>
              </a:ext>
            </a:extLst>
          </p:cNvPr>
          <p:cNvPicPr>
            <a:picLocks noChangeAspect="1"/>
          </p:cNvPicPr>
          <p:nvPr/>
        </p:nvPicPr>
        <p:blipFill>
          <a:blip r:embed="rId2"/>
          <a:stretch>
            <a:fillRect/>
          </a:stretch>
        </p:blipFill>
        <p:spPr>
          <a:xfrm>
            <a:off x="609600" y="869463"/>
            <a:ext cx="4505600" cy="2523136"/>
          </a:xfrm>
          <a:prstGeom prst="rect">
            <a:avLst/>
          </a:prstGeom>
        </p:spPr>
      </p:pic>
      <p:pic>
        <p:nvPicPr>
          <p:cNvPr id="5" name="Picture 4">
            <a:extLst>
              <a:ext uri="{FF2B5EF4-FFF2-40B4-BE49-F238E27FC236}">
                <a16:creationId xmlns:a16="http://schemas.microsoft.com/office/drawing/2014/main" id="{52AA4709-87A6-4CE8-BC48-5D3A69DD4F76}"/>
              </a:ext>
            </a:extLst>
          </p:cNvPr>
          <p:cNvPicPr>
            <a:picLocks noChangeAspect="1"/>
          </p:cNvPicPr>
          <p:nvPr/>
        </p:nvPicPr>
        <p:blipFill>
          <a:blip r:embed="rId3"/>
          <a:stretch>
            <a:fillRect/>
          </a:stretch>
        </p:blipFill>
        <p:spPr>
          <a:xfrm>
            <a:off x="4424363" y="3873167"/>
            <a:ext cx="4038600" cy="2701602"/>
          </a:xfrm>
          <a:prstGeom prst="rect">
            <a:avLst/>
          </a:prstGeom>
        </p:spPr>
      </p:pic>
      <p:pic>
        <p:nvPicPr>
          <p:cNvPr id="4" name="Picture 3">
            <a:extLst>
              <a:ext uri="{FF2B5EF4-FFF2-40B4-BE49-F238E27FC236}">
                <a16:creationId xmlns:a16="http://schemas.microsoft.com/office/drawing/2014/main" id="{202726E1-CBAC-41B5-9518-161B7E129762}"/>
              </a:ext>
            </a:extLst>
          </p:cNvPr>
          <p:cNvPicPr>
            <a:picLocks noChangeAspect="1"/>
          </p:cNvPicPr>
          <p:nvPr/>
        </p:nvPicPr>
        <p:blipFill>
          <a:blip r:embed="rId4"/>
          <a:stretch>
            <a:fillRect/>
          </a:stretch>
        </p:blipFill>
        <p:spPr>
          <a:xfrm>
            <a:off x="5334000" y="533400"/>
            <a:ext cx="3128963" cy="3128963"/>
          </a:xfrm>
          <a:prstGeom prst="rect">
            <a:avLst/>
          </a:prstGeom>
        </p:spPr>
      </p:pic>
      <p:pic>
        <p:nvPicPr>
          <p:cNvPr id="6" name="Picture 5">
            <a:extLst>
              <a:ext uri="{FF2B5EF4-FFF2-40B4-BE49-F238E27FC236}">
                <a16:creationId xmlns:a16="http://schemas.microsoft.com/office/drawing/2014/main" id="{C739B7E5-497F-4791-98CD-D0359999C4E7}"/>
              </a:ext>
            </a:extLst>
          </p:cNvPr>
          <p:cNvPicPr>
            <a:picLocks noChangeAspect="1"/>
          </p:cNvPicPr>
          <p:nvPr/>
        </p:nvPicPr>
        <p:blipFill>
          <a:blip r:embed="rId5"/>
          <a:stretch>
            <a:fillRect/>
          </a:stretch>
        </p:blipFill>
        <p:spPr>
          <a:xfrm>
            <a:off x="955655" y="3962400"/>
            <a:ext cx="2895600" cy="2523137"/>
          </a:xfrm>
          <a:prstGeom prst="rect">
            <a:avLst/>
          </a:prstGeom>
        </p:spPr>
      </p:pic>
    </p:spTree>
    <p:extLst>
      <p:ext uri="{BB962C8B-B14F-4D97-AF65-F5344CB8AC3E}">
        <p14:creationId xmlns:p14="http://schemas.microsoft.com/office/powerpoint/2010/main" val="1056964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D92E387-AF17-4DE9-8926-3F31154C23E6}"/>
              </a:ext>
            </a:extLst>
          </p:cNvPr>
          <p:cNvPicPr>
            <a:picLocks noGrp="1" noChangeAspect="1"/>
          </p:cNvPicPr>
          <p:nvPr>
            <p:ph idx="1"/>
          </p:nvPr>
        </p:nvPicPr>
        <p:blipFill>
          <a:blip r:embed="rId2"/>
          <a:stretch>
            <a:fillRect/>
          </a:stretch>
        </p:blipFill>
        <p:spPr>
          <a:xfrm>
            <a:off x="533400" y="1051718"/>
            <a:ext cx="8251769" cy="4754563"/>
          </a:xfrm>
        </p:spPr>
      </p:pic>
    </p:spTree>
    <p:extLst>
      <p:ext uri="{BB962C8B-B14F-4D97-AF65-F5344CB8AC3E}">
        <p14:creationId xmlns:p14="http://schemas.microsoft.com/office/powerpoint/2010/main" val="1529083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1FAA09D-3F4F-4EF1-AB47-0E0AD6C5854F}"/>
              </a:ext>
            </a:extLst>
          </p:cNvPr>
          <p:cNvPicPr>
            <a:picLocks noGrp="1" noChangeAspect="1"/>
          </p:cNvPicPr>
          <p:nvPr>
            <p:ph idx="1"/>
          </p:nvPr>
        </p:nvPicPr>
        <p:blipFill>
          <a:blip r:embed="rId2"/>
          <a:stretch>
            <a:fillRect/>
          </a:stretch>
        </p:blipFill>
        <p:spPr>
          <a:xfrm>
            <a:off x="1066800" y="838200"/>
            <a:ext cx="6864375" cy="5134769"/>
          </a:xfrm>
          <a:prstGeom prst="rect">
            <a:avLst/>
          </a:prstGeom>
        </p:spPr>
      </p:pic>
    </p:spTree>
    <p:extLst>
      <p:ext uri="{BB962C8B-B14F-4D97-AF65-F5344CB8AC3E}">
        <p14:creationId xmlns:p14="http://schemas.microsoft.com/office/powerpoint/2010/main" val="38254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C7339EC-DF6D-490E-BF74-67CE69A9537B}"/>
              </a:ext>
            </a:extLst>
          </p:cNvPr>
          <p:cNvPicPr>
            <a:picLocks noGrp="1" noChangeAspect="1"/>
          </p:cNvPicPr>
          <p:nvPr>
            <p:ph idx="1"/>
          </p:nvPr>
        </p:nvPicPr>
        <p:blipFill>
          <a:blip r:embed="rId3"/>
          <a:stretch>
            <a:fillRect/>
          </a:stretch>
        </p:blipFill>
        <p:spPr>
          <a:xfrm>
            <a:off x="424403" y="1166018"/>
            <a:ext cx="4167982" cy="4167982"/>
          </a:xfrm>
          <a:prstGeom prst="rect">
            <a:avLst/>
          </a:prstGeom>
        </p:spPr>
      </p:pic>
      <p:pic>
        <p:nvPicPr>
          <p:cNvPr id="3" name="Picture 2">
            <a:extLst>
              <a:ext uri="{FF2B5EF4-FFF2-40B4-BE49-F238E27FC236}">
                <a16:creationId xmlns:a16="http://schemas.microsoft.com/office/drawing/2014/main" id="{A7518696-2CC8-4E66-8F6C-1DF90C58C5F2}"/>
              </a:ext>
            </a:extLst>
          </p:cNvPr>
          <p:cNvPicPr>
            <a:picLocks noChangeAspect="1"/>
          </p:cNvPicPr>
          <p:nvPr/>
        </p:nvPicPr>
        <p:blipFill>
          <a:blip r:embed="rId4"/>
          <a:stretch>
            <a:fillRect/>
          </a:stretch>
        </p:blipFill>
        <p:spPr>
          <a:xfrm>
            <a:off x="4724400" y="762000"/>
            <a:ext cx="4025815" cy="4572000"/>
          </a:xfrm>
          <a:prstGeom prst="rect">
            <a:avLst/>
          </a:prstGeom>
        </p:spPr>
      </p:pic>
      <p:sp>
        <p:nvSpPr>
          <p:cNvPr id="6" name="TextBox 5">
            <a:extLst>
              <a:ext uri="{FF2B5EF4-FFF2-40B4-BE49-F238E27FC236}">
                <a16:creationId xmlns:a16="http://schemas.microsoft.com/office/drawing/2014/main" id="{FDFA07FD-5DD8-4FDC-BE80-E81D07D9ED50}"/>
              </a:ext>
            </a:extLst>
          </p:cNvPr>
          <p:cNvSpPr txBox="1"/>
          <p:nvPr/>
        </p:nvSpPr>
        <p:spPr>
          <a:xfrm>
            <a:off x="4953000" y="5562600"/>
            <a:ext cx="4572000" cy="461665"/>
          </a:xfrm>
          <a:prstGeom prst="rect">
            <a:avLst/>
          </a:prstGeom>
          <a:noFill/>
        </p:spPr>
        <p:txBody>
          <a:bodyPr wrap="square">
            <a:spAutoFit/>
          </a:bodyPr>
          <a:lstStyle/>
          <a:p>
            <a:r>
              <a:rPr lang="en-US" sz="2400" dirty="0"/>
              <a:t>https://www.tonal.com</a:t>
            </a:r>
          </a:p>
        </p:txBody>
      </p:sp>
      <p:sp>
        <p:nvSpPr>
          <p:cNvPr id="8" name="TextBox 7">
            <a:extLst>
              <a:ext uri="{FF2B5EF4-FFF2-40B4-BE49-F238E27FC236}">
                <a16:creationId xmlns:a16="http://schemas.microsoft.com/office/drawing/2014/main" id="{A06E25AE-8C6C-4D09-A405-E5A493C871D6}"/>
              </a:ext>
            </a:extLst>
          </p:cNvPr>
          <p:cNvSpPr txBox="1"/>
          <p:nvPr/>
        </p:nvSpPr>
        <p:spPr>
          <a:xfrm>
            <a:off x="609600" y="5562600"/>
            <a:ext cx="4877770" cy="461665"/>
          </a:xfrm>
          <a:prstGeom prst="rect">
            <a:avLst/>
          </a:prstGeom>
          <a:noFill/>
        </p:spPr>
        <p:txBody>
          <a:bodyPr wrap="square">
            <a:spAutoFit/>
          </a:bodyPr>
          <a:lstStyle/>
          <a:p>
            <a:r>
              <a:rPr lang="en-US" sz="2400" dirty="0"/>
              <a:t>https://www.onepeloton.com</a:t>
            </a:r>
          </a:p>
        </p:txBody>
      </p:sp>
    </p:spTree>
    <p:extLst>
      <p:ext uri="{BB962C8B-B14F-4D97-AF65-F5344CB8AC3E}">
        <p14:creationId xmlns:p14="http://schemas.microsoft.com/office/powerpoint/2010/main" val="3276287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A856-5A8D-4678-A95D-3333ED5ABB58}"/>
              </a:ext>
            </a:extLst>
          </p:cNvPr>
          <p:cNvSpPr>
            <a:spLocks noGrp="1"/>
          </p:cNvSpPr>
          <p:nvPr>
            <p:ph type="title"/>
          </p:nvPr>
        </p:nvSpPr>
        <p:spPr/>
        <p:txBody>
          <a:bodyPr>
            <a:normAutofit fontScale="90000"/>
          </a:bodyPr>
          <a:lstStyle/>
          <a:p>
            <a:r>
              <a:rPr lang="en-US" b="1" dirty="0"/>
              <a:t>Interaction Traces not Explicitly Initiated by Humans</a:t>
            </a:r>
          </a:p>
        </p:txBody>
      </p:sp>
      <p:sp>
        <p:nvSpPr>
          <p:cNvPr id="3" name="Content Placeholder 2">
            <a:extLst>
              <a:ext uri="{FF2B5EF4-FFF2-40B4-BE49-F238E27FC236}">
                <a16:creationId xmlns:a16="http://schemas.microsoft.com/office/drawing/2014/main" id="{8D3C63CF-5E5A-42C3-9019-2E3CCFDE135C}"/>
              </a:ext>
            </a:extLst>
          </p:cNvPr>
          <p:cNvSpPr>
            <a:spLocks noGrp="1"/>
          </p:cNvSpPr>
          <p:nvPr>
            <p:ph idx="1"/>
          </p:nvPr>
        </p:nvSpPr>
        <p:spPr>
          <a:xfrm>
            <a:off x="304800" y="1981200"/>
            <a:ext cx="8229600" cy="4525963"/>
          </a:xfrm>
        </p:spPr>
        <p:txBody>
          <a:bodyPr>
            <a:normAutofit/>
          </a:bodyPr>
          <a:lstStyle/>
          <a:p>
            <a:r>
              <a:rPr lang="en-US" dirty="0"/>
              <a:t>Wearable sensors (smart watch…)</a:t>
            </a:r>
          </a:p>
          <a:p>
            <a:r>
              <a:rPr lang="en-US" dirty="0"/>
              <a:t>Sensor traces from machines and devices in your environment (utility billing)</a:t>
            </a:r>
          </a:p>
          <a:p>
            <a:r>
              <a:rPr lang="en-US" dirty="0"/>
              <a:t>Location tracking using GPS built into your smartphone or computer</a:t>
            </a:r>
          </a:p>
          <a:p>
            <a:r>
              <a:rPr lang="en-US" dirty="0"/>
              <a:t>Video surveillance</a:t>
            </a:r>
          </a:p>
          <a:p>
            <a:endParaRPr lang="en-US" dirty="0"/>
          </a:p>
        </p:txBody>
      </p:sp>
    </p:spTree>
    <p:extLst>
      <p:ext uri="{BB962C8B-B14F-4D97-AF65-F5344CB8AC3E}">
        <p14:creationId xmlns:p14="http://schemas.microsoft.com/office/powerpoint/2010/main" val="3500421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8799F0-6FEF-437E-B8A4-33D7C73EB907}"/>
              </a:ext>
            </a:extLst>
          </p:cNvPr>
          <p:cNvSpPr/>
          <p:nvPr/>
        </p:nvSpPr>
        <p:spPr>
          <a:xfrm>
            <a:off x="0" y="5715000"/>
            <a:ext cx="91440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B8245-FFF9-4E67-A085-C8E110A1C389}"/>
              </a:ext>
            </a:extLst>
          </p:cNvPr>
          <p:cNvSpPr>
            <a:spLocks noGrp="1"/>
          </p:cNvSpPr>
          <p:nvPr>
            <p:ph type="title"/>
          </p:nvPr>
        </p:nvSpPr>
        <p:spPr>
          <a:xfrm>
            <a:off x="533400" y="152400"/>
            <a:ext cx="8229600" cy="1143000"/>
          </a:xfrm>
        </p:spPr>
        <p:txBody>
          <a:bodyPr/>
          <a:lstStyle/>
          <a:p>
            <a:r>
              <a:rPr lang="en-US" b="1" dirty="0"/>
              <a:t>Utility Data Collection</a:t>
            </a:r>
          </a:p>
        </p:txBody>
      </p:sp>
      <p:pic>
        <p:nvPicPr>
          <p:cNvPr id="5" name="Picture 4">
            <a:extLst>
              <a:ext uri="{FF2B5EF4-FFF2-40B4-BE49-F238E27FC236}">
                <a16:creationId xmlns:a16="http://schemas.microsoft.com/office/drawing/2014/main" id="{92C1D7D3-F2E5-4FBA-B953-0A8C5995E7A3}"/>
              </a:ext>
            </a:extLst>
          </p:cNvPr>
          <p:cNvPicPr>
            <a:picLocks noChangeAspect="1"/>
          </p:cNvPicPr>
          <p:nvPr/>
        </p:nvPicPr>
        <p:blipFill>
          <a:blip r:embed="rId3"/>
          <a:stretch>
            <a:fillRect/>
          </a:stretch>
        </p:blipFill>
        <p:spPr>
          <a:xfrm>
            <a:off x="838200" y="1295400"/>
            <a:ext cx="7219950" cy="4305300"/>
          </a:xfrm>
          <a:prstGeom prst="rect">
            <a:avLst/>
          </a:prstGeom>
        </p:spPr>
      </p:pic>
      <p:sp>
        <p:nvSpPr>
          <p:cNvPr id="3" name="TextBox 2">
            <a:extLst>
              <a:ext uri="{FF2B5EF4-FFF2-40B4-BE49-F238E27FC236}">
                <a16:creationId xmlns:a16="http://schemas.microsoft.com/office/drawing/2014/main" id="{12F2C2B0-017E-4EAD-98EE-572C46D1FCF6}"/>
              </a:ext>
            </a:extLst>
          </p:cNvPr>
          <p:cNvSpPr txBox="1"/>
          <p:nvPr/>
        </p:nvSpPr>
        <p:spPr>
          <a:xfrm>
            <a:off x="304800" y="5867400"/>
            <a:ext cx="8686800" cy="830997"/>
          </a:xfrm>
          <a:prstGeom prst="rect">
            <a:avLst/>
          </a:prstGeom>
          <a:noFill/>
        </p:spPr>
        <p:txBody>
          <a:bodyPr wrap="square" rtlCol="0">
            <a:spAutoFit/>
          </a:bodyPr>
          <a:lstStyle/>
          <a:p>
            <a:pPr algn="ctr"/>
            <a:r>
              <a:rPr lang="en-US" sz="2400" dirty="0">
                <a:solidFill>
                  <a:srgbClr val="FF0000"/>
                </a:solidFill>
              </a:rPr>
              <a:t>What inferences about your behavior or device usage</a:t>
            </a:r>
            <a:br>
              <a:rPr lang="en-US" sz="2400" dirty="0">
                <a:solidFill>
                  <a:srgbClr val="FF0000"/>
                </a:solidFill>
              </a:rPr>
            </a:br>
            <a:r>
              <a:rPr lang="en-US" sz="2400" dirty="0">
                <a:solidFill>
                  <a:srgbClr val="FF0000"/>
                </a:solidFill>
              </a:rPr>
              <a:t> can be made from utility data?</a:t>
            </a:r>
          </a:p>
        </p:txBody>
      </p:sp>
    </p:spTree>
    <p:extLst>
      <p:ext uri="{BB962C8B-B14F-4D97-AF65-F5344CB8AC3E}">
        <p14:creationId xmlns:p14="http://schemas.microsoft.com/office/powerpoint/2010/main" val="232155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360" y="1443038"/>
            <a:ext cx="8229600" cy="4525963"/>
          </a:xfrm>
        </p:spPr>
        <p:txBody>
          <a:bodyPr>
            <a:normAutofit fontScale="92500" lnSpcReduction="10000"/>
          </a:bodyPr>
          <a:lstStyle/>
          <a:p>
            <a:r>
              <a:rPr lang="en-US" dirty="0"/>
              <a:t>Sensors enable the continuous collection of streams of low-level data about people and their environments.</a:t>
            </a:r>
          </a:p>
          <a:p>
            <a:r>
              <a:rPr lang="en-US" dirty="0"/>
              <a:t>Locations, physiological states, contact with other people, situated uses of devices, and other digital traces can potentially be recorded and analyzed</a:t>
            </a:r>
          </a:p>
          <a:p>
            <a:r>
              <a:rPr lang="en-US" dirty="0"/>
              <a:t>Each of these kinds of data can be collected at virtually any frequency, with or without participant knowledge or intervention, and for extended periods of time</a:t>
            </a:r>
          </a:p>
        </p:txBody>
      </p:sp>
      <p:sp>
        <p:nvSpPr>
          <p:cNvPr id="4" name="Title 1"/>
          <p:cNvSpPr>
            <a:spLocks noGrp="1"/>
          </p:cNvSpPr>
          <p:nvPr>
            <p:ph type="title"/>
          </p:nvPr>
        </p:nvSpPr>
        <p:spPr/>
        <p:txBody>
          <a:bodyPr>
            <a:normAutofit/>
          </a:bodyPr>
          <a:lstStyle/>
          <a:p>
            <a:r>
              <a:rPr lang="en-US" b="1" dirty="0"/>
              <a:t>Interaction Traces from Sensors</a:t>
            </a:r>
          </a:p>
        </p:txBody>
      </p:sp>
    </p:spTree>
    <p:extLst>
      <p:ext uri="{BB962C8B-B14F-4D97-AF65-F5344CB8AC3E}">
        <p14:creationId xmlns:p14="http://schemas.microsoft.com/office/powerpoint/2010/main" val="509270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554421"/>
            <a:ext cx="3331029" cy="1143000"/>
          </a:xfrm>
        </p:spPr>
        <p:txBody>
          <a:bodyPr>
            <a:normAutofit fontScale="90000"/>
          </a:bodyPr>
          <a:lstStyle/>
          <a:p>
            <a:r>
              <a:rPr lang="en-US" b="1" dirty="0"/>
              <a:t>The Nest Learning Thermostat</a:t>
            </a:r>
          </a:p>
        </p:txBody>
      </p:sp>
      <p:pic>
        <p:nvPicPr>
          <p:cNvPr id="2050" name="Picture 2" descr="C:\Users\glushko\Dropbox\TDO-Restart (1)\DocBook5\Pictures\3.2.3.2-nest.jpg"/>
          <p:cNvPicPr>
            <a:picLocks noChangeAspect="1" noChangeArrowheads="1"/>
          </p:cNvPicPr>
          <p:nvPr/>
        </p:nvPicPr>
        <p:blipFill>
          <a:blip r:embed="rId3" cstate="print"/>
          <a:srcRect/>
          <a:stretch>
            <a:fillRect/>
          </a:stretch>
        </p:blipFill>
        <p:spPr bwMode="auto">
          <a:xfrm>
            <a:off x="678296" y="685800"/>
            <a:ext cx="3651250" cy="5213350"/>
          </a:xfrm>
          <a:prstGeom prst="rect">
            <a:avLst/>
          </a:prstGeom>
          <a:noFill/>
        </p:spPr>
      </p:pic>
      <p:sp>
        <p:nvSpPr>
          <p:cNvPr id="5" name="Rectangle 4"/>
          <p:cNvSpPr/>
          <p:nvPr/>
        </p:nvSpPr>
        <p:spPr>
          <a:xfrm>
            <a:off x="4800600" y="2115172"/>
            <a:ext cx="3864429" cy="4770537"/>
          </a:xfrm>
          <a:prstGeom prst="rect">
            <a:avLst/>
          </a:prstGeom>
        </p:spPr>
        <p:txBody>
          <a:bodyPr wrap="square">
            <a:spAutoFit/>
          </a:bodyPr>
          <a:lstStyle/>
          <a:p>
            <a:r>
              <a:rPr lang="en-US" sz="2800" dirty="0"/>
              <a:t>The thermostat control panel and an energy history report </a:t>
            </a:r>
          </a:p>
          <a:p>
            <a:endParaRPr lang="en-US" sz="2800" dirty="0"/>
          </a:p>
          <a:p>
            <a:r>
              <a:rPr lang="en-US" sz="2800" dirty="0"/>
              <a:t>Can serve as a hub device, communicating with lights, appliances, alarms, your car, your fitness sensor, and other active resources</a:t>
            </a:r>
          </a:p>
          <a:p>
            <a:endParaRPr lang="en-US" sz="2400" dirty="0"/>
          </a:p>
        </p:txBody>
      </p:sp>
    </p:spTree>
    <p:extLst>
      <p:ext uri="{BB962C8B-B14F-4D97-AF65-F5344CB8AC3E}">
        <p14:creationId xmlns:p14="http://schemas.microsoft.com/office/powerpoint/2010/main" val="3573473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05" y="114782"/>
            <a:ext cx="8229600" cy="1143000"/>
          </a:xfrm>
        </p:spPr>
        <p:txBody>
          <a:bodyPr/>
          <a:lstStyle/>
          <a:p>
            <a:r>
              <a:rPr lang="en-US" b="1" dirty="0"/>
              <a:t>Today’s Topics</a:t>
            </a:r>
          </a:p>
        </p:txBody>
      </p:sp>
      <p:sp>
        <p:nvSpPr>
          <p:cNvPr id="3" name="Content Placeholder 2"/>
          <p:cNvSpPr>
            <a:spLocks noGrp="1"/>
          </p:cNvSpPr>
          <p:nvPr>
            <p:ph idx="1"/>
          </p:nvPr>
        </p:nvSpPr>
        <p:spPr>
          <a:xfrm>
            <a:off x="401256" y="1066800"/>
            <a:ext cx="8229600" cy="5440362"/>
          </a:xfrm>
        </p:spPr>
        <p:txBody>
          <a:bodyPr>
            <a:normAutofit fontScale="92500" lnSpcReduction="10000"/>
          </a:bodyPr>
          <a:lstStyle/>
          <a:p>
            <a:r>
              <a:rPr lang="en-US" dirty="0"/>
              <a:t>Interaction traces</a:t>
            </a:r>
          </a:p>
          <a:p>
            <a:r>
              <a:rPr lang="en-US" dirty="0"/>
              <a:t>Transaction traces</a:t>
            </a:r>
          </a:p>
          <a:p>
            <a:r>
              <a:rPr lang="en-US" dirty="0"/>
              <a:t>Sensor traces and “Smart” Resources</a:t>
            </a:r>
          </a:p>
          <a:p>
            <a:r>
              <a:rPr lang="en-US" dirty="0"/>
              <a:t>How are these traces used?</a:t>
            </a:r>
          </a:p>
          <a:p>
            <a:pPr lvl="1"/>
            <a:r>
              <a:rPr lang="en-US" dirty="0"/>
              <a:t>They aren’t because it is too difficult or because there is no value proposition</a:t>
            </a:r>
          </a:p>
          <a:p>
            <a:pPr lvl="1"/>
            <a:r>
              <a:rPr lang="en-US" dirty="0"/>
              <a:t>They are used to help us</a:t>
            </a:r>
          </a:p>
          <a:p>
            <a:pPr lvl="2"/>
            <a:r>
              <a:rPr lang="en-US" dirty="0"/>
              <a:t>Personalization when we want it</a:t>
            </a:r>
          </a:p>
          <a:p>
            <a:pPr lvl="2"/>
            <a:r>
              <a:rPr lang="en-US" dirty="0"/>
              <a:t>Profiling:  fraud detection with credit cards</a:t>
            </a:r>
          </a:p>
          <a:p>
            <a:pPr lvl="1"/>
            <a:r>
              <a:rPr lang="en-US" dirty="0"/>
              <a:t>They are used against us</a:t>
            </a:r>
          </a:p>
          <a:p>
            <a:pPr lvl="2"/>
            <a:r>
              <a:rPr lang="en-US" dirty="0"/>
              <a:t>Personalization when we don’t want it</a:t>
            </a:r>
          </a:p>
          <a:p>
            <a:pPr lvl="2"/>
            <a:r>
              <a:rPr lang="en-US" dirty="0"/>
              <a:t>Surveillance</a:t>
            </a:r>
          </a:p>
        </p:txBody>
      </p:sp>
    </p:spTree>
    <p:extLst>
      <p:ext uri="{BB962C8B-B14F-4D97-AF65-F5344CB8AC3E}">
        <p14:creationId xmlns:p14="http://schemas.microsoft.com/office/powerpoint/2010/main" val="1419417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E867D-7CD9-4355-9D63-FD502996849A}"/>
              </a:ext>
            </a:extLst>
          </p:cNvPr>
          <p:cNvSpPr>
            <a:spLocks noGrp="1"/>
          </p:cNvSpPr>
          <p:nvPr>
            <p:ph type="title"/>
          </p:nvPr>
        </p:nvSpPr>
        <p:spPr/>
        <p:txBody>
          <a:bodyPr/>
          <a:lstStyle/>
          <a:p>
            <a:r>
              <a:rPr lang="en-US" b="1" dirty="0"/>
              <a:t>Healthcare Applications</a:t>
            </a:r>
          </a:p>
        </p:txBody>
      </p:sp>
      <p:sp>
        <p:nvSpPr>
          <p:cNvPr id="3" name="Content Placeholder 2">
            <a:extLst>
              <a:ext uri="{FF2B5EF4-FFF2-40B4-BE49-F238E27FC236}">
                <a16:creationId xmlns:a16="http://schemas.microsoft.com/office/drawing/2014/main" id="{C9408AF1-A84D-454D-8D99-D1859563901A}"/>
              </a:ext>
            </a:extLst>
          </p:cNvPr>
          <p:cNvSpPr>
            <a:spLocks noGrp="1"/>
          </p:cNvSpPr>
          <p:nvPr>
            <p:ph idx="1"/>
          </p:nvPr>
        </p:nvSpPr>
        <p:spPr/>
        <p:txBody>
          <a:bodyPr/>
          <a:lstStyle/>
          <a:p>
            <a:r>
              <a:rPr lang="en-US" dirty="0"/>
              <a:t>Wearable fitness trackers</a:t>
            </a:r>
          </a:p>
          <a:p>
            <a:r>
              <a:rPr lang="en-US" dirty="0"/>
              <a:t>Smart health watches</a:t>
            </a:r>
          </a:p>
          <a:p>
            <a:r>
              <a:rPr lang="en-US" dirty="0"/>
              <a:t>ECG monitors</a:t>
            </a:r>
          </a:p>
          <a:p>
            <a:r>
              <a:rPr lang="en-US" dirty="0"/>
              <a:t>Blood pressure monitors</a:t>
            </a:r>
          </a:p>
          <a:p>
            <a:r>
              <a:rPr lang="en-US" dirty="0"/>
              <a:t>Biosensors for temperature, oxygen levels</a:t>
            </a:r>
          </a:p>
        </p:txBody>
      </p:sp>
    </p:spTree>
    <p:extLst>
      <p:ext uri="{BB962C8B-B14F-4D97-AF65-F5344CB8AC3E}">
        <p14:creationId xmlns:p14="http://schemas.microsoft.com/office/powerpoint/2010/main" val="4101291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2574D1-7E3A-4E55-A295-2ED9D4E828AA}"/>
              </a:ext>
            </a:extLst>
          </p:cNvPr>
          <p:cNvSpPr/>
          <p:nvPr/>
        </p:nvSpPr>
        <p:spPr>
          <a:xfrm>
            <a:off x="0" y="5410200"/>
            <a:ext cx="9067800" cy="1371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6477425" y="355996"/>
            <a:ext cx="2143125" cy="2143125"/>
          </a:xfrm>
          <a:prstGeom prst="rect">
            <a:avLst/>
          </a:prstGeom>
        </p:spPr>
      </p:pic>
      <p:pic>
        <p:nvPicPr>
          <p:cNvPr id="3" name="Picture 2"/>
          <p:cNvPicPr>
            <a:picLocks noChangeAspect="1"/>
          </p:cNvPicPr>
          <p:nvPr/>
        </p:nvPicPr>
        <p:blipFill>
          <a:blip r:embed="rId4"/>
          <a:stretch>
            <a:fillRect/>
          </a:stretch>
        </p:blipFill>
        <p:spPr>
          <a:xfrm>
            <a:off x="849739" y="228600"/>
            <a:ext cx="1837619" cy="2844400"/>
          </a:xfrm>
          <a:prstGeom prst="rect">
            <a:avLst/>
          </a:prstGeom>
        </p:spPr>
      </p:pic>
      <p:pic>
        <p:nvPicPr>
          <p:cNvPr id="4" name="Picture 3"/>
          <p:cNvPicPr>
            <a:picLocks noChangeAspect="1"/>
          </p:cNvPicPr>
          <p:nvPr/>
        </p:nvPicPr>
        <p:blipFill>
          <a:blip r:embed="rId5"/>
          <a:stretch>
            <a:fillRect/>
          </a:stretch>
        </p:blipFill>
        <p:spPr>
          <a:xfrm>
            <a:off x="3445774" y="409573"/>
            <a:ext cx="2647950" cy="1724025"/>
          </a:xfrm>
          <a:prstGeom prst="rect">
            <a:avLst/>
          </a:prstGeom>
        </p:spPr>
      </p:pic>
      <p:pic>
        <p:nvPicPr>
          <p:cNvPr id="6" name="Picture 5"/>
          <p:cNvPicPr>
            <a:picLocks noChangeAspect="1"/>
          </p:cNvPicPr>
          <p:nvPr/>
        </p:nvPicPr>
        <p:blipFill>
          <a:blip r:embed="rId6"/>
          <a:stretch>
            <a:fillRect/>
          </a:stretch>
        </p:blipFill>
        <p:spPr>
          <a:xfrm>
            <a:off x="6313158" y="2864643"/>
            <a:ext cx="2628900" cy="1743075"/>
          </a:xfrm>
          <a:prstGeom prst="rect">
            <a:avLst/>
          </a:prstGeom>
        </p:spPr>
      </p:pic>
      <p:pic>
        <p:nvPicPr>
          <p:cNvPr id="7" name="Picture 6"/>
          <p:cNvPicPr>
            <a:picLocks noChangeAspect="1"/>
          </p:cNvPicPr>
          <p:nvPr/>
        </p:nvPicPr>
        <p:blipFill>
          <a:blip r:embed="rId7"/>
          <a:stretch>
            <a:fillRect/>
          </a:stretch>
        </p:blipFill>
        <p:spPr>
          <a:xfrm>
            <a:off x="304800" y="3276600"/>
            <a:ext cx="2886075" cy="1581150"/>
          </a:xfrm>
          <a:prstGeom prst="rect">
            <a:avLst/>
          </a:prstGeom>
        </p:spPr>
      </p:pic>
      <p:pic>
        <p:nvPicPr>
          <p:cNvPr id="8" name="Picture 7"/>
          <p:cNvPicPr>
            <a:picLocks noChangeAspect="1"/>
          </p:cNvPicPr>
          <p:nvPr/>
        </p:nvPicPr>
        <p:blipFill>
          <a:blip r:embed="rId8"/>
          <a:stretch>
            <a:fillRect/>
          </a:stretch>
        </p:blipFill>
        <p:spPr>
          <a:xfrm>
            <a:off x="3445774" y="2574018"/>
            <a:ext cx="2536143" cy="2536143"/>
          </a:xfrm>
          <a:prstGeom prst="rect">
            <a:avLst/>
          </a:prstGeom>
        </p:spPr>
      </p:pic>
      <p:sp>
        <p:nvSpPr>
          <p:cNvPr id="5" name="TextBox 4">
            <a:extLst>
              <a:ext uri="{FF2B5EF4-FFF2-40B4-BE49-F238E27FC236}">
                <a16:creationId xmlns:a16="http://schemas.microsoft.com/office/drawing/2014/main" id="{7B06CE80-64CD-4A3B-8968-EED01E33A174}"/>
              </a:ext>
            </a:extLst>
          </p:cNvPr>
          <p:cNvSpPr txBox="1"/>
          <p:nvPr/>
        </p:nvSpPr>
        <p:spPr>
          <a:xfrm>
            <a:off x="463076" y="5639450"/>
            <a:ext cx="8458200" cy="954107"/>
          </a:xfrm>
          <a:prstGeom prst="rect">
            <a:avLst/>
          </a:prstGeom>
          <a:noFill/>
        </p:spPr>
        <p:txBody>
          <a:bodyPr wrap="square" rtlCol="0">
            <a:spAutoFit/>
          </a:bodyPr>
          <a:lstStyle/>
          <a:p>
            <a:r>
              <a:rPr lang="en-US" sz="2800" i="1" dirty="0">
                <a:solidFill>
                  <a:srgbClr val="FF0000"/>
                </a:solidFill>
              </a:rPr>
              <a:t>Does anyone have a smart watch or use other biometric tracking technology?  Has this changed your behavior?</a:t>
            </a:r>
          </a:p>
        </p:txBody>
      </p:sp>
    </p:spTree>
    <p:extLst>
      <p:ext uri="{BB962C8B-B14F-4D97-AF65-F5344CB8AC3E}">
        <p14:creationId xmlns:p14="http://schemas.microsoft.com/office/powerpoint/2010/main" val="2483920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Remote Patient Monitoring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32</a:t>
            </a:fld>
            <a:endParaRPr lang="en-US" sz="1500" dirty="0">
              <a:solidFill>
                <a:srgbClr val="002955"/>
              </a:solidFill>
              <a:latin typeface="UC Berkeley OS Sign"/>
              <a:ea typeface="MS PGothic" pitchFamily="34" charset="-128"/>
              <a:sym typeface="UC Berkeley OS Sign"/>
            </a:endParaRPr>
          </a:p>
        </p:txBody>
      </p:sp>
      <p:pic>
        <p:nvPicPr>
          <p:cNvPr id="8" name="Picture 7" descr="ShippingContainers.gif"/>
          <p:cNvPicPr>
            <a:picLocks noChangeAspect="1"/>
          </p:cNvPicPr>
          <p:nvPr/>
        </p:nvPicPr>
        <p:blipFill>
          <a:blip r:embed="rId3" cstate="print"/>
          <a:stretch>
            <a:fillRect/>
          </a:stretch>
        </p:blipFill>
        <p:spPr>
          <a:xfrm>
            <a:off x="609600" y="1014884"/>
            <a:ext cx="7805835" cy="3962400"/>
          </a:xfrm>
          <a:prstGeom prst="rect">
            <a:avLst/>
          </a:prstGeom>
        </p:spPr>
      </p:pic>
      <p:sp>
        <p:nvSpPr>
          <p:cNvPr id="9" name="TextBox 8"/>
          <p:cNvSpPr txBox="1"/>
          <p:nvPr/>
        </p:nvSpPr>
        <p:spPr>
          <a:xfrm>
            <a:off x="314103" y="5184949"/>
            <a:ext cx="8458200" cy="1775871"/>
          </a:xfrm>
          <a:prstGeom prst="rect">
            <a:avLst/>
          </a:prstGeom>
          <a:noFill/>
        </p:spPr>
        <p:txBody>
          <a:bodyPr wrap="square" rtlCol="0">
            <a:spAutoFit/>
          </a:bodyPr>
          <a:lstStyle/>
          <a:p>
            <a:pPr marL="342900" indent="-342900" eaLnBrk="0" fontAlgn="base" hangingPunct="0">
              <a:lnSpc>
                <a:spcPct val="93000"/>
              </a:lnSpc>
              <a:spcBef>
                <a:spcPts val="1800"/>
              </a:spcBef>
              <a:spcAft>
                <a:spcPct val="0"/>
              </a:spcAft>
              <a:buFontTx/>
              <a:buChar char="•"/>
            </a:pPr>
            <a:r>
              <a:rPr lang="en-US" sz="2000" dirty="0">
                <a:latin typeface="UC Berkeley OS Sign"/>
                <a:cs typeface="Arial" pitchFamily="34" charset="0"/>
                <a:sym typeface="Arial" pitchFamily="34" charset="0"/>
              </a:rPr>
              <a:t>Wearable devices or home appliances can capture vital signs and activity data and inform medical personnel as needed</a:t>
            </a:r>
          </a:p>
          <a:p>
            <a:pPr marL="342900" indent="-342900" eaLnBrk="0" fontAlgn="base" hangingPunct="0">
              <a:lnSpc>
                <a:spcPct val="93000"/>
              </a:lnSpc>
              <a:spcBef>
                <a:spcPts val="1800"/>
              </a:spcBef>
              <a:spcAft>
                <a:spcPct val="0"/>
              </a:spcAft>
              <a:buFontTx/>
              <a:buChar char="•"/>
            </a:pPr>
            <a:r>
              <a:rPr lang="en-US" sz="2000" dirty="0">
                <a:latin typeface="UC Berkeley OS Sign"/>
                <a:cs typeface="Arial" pitchFamily="34" charset="0"/>
                <a:sym typeface="Arial" pitchFamily="34" charset="0"/>
              </a:rPr>
              <a:t>Enabling "aging in place" with "assistive technology" can vastly improve the quality of life for old folks</a:t>
            </a:r>
          </a:p>
          <a:p>
            <a:endParaRPr lang="en-US" sz="2000" dirty="0"/>
          </a:p>
        </p:txBody>
      </p:sp>
    </p:spTree>
    <p:extLst>
      <p:ext uri="{BB962C8B-B14F-4D97-AF65-F5344CB8AC3E}">
        <p14:creationId xmlns:p14="http://schemas.microsoft.com/office/powerpoint/2010/main" val="239230392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4A4F3-C562-4B0A-9856-8195596DDBD8}"/>
              </a:ext>
            </a:extLst>
          </p:cNvPr>
          <p:cNvSpPr/>
          <p:nvPr/>
        </p:nvSpPr>
        <p:spPr>
          <a:xfrm>
            <a:off x="971" y="8151"/>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525153" y="104558"/>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b="1" dirty="0"/>
              <a:t>Stop And Think</a:t>
            </a:r>
            <a:endParaRPr lang="en-US"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356994"/>
            <a:ext cx="8077200" cy="3855509"/>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r>
              <a:rPr lang="en-US" sz="3200" i="1" dirty="0">
                <a:solidFill>
                  <a:srgbClr val="FF0000"/>
                </a:solidFill>
              </a:rPr>
              <a:t>Are you willing to strap on sensors that send info about everything you do to your doctor?   What if you are ill?  What if you are age 80?</a:t>
            </a:r>
          </a:p>
          <a:p>
            <a:pPr>
              <a:defRPr/>
            </a:pPr>
            <a:endParaRPr lang="en-US" sz="3200" b="1" i="1" dirty="0">
              <a:solidFill>
                <a:srgbClr val="FF0000"/>
              </a:solidFill>
            </a:endParaRPr>
          </a:p>
          <a:p>
            <a:pPr>
              <a:defRPr/>
            </a:pPr>
            <a:r>
              <a:rPr lang="en-US" sz="3200" i="1" dirty="0">
                <a:solidFill>
                  <a:srgbClr val="FF0000"/>
                </a:solidFill>
              </a:rPr>
              <a:t>What could your measure or monitor remotely in a house where an old person lived to determine if they were OK?</a:t>
            </a:r>
            <a:endParaRPr lang="en-US" sz="3200" b="1" i="1" dirty="0">
              <a:solidFill>
                <a:srgbClr val="FF0000"/>
              </a:solidFill>
            </a:endParaRPr>
          </a:p>
        </p:txBody>
      </p:sp>
    </p:spTree>
    <p:extLst>
      <p:ext uri="{BB962C8B-B14F-4D97-AF65-F5344CB8AC3E}">
        <p14:creationId xmlns:p14="http://schemas.microsoft.com/office/powerpoint/2010/main" val="27754587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82" y="304800"/>
            <a:ext cx="8229600" cy="1143000"/>
          </a:xfrm>
        </p:spPr>
        <p:txBody>
          <a:bodyPr>
            <a:normAutofit fontScale="90000"/>
          </a:bodyPr>
          <a:lstStyle/>
          <a:p>
            <a:r>
              <a:rPr lang="en-US" b="1" dirty="0"/>
              <a:t>Other Uses of Health Sensors</a:t>
            </a:r>
            <a:br>
              <a:rPr lang="en-US" b="1" dirty="0"/>
            </a:br>
            <a:r>
              <a:rPr lang="en-US" b="1" dirty="0"/>
              <a:t> and Tracking</a:t>
            </a:r>
          </a:p>
        </p:txBody>
      </p:sp>
      <p:sp>
        <p:nvSpPr>
          <p:cNvPr id="3" name="Content Placeholder 2"/>
          <p:cNvSpPr>
            <a:spLocks noGrp="1"/>
          </p:cNvSpPr>
          <p:nvPr>
            <p:ph idx="1"/>
          </p:nvPr>
        </p:nvSpPr>
        <p:spPr>
          <a:xfrm>
            <a:off x="609600" y="1981200"/>
            <a:ext cx="8229600" cy="4525963"/>
          </a:xfrm>
        </p:spPr>
        <p:txBody>
          <a:bodyPr/>
          <a:lstStyle/>
          <a:p>
            <a:r>
              <a:rPr lang="en-US" dirty="0">
                <a:latin typeface="UC Berkeley OS Sign"/>
                <a:cs typeface="Arial" pitchFamily="34" charset="0"/>
                <a:sym typeface="Arial" pitchFamily="34" charset="0"/>
              </a:rPr>
              <a:t>Ingestible “Smart pills” that detect when patient takes them</a:t>
            </a:r>
          </a:p>
          <a:p>
            <a:r>
              <a:rPr lang="en-US" dirty="0">
                <a:latin typeface="UC Berkeley OS Sign"/>
                <a:cs typeface="Arial" pitchFamily="34" charset="0"/>
              </a:rPr>
              <a:t>Ovia, a pregnancy-tracking app, sends data to a woman’s employer, which wanted to ensure that her pregnancy had no complications (to save medical insurance money)</a:t>
            </a:r>
          </a:p>
          <a:p>
            <a:endParaRPr lang="en-US" dirty="0">
              <a:latin typeface="UC Berkeley OS Sign"/>
              <a:cs typeface="Arial" pitchFamily="34" charset="0"/>
            </a:endParaRPr>
          </a:p>
        </p:txBody>
      </p:sp>
    </p:spTree>
    <p:extLst>
      <p:ext uri="{BB962C8B-B14F-4D97-AF65-F5344CB8AC3E}">
        <p14:creationId xmlns:p14="http://schemas.microsoft.com/office/powerpoint/2010/main" val="3787635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24C8B2-DCC4-4542-A08B-AE5D43B13FA5}"/>
              </a:ext>
            </a:extLst>
          </p:cNvPr>
          <p:cNvSpPr/>
          <p:nvPr/>
        </p:nvSpPr>
        <p:spPr>
          <a:xfrm>
            <a:off x="0" y="6172200"/>
            <a:ext cx="9144000"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143000"/>
          </a:xfrm>
        </p:spPr>
        <p:txBody>
          <a:bodyPr/>
          <a:lstStyle/>
          <a:p>
            <a:r>
              <a:rPr lang="en-US" b="1" dirty="0"/>
              <a:t>Biometric Identity</a:t>
            </a:r>
          </a:p>
        </p:txBody>
      </p:sp>
      <p:sp>
        <p:nvSpPr>
          <p:cNvPr id="3" name="Content Placeholder 2"/>
          <p:cNvSpPr>
            <a:spLocks noGrp="1"/>
          </p:cNvSpPr>
          <p:nvPr>
            <p:ph idx="1"/>
          </p:nvPr>
        </p:nvSpPr>
        <p:spPr>
          <a:xfrm>
            <a:off x="266700" y="1143000"/>
            <a:ext cx="8610600" cy="5105400"/>
          </a:xfrm>
        </p:spPr>
        <p:txBody>
          <a:bodyPr>
            <a:normAutofit/>
          </a:bodyPr>
          <a:lstStyle/>
          <a:p>
            <a:r>
              <a:rPr lang="en-US" dirty="0"/>
              <a:t>Biometric data can create a very precise profile of an individual… and it is hard to change your biometric identity once it is created</a:t>
            </a:r>
          </a:p>
          <a:p>
            <a:r>
              <a:rPr lang="en-US" dirty="0"/>
              <a:t>"You can delete cookies. You can change browsers. And you can leave your smartphone at home. But you can't delete your face, and you can’t leave it at home.“</a:t>
            </a:r>
          </a:p>
          <a:p>
            <a:pPr lvl="1"/>
            <a:r>
              <a:rPr lang="en-US" dirty="0"/>
              <a:t>facial recognition expert Alvaro Bedoya, executive director of Georgetown Law's Center on Privacy &amp; Technology.</a:t>
            </a:r>
          </a:p>
        </p:txBody>
      </p:sp>
      <p:sp>
        <p:nvSpPr>
          <p:cNvPr id="4" name="TextBox 3"/>
          <p:cNvSpPr txBox="1"/>
          <p:nvPr/>
        </p:nvSpPr>
        <p:spPr>
          <a:xfrm>
            <a:off x="1676400" y="6243935"/>
            <a:ext cx="6400800" cy="461665"/>
          </a:xfrm>
          <a:prstGeom prst="rect">
            <a:avLst/>
          </a:prstGeom>
          <a:noFill/>
        </p:spPr>
        <p:txBody>
          <a:bodyPr wrap="square" rtlCol="0">
            <a:spAutoFit/>
          </a:bodyPr>
          <a:lstStyle/>
          <a:p>
            <a:r>
              <a:rPr lang="en-US" sz="2400" i="1" dirty="0">
                <a:solidFill>
                  <a:srgbClr val="FF0000"/>
                </a:solidFill>
              </a:rPr>
              <a:t>Is face recognition a good thing, or a bad thing?</a:t>
            </a:r>
          </a:p>
        </p:txBody>
      </p:sp>
    </p:spTree>
    <p:extLst>
      <p:ext uri="{BB962C8B-B14F-4D97-AF65-F5344CB8AC3E}">
        <p14:creationId xmlns:p14="http://schemas.microsoft.com/office/powerpoint/2010/main" val="2177080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6E3C-B28A-4975-90BC-5C5A31532A83}"/>
              </a:ext>
            </a:extLst>
          </p:cNvPr>
          <p:cNvSpPr>
            <a:spLocks noGrp="1"/>
          </p:cNvSpPr>
          <p:nvPr>
            <p:ph type="title"/>
          </p:nvPr>
        </p:nvSpPr>
        <p:spPr>
          <a:xfrm>
            <a:off x="457200" y="304800"/>
            <a:ext cx="8229600" cy="1143000"/>
          </a:xfrm>
        </p:spPr>
        <p:txBody>
          <a:bodyPr>
            <a:normAutofit fontScale="90000"/>
          </a:bodyPr>
          <a:lstStyle/>
          <a:p>
            <a:r>
              <a:rPr lang="en-US" b="1" dirty="0"/>
              <a:t>Face Recognition Now Required to Buy a Phone or use Internet in China</a:t>
            </a:r>
          </a:p>
        </p:txBody>
      </p:sp>
      <p:sp>
        <p:nvSpPr>
          <p:cNvPr id="3" name="Content Placeholder 2">
            <a:extLst>
              <a:ext uri="{FF2B5EF4-FFF2-40B4-BE49-F238E27FC236}">
                <a16:creationId xmlns:a16="http://schemas.microsoft.com/office/drawing/2014/main" id="{42133FC6-BCCF-4D98-9C2C-12B03842EF69}"/>
              </a:ext>
            </a:extLst>
          </p:cNvPr>
          <p:cNvSpPr>
            <a:spLocks noGrp="1"/>
          </p:cNvSpPr>
          <p:nvPr>
            <p:ph idx="1"/>
          </p:nvPr>
        </p:nvSpPr>
        <p:spPr>
          <a:xfrm>
            <a:off x="457200" y="1417638"/>
            <a:ext cx="8229600" cy="4525963"/>
          </a:xfrm>
        </p:spPr>
        <p:txBody>
          <a:bodyPr>
            <a:normAutofit lnSpcReduction="10000"/>
          </a:bodyPr>
          <a:lstStyle/>
          <a:p>
            <a:r>
              <a:rPr lang="en-US" dirty="0"/>
              <a:t>Since December 2019 Chinese telecom companies have required customers to take a face recognition test to buy a new phone or get Internet access</a:t>
            </a:r>
          </a:p>
          <a:p>
            <a:r>
              <a:rPr lang="en-US" dirty="0"/>
              <a:t>This new policy was justified in response to “an uptick in phone and internet fraud” </a:t>
            </a:r>
          </a:p>
          <a:p>
            <a:r>
              <a:rPr lang="en-US" dirty="0"/>
              <a:t>This makes it impossible for people to change their mobile numbers, use someone else’s phone, or access the Internet anonymously</a:t>
            </a:r>
          </a:p>
        </p:txBody>
      </p:sp>
      <p:sp>
        <p:nvSpPr>
          <p:cNvPr id="4" name="Rectangle 3">
            <a:extLst>
              <a:ext uri="{FF2B5EF4-FFF2-40B4-BE49-F238E27FC236}">
                <a16:creationId xmlns:a16="http://schemas.microsoft.com/office/drawing/2014/main" id="{DC7FCCF7-F6C2-46F3-942A-C0FD8ABE2A93}"/>
              </a:ext>
            </a:extLst>
          </p:cNvPr>
          <p:cNvSpPr/>
          <p:nvPr/>
        </p:nvSpPr>
        <p:spPr>
          <a:xfrm>
            <a:off x="2057400" y="5958841"/>
            <a:ext cx="4572000" cy="646331"/>
          </a:xfrm>
          <a:prstGeom prst="rect">
            <a:avLst/>
          </a:prstGeom>
        </p:spPr>
        <p:txBody>
          <a:bodyPr>
            <a:spAutoFit/>
          </a:bodyPr>
          <a:lstStyle/>
          <a:p>
            <a:r>
              <a:rPr lang="en-US" dirty="0"/>
              <a:t>https://gizmodo.com/chinese-citizens-will-have-to-scan-their-faces-to-get-i-1838936778</a:t>
            </a:r>
          </a:p>
        </p:txBody>
      </p:sp>
    </p:spTree>
    <p:extLst>
      <p:ext uri="{BB962C8B-B14F-4D97-AF65-F5344CB8AC3E}">
        <p14:creationId xmlns:p14="http://schemas.microsoft.com/office/powerpoint/2010/main" val="149987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6A2F23-0D65-4BFC-9794-EAB4576CE530}"/>
              </a:ext>
            </a:extLst>
          </p:cNvPr>
          <p:cNvSpPr/>
          <p:nvPr/>
        </p:nvSpPr>
        <p:spPr>
          <a:xfrm>
            <a:off x="0" y="5943600"/>
            <a:ext cx="9067800"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3F31EB7-79DB-45B4-B0AC-49E092F61A79}"/>
              </a:ext>
            </a:extLst>
          </p:cNvPr>
          <p:cNvPicPr>
            <a:picLocks noChangeAspect="1"/>
          </p:cNvPicPr>
          <p:nvPr/>
        </p:nvPicPr>
        <p:blipFill>
          <a:blip r:embed="rId3"/>
          <a:stretch>
            <a:fillRect/>
          </a:stretch>
        </p:blipFill>
        <p:spPr>
          <a:xfrm>
            <a:off x="66675" y="838200"/>
            <a:ext cx="8858250" cy="5061857"/>
          </a:xfrm>
          <a:prstGeom prst="rect">
            <a:avLst/>
          </a:prstGeom>
        </p:spPr>
      </p:pic>
      <p:sp>
        <p:nvSpPr>
          <p:cNvPr id="3" name="Title 1">
            <a:extLst>
              <a:ext uri="{FF2B5EF4-FFF2-40B4-BE49-F238E27FC236}">
                <a16:creationId xmlns:a16="http://schemas.microsoft.com/office/drawing/2014/main" id="{EAAC4ECC-07CF-4E3E-AC4C-B9D0F0C15CBC}"/>
              </a:ext>
            </a:extLst>
          </p:cNvPr>
          <p:cNvSpPr txBox="1">
            <a:spLocks/>
          </p:cNvSpPr>
          <p:nvPr/>
        </p:nvSpPr>
        <p:spPr>
          <a:xfrm>
            <a:off x="381000" y="76200"/>
            <a:ext cx="8229600" cy="1143000"/>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Image / Face Recognition as a Service</a:t>
            </a:r>
          </a:p>
        </p:txBody>
      </p:sp>
      <p:sp>
        <p:nvSpPr>
          <p:cNvPr id="4" name="TextBox 3">
            <a:extLst>
              <a:ext uri="{FF2B5EF4-FFF2-40B4-BE49-F238E27FC236}">
                <a16:creationId xmlns:a16="http://schemas.microsoft.com/office/drawing/2014/main" id="{FD8DF8F3-20A0-4DF1-B3F7-41BDCB6D1DD6}"/>
              </a:ext>
            </a:extLst>
          </p:cNvPr>
          <p:cNvSpPr txBox="1"/>
          <p:nvPr/>
        </p:nvSpPr>
        <p:spPr>
          <a:xfrm>
            <a:off x="304800" y="6096000"/>
            <a:ext cx="8382000" cy="707886"/>
          </a:xfrm>
          <a:prstGeom prst="rect">
            <a:avLst/>
          </a:prstGeom>
          <a:noFill/>
        </p:spPr>
        <p:txBody>
          <a:bodyPr wrap="square" rtlCol="0">
            <a:spAutoFit/>
          </a:bodyPr>
          <a:lstStyle/>
          <a:p>
            <a:r>
              <a:rPr lang="en-US" sz="2000" i="1" dirty="0">
                <a:solidFill>
                  <a:srgbClr val="FF0000"/>
                </a:solidFill>
              </a:rPr>
              <a:t>We could take class attendance with cameras at the door,</a:t>
            </a:r>
            <a:br>
              <a:rPr lang="en-US" sz="2000" i="1" dirty="0">
                <a:solidFill>
                  <a:srgbClr val="FF0000"/>
                </a:solidFill>
              </a:rPr>
            </a:br>
            <a:r>
              <a:rPr lang="en-US" sz="2000" i="1" dirty="0">
                <a:solidFill>
                  <a:srgbClr val="FF0000"/>
                </a:solidFill>
              </a:rPr>
              <a:t> using your campus ID photos.  Good idea?</a:t>
            </a:r>
          </a:p>
        </p:txBody>
      </p:sp>
    </p:spTree>
    <p:extLst>
      <p:ext uri="{BB962C8B-B14F-4D97-AF65-F5344CB8AC3E}">
        <p14:creationId xmlns:p14="http://schemas.microsoft.com/office/powerpoint/2010/main" val="887859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AB7C94-00DF-4F19-A779-6BCC0BBD422E}"/>
              </a:ext>
            </a:extLst>
          </p:cNvPr>
          <p:cNvSpPr txBox="1"/>
          <p:nvPr/>
        </p:nvSpPr>
        <p:spPr>
          <a:xfrm>
            <a:off x="314992" y="6324600"/>
            <a:ext cx="8305800" cy="307777"/>
          </a:xfrm>
          <a:prstGeom prst="rect">
            <a:avLst/>
          </a:prstGeom>
          <a:noFill/>
        </p:spPr>
        <p:txBody>
          <a:bodyPr wrap="square">
            <a:spAutoFit/>
          </a:bodyPr>
          <a:lstStyle/>
          <a:p>
            <a:r>
              <a:rPr lang="en-US" sz="1400" dirty="0"/>
              <a:t>https://www.nytimes.com/2022/04/07/technology/facial-recognition-ukraine-clearview.html</a:t>
            </a:r>
          </a:p>
        </p:txBody>
      </p:sp>
      <p:sp>
        <p:nvSpPr>
          <p:cNvPr id="11" name="TextBox 10">
            <a:extLst>
              <a:ext uri="{FF2B5EF4-FFF2-40B4-BE49-F238E27FC236}">
                <a16:creationId xmlns:a16="http://schemas.microsoft.com/office/drawing/2014/main" id="{C7675EF2-7EF2-4692-84B6-1E789FBF66B1}"/>
              </a:ext>
            </a:extLst>
          </p:cNvPr>
          <p:cNvSpPr txBox="1"/>
          <p:nvPr/>
        </p:nvSpPr>
        <p:spPr>
          <a:xfrm>
            <a:off x="381000" y="76200"/>
            <a:ext cx="7010400" cy="646331"/>
          </a:xfrm>
          <a:prstGeom prst="rect">
            <a:avLst/>
          </a:prstGeom>
          <a:noFill/>
        </p:spPr>
        <p:txBody>
          <a:bodyPr wrap="square">
            <a:spAutoFit/>
          </a:bodyPr>
          <a:lstStyle/>
          <a:p>
            <a:r>
              <a:rPr lang="en-US" sz="3600" b="1" dirty="0"/>
              <a:t>Facial Recognition Goes to War</a:t>
            </a:r>
          </a:p>
        </p:txBody>
      </p:sp>
      <p:sp>
        <p:nvSpPr>
          <p:cNvPr id="13" name="TextBox 12">
            <a:extLst>
              <a:ext uri="{FF2B5EF4-FFF2-40B4-BE49-F238E27FC236}">
                <a16:creationId xmlns:a16="http://schemas.microsoft.com/office/drawing/2014/main" id="{89231DD4-C5E2-43A6-8850-0E923A850CA9}"/>
              </a:ext>
            </a:extLst>
          </p:cNvPr>
          <p:cNvSpPr txBox="1"/>
          <p:nvPr/>
        </p:nvSpPr>
        <p:spPr>
          <a:xfrm>
            <a:off x="304800" y="687100"/>
            <a:ext cx="8315992" cy="6001643"/>
          </a:xfrm>
          <a:prstGeom prst="rect">
            <a:avLst/>
          </a:prstGeom>
          <a:noFill/>
        </p:spPr>
        <p:txBody>
          <a:bodyPr wrap="square">
            <a:spAutoFit/>
          </a:bodyPr>
          <a:lstStyle/>
          <a:p>
            <a:r>
              <a:rPr lang="en-US" sz="2400" dirty="0"/>
              <a:t>Services that put a name to a face, including Clearview AI, are being used to identify Russian soldiers, living or dead, and to verify that travelers in Ukraine are who they claim.</a:t>
            </a:r>
          </a:p>
          <a:p>
            <a:endParaRPr lang="en-US" sz="2400" dirty="0"/>
          </a:p>
          <a:p>
            <a:r>
              <a:rPr lang="en-US" sz="2400" dirty="0"/>
              <a:t>“I remember seeing videos of captured Russian soldiers and Russia claiming they were actors,” Mr. Ton-That said. “I thought if Ukrainians could use Clearview, they could get more information to verify their identities.”</a:t>
            </a:r>
          </a:p>
          <a:p>
            <a:endParaRPr lang="en-US" sz="2400" dirty="0"/>
          </a:p>
          <a:p>
            <a:r>
              <a:rPr lang="en-US" sz="2400" dirty="0"/>
              <a:t>Identifying dead soldiers and notifying their families is part of a campaign, according to a Telegram post by the Ukrainian vice prime minister </a:t>
            </a:r>
            <a:r>
              <a:rPr lang="en-US" sz="2400" dirty="0" err="1"/>
              <a:t>Mykhailo</a:t>
            </a:r>
            <a:r>
              <a:rPr lang="en-US" sz="2400" dirty="0"/>
              <a:t> Fedorov, to break through to the Russian public the cost of the conflict and to “dispel the myth of a ‘special operation’ in which there are ‘no conscripts’ and ‘no one dies,’” he wrote.</a:t>
            </a:r>
          </a:p>
          <a:p>
            <a:endParaRPr lang="en-US" sz="2400" dirty="0"/>
          </a:p>
        </p:txBody>
      </p:sp>
    </p:spTree>
    <p:extLst>
      <p:ext uri="{BB962C8B-B14F-4D97-AF65-F5344CB8AC3E}">
        <p14:creationId xmlns:p14="http://schemas.microsoft.com/office/powerpoint/2010/main" val="1918867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C4834D-3B36-4B87-B8B6-ABAF2BC155CA}"/>
              </a:ext>
            </a:extLst>
          </p:cNvPr>
          <p:cNvSpPr/>
          <p:nvPr/>
        </p:nvSpPr>
        <p:spPr>
          <a:xfrm>
            <a:off x="-76200" y="5897563"/>
            <a:ext cx="9220200" cy="960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371600"/>
            <a:ext cx="8229600" cy="4525963"/>
          </a:xfrm>
        </p:spPr>
        <p:txBody>
          <a:bodyPr>
            <a:normAutofit fontScale="85000" lnSpcReduction="20000"/>
          </a:bodyPr>
          <a:lstStyle/>
          <a:p>
            <a:r>
              <a:rPr lang="en-US" dirty="0"/>
              <a:t>Credit card, debit card, mobile phone, APIs (e.g., Stripe) … one-time or recurrent payments</a:t>
            </a:r>
          </a:p>
          <a:p>
            <a:pPr lvl="1"/>
            <a:r>
              <a:rPr lang="en-US" dirty="0"/>
              <a:t>Arguably voluntary… because sometimes you could have paid with cash… although many merchants are now refusing cash</a:t>
            </a:r>
          </a:p>
          <a:p>
            <a:pPr lvl="1"/>
            <a:r>
              <a:rPr lang="en-US" dirty="0"/>
              <a:t>Both sides get accurate and complete transaction records</a:t>
            </a:r>
          </a:p>
          <a:p>
            <a:pPr marL="457200" lvl="1" indent="0">
              <a:buNone/>
            </a:pPr>
            <a:endParaRPr lang="en-US" dirty="0"/>
          </a:p>
          <a:p>
            <a:pPr marL="457200" lvl="1" indent="0">
              <a:buNone/>
            </a:pPr>
            <a:r>
              <a:rPr lang="en-US" b="1" i="1" dirty="0">
                <a:solidFill>
                  <a:srgbClr val="FF0000"/>
                </a:solidFill>
              </a:rPr>
              <a:t>IF YOU DON’T LIKE THIS</a:t>
            </a:r>
            <a:r>
              <a:rPr lang="en-US" dirty="0"/>
              <a:t>:</a:t>
            </a:r>
          </a:p>
          <a:p>
            <a:r>
              <a:rPr lang="en-US" dirty="0"/>
              <a:t>Pre-paid cards and “crypto” cards enable anonymous transactions</a:t>
            </a:r>
          </a:p>
          <a:p>
            <a:r>
              <a:rPr lang="en-US" dirty="0"/>
              <a:t>You can also hide behind a “limited liability company” and have payments made by it</a:t>
            </a:r>
          </a:p>
        </p:txBody>
      </p:sp>
      <p:sp>
        <p:nvSpPr>
          <p:cNvPr id="4" name="Title 1"/>
          <p:cNvSpPr>
            <a:spLocks noGrp="1"/>
          </p:cNvSpPr>
          <p:nvPr>
            <p:ph type="title"/>
          </p:nvPr>
        </p:nvSpPr>
        <p:spPr>
          <a:xfrm>
            <a:off x="381000" y="160337"/>
            <a:ext cx="8229600" cy="1143000"/>
          </a:xfrm>
        </p:spPr>
        <p:txBody>
          <a:bodyPr>
            <a:normAutofit fontScale="90000"/>
          </a:bodyPr>
          <a:lstStyle/>
          <a:p>
            <a:r>
              <a:rPr lang="en-US" b="1" dirty="0"/>
              <a:t>Interaction Traces from Digital Transactions</a:t>
            </a:r>
          </a:p>
        </p:txBody>
      </p:sp>
      <p:sp>
        <p:nvSpPr>
          <p:cNvPr id="2" name="TextBox 1">
            <a:extLst>
              <a:ext uri="{FF2B5EF4-FFF2-40B4-BE49-F238E27FC236}">
                <a16:creationId xmlns:a16="http://schemas.microsoft.com/office/drawing/2014/main" id="{A9B29C67-1D50-4553-B7BF-4BC6F8FEC24E}"/>
              </a:ext>
            </a:extLst>
          </p:cNvPr>
          <p:cNvSpPr txBox="1"/>
          <p:nvPr/>
        </p:nvSpPr>
        <p:spPr>
          <a:xfrm>
            <a:off x="152400" y="6096000"/>
            <a:ext cx="8915400" cy="461665"/>
          </a:xfrm>
          <a:prstGeom prst="rect">
            <a:avLst/>
          </a:prstGeom>
          <a:noFill/>
        </p:spPr>
        <p:txBody>
          <a:bodyPr wrap="square" rtlCol="0">
            <a:spAutoFit/>
          </a:bodyPr>
          <a:lstStyle/>
          <a:p>
            <a:r>
              <a:rPr lang="en-US" sz="2400" i="1" dirty="0">
                <a:solidFill>
                  <a:srgbClr val="FF0000"/>
                </a:solidFill>
              </a:rPr>
              <a:t>How often do you pay with cash?  Do you have any cash on you now?</a:t>
            </a:r>
          </a:p>
        </p:txBody>
      </p:sp>
    </p:spTree>
    <p:extLst>
      <p:ext uri="{BB962C8B-B14F-4D97-AF65-F5344CB8AC3E}">
        <p14:creationId xmlns:p14="http://schemas.microsoft.com/office/powerpoint/2010/main" val="3619572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A856-5A8D-4678-A95D-3333ED5ABB58}"/>
              </a:ext>
            </a:extLst>
          </p:cNvPr>
          <p:cNvSpPr>
            <a:spLocks noGrp="1"/>
          </p:cNvSpPr>
          <p:nvPr>
            <p:ph type="title"/>
          </p:nvPr>
        </p:nvSpPr>
        <p:spPr/>
        <p:txBody>
          <a:bodyPr>
            <a:normAutofit/>
          </a:bodyPr>
          <a:lstStyle/>
          <a:p>
            <a:r>
              <a:rPr lang="en-US" b="1" dirty="0"/>
              <a:t>Why Use Interaction Traces?</a:t>
            </a:r>
          </a:p>
        </p:txBody>
      </p:sp>
      <p:sp>
        <p:nvSpPr>
          <p:cNvPr id="3" name="Content Placeholder 2">
            <a:extLst>
              <a:ext uri="{FF2B5EF4-FFF2-40B4-BE49-F238E27FC236}">
                <a16:creationId xmlns:a16="http://schemas.microsoft.com/office/drawing/2014/main" id="{8D3C63CF-5E5A-42C3-9019-2E3CCFDE135C}"/>
              </a:ext>
            </a:extLst>
          </p:cNvPr>
          <p:cNvSpPr>
            <a:spLocks noGrp="1"/>
          </p:cNvSpPr>
          <p:nvPr>
            <p:ph idx="1"/>
          </p:nvPr>
        </p:nvSpPr>
        <p:spPr/>
        <p:txBody>
          <a:bodyPr/>
          <a:lstStyle/>
          <a:p>
            <a:r>
              <a:rPr lang="en-US" dirty="0"/>
              <a:t>To classify</a:t>
            </a:r>
          </a:p>
          <a:p>
            <a:r>
              <a:rPr lang="en-US" dirty="0"/>
              <a:t>To predict</a:t>
            </a:r>
          </a:p>
          <a:p>
            <a:r>
              <a:rPr lang="en-US" dirty="0"/>
              <a:t>To recommend</a:t>
            </a:r>
          </a:p>
          <a:p>
            <a:endParaRPr lang="en-US" dirty="0"/>
          </a:p>
          <a:p>
            <a:r>
              <a:rPr lang="en-US" dirty="0"/>
              <a:t>These are not completely separable, but it is useful to discuss them as if they were</a:t>
            </a:r>
          </a:p>
        </p:txBody>
      </p:sp>
    </p:spTree>
    <p:extLst>
      <p:ext uri="{BB962C8B-B14F-4D97-AF65-F5344CB8AC3E}">
        <p14:creationId xmlns:p14="http://schemas.microsoft.com/office/powerpoint/2010/main" val="3652121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3DABF-67A4-4A4A-B224-11F63B283AE8}"/>
              </a:ext>
            </a:extLst>
          </p:cNvPr>
          <p:cNvPicPr>
            <a:picLocks noGrp="1" noChangeAspect="1"/>
          </p:cNvPicPr>
          <p:nvPr>
            <p:ph idx="1"/>
          </p:nvPr>
        </p:nvPicPr>
        <p:blipFill>
          <a:blip r:embed="rId2"/>
          <a:stretch>
            <a:fillRect/>
          </a:stretch>
        </p:blipFill>
        <p:spPr>
          <a:xfrm>
            <a:off x="430292" y="3591048"/>
            <a:ext cx="4336971" cy="2962152"/>
          </a:xfrm>
          <a:prstGeom prst="rect">
            <a:avLst/>
          </a:prstGeom>
        </p:spPr>
      </p:pic>
      <p:pic>
        <p:nvPicPr>
          <p:cNvPr id="3" name="Picture 2">
            <a:extLst>
              <a:ext uri="{FF2B5EF4-FFF2-40B4-BE49-F238E27FC236}">
                <a16:creationId xmlns:a16="http://schemas.microsoft.com/office/drawing/2014/main" id="{532329BE-5D21-43AD-9841-442BEB4BA445}"/>
              </a:ext>
            </a:extLst>
          </p:cNvPr>
          <p:cNvPicPr>
            <a:picLocks noChangeAspect="1"/>
          </p:cNvPicPr>
          <p:nvPr/>
        </p:nvPicPr>
        <p:blipFill>
          <a:blip r:embed="rId3"/>
          <a:stretch>
            <a:fillRect/>
          </a:stretch>
        </p:blipFill>
        <p:spPr>
          <a:xfrm>
            <a:off x="5105400" y="685800"/>
            <a:ext cx="3479244" cy="2286001"/>
          </a:xfrm>
          <a:prstGeom prst="rect">
            <a:avLst/>
          </a:prstGeom>
        </p:spPr>
      </p:pic>
      <p:pic>
        <p:nvPicPr>
          <p:cNvPr id="5" name="Picture 4">
            <a:extLst>
              <a:ext uri="{FF2B5EF4-FFF2-40B4-BE49-F238E27FC236}">
                <a16:creationId xmlns:a16="http://schemas.microsoft.com/office/drawing/2014/main" id="{C11B32D3-93FF-4286-9996-FC08A0F999D4}"/>
              </a:ext>
            </a:extLst>
          </p:cNvPr>
          <p:cNvPicPr>
            <a:picLocks noChangeAspect="1"/>
          </p:cNvPicPr>
          <p:nvPr/>
        </p:nvPicPr>
        <p:blipFill>
          <a:blip r:embed="rId4"/>
          <a:stretch>
            <a:fillRect/>
          </a:stretch>
        </p:blipFill>
        <p:spPr>
          <a:xfrm>
            <a:off x="1143000" y="347724"/>
            <a:ext cx="3195284" cy="2962152"/>
          </a:xfrm>
          <a:prstGeom prst="rect">
            <a:avLst/>
          </a:prstGeom>
        </p:spPr>
      </p:pic>
      <p:pic>
        <p:nvPicPr>
          <p:cNvPr id="8" name="Picture 7">
            <a:extLst>
              <a:ext uri="{FF2B5EF4-FFF2-40B4-BE49-F238E27FC236}">
                <a16:creationId xmlns:a16="http://schemas.microsoft.com/office/drawing/2014/main" id="{308E66FA-28DB-4152-8D75-3399220AD83D}"/>
              </a:ext>
            </a:extLst>
          </p:cNvPr>
          <p:cNvPicPr>
            <a:picLocks noChangeAspect="1"/>
          </p:cNvPicPr>
          <p:nvPr/>
        </p:nvPicPr>
        <p:blipFill>
          <a:blip r:embed="rId5"/>
          <a:stretch>
            <a:fillRect/>
          </a:stretch>
        </p:blipFill>
        <p:spPr>
          <a:xfrm>
            <a:off x="5105400" y="3591048"/>
            <a:ext cx="3170445" cy="2901326"/>
          </a:xfrm>
          <a:prstGeom prst="rect">
            <a:avLst/>
          </a:prstGeom>
        </p:spPr>
      </p:pic>
    </p:spTree>
    <p:extLst>
      <p:ext uri="{BB962C8B-B14F-4D97-AF65-F5344CB8AC3E}">
        <p14:creationId xmlns:p14="http://schemas.microsoft.com/office/powerpoint/2010/main" val="264788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8242-25A5-4C4D-BE7B-4D49556A2A19}"/>
              </a:ext>
            </a:extLst>
          </p:cNvPr>
          <p:cNvSpPr>
            <a:spLocks noGrp="1"/>
          </p:cNvSpPr>
          <p:nvPr>
            <p:ph type="title"/>
          </p:nvPr>
        </p:nvSpPr>
        <p:spPr>
          <a:xfrm>
            <a:off x="241384" y="5998482"/>
            <a:ext cx="8445416" cy="1143000"/>
          </a:xfrm>
        </p:spPr>
        <p:txBody>
          <a:bodyPr>
            <a:noAutofit/>
          </a:bodyPr>
          <a:lstStyle/>
          <a:p>
            <a:pPr algn="l"/>
            <a:r>
              <a:rPr lang="en-US" sz="2400" dirty="0"/>
              <a:t>1- Flight to Detroit, 2- Rent Car, 3- Visit London ON, 4- Visit Dayton OH; turn in car; 5- Flight to Chicago, 6- Flight to SF</a:t>
            </a:r>
            <a:br>
              <a:rPr lang="en-US" sz="2400" dirty="0"/>
            </a:br>
            <a:endParaRPr lang="en-US" sz="2400" dirty="0"/>
          </a:p>
        </p:txBody>
      </p:sp>
      <p:sp>
        <p:nvSpPr>
          <p:cNvPr id="10" name="TextBox 9">
            <a:extLst>
              <a:ext uri="{FF2B5EF4-FFF2-40B4-BE49-F238E27FC236}">
                <a16:creationId xmlns:a16="http://schemas.microsoft.com/office/drawing/2014/main" id="{09205FA7-94AA-4B0C-A7A5-A94A5523EC8F}"/>
              </a:ext>
            </a:extLst>
          </p:cNvPr>
          <p:cNvSpPr txBox="1"/>
          <p:nvPr/>
        </p:nvSpPr>
        <p:spPr>
          <a:xfrm>
            <a:off x="457200" y="609600"/>
            <a:ext cx="8153400" cy="584775"/>
          </a:xfrm>
          <a:prstGeom prst="rect">
            <a:avLst/>
          </a:prstGeom>
          <a:noFill/>
        </p:spPr>
        <p:txBody>
          <a:bodyPr wrap="square" rtlCol="0">
            <a:spAutoFit/>
          </a:bodyPr>
          <a:lstStyle/>
          <a:p>
            <a:r>
              <a:rPr lang="en-US" sz="3200" b="1" dirty="0"/>
              <a:t>The Itinerary of My 2019 Spring Break Trip</a:t>
            </a:r>
          </a:p>
        </p:txBody>
      </p:sp>
      <p:pic>
        <p:nvPicPr>
          <p:cNvPr id="12" name="Picture 11">
            <a:extLst>
              <a:ext uri="{FF2B5EF4-FFF2-40B4-BE49-F238E27FC236}">
                <a16:creationId xmlns:a16="http://schemas.microsoft.com/office/drawing/2014/main" id="{47FE7D26-A838-4762-89A7-77F996B4F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84" y="1828800"/>
            <a:ext cx="8610601" cy="3562554"/>
          </a:xfrm>
          <a:prstGeom prst="rect">
            <a:avLst/>
          </a:prstGeom>
        </p:spPr>
      </p:pic>
    </p:spTree>
    <p:extLst>
      <p:ext uri="{BB962C8B-B14F-4D97-AF65-F5344CB8AC3E}">
        <p14:creationId xmlns:p14="http://schemas.microsoft.com/office/powerpoint/2010/main" val="86118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 y="539515"/>
            <a:ext cx="8915400" cy="1143000"/>
          </a:xfrm>
        </p:spPr>
        <p:txBody>
          <a:bodyPr>
            <a:normAutofit fontScale="90000"/>
          </a:bodyPr>
          <a:lstStyle/>
          <a:p>
            <a:r>
              <a:rPr lang="en-US" b="1" dirty="0"/>
              <a:t>Credit Card Transactions – My 2019 Spring Break Trip to Canada and Ohio</a:t>
            </a:r>
          </a:p>
        </p:txBody>
      </p:sp>
      <p:pic>
        <p:nvPicPr>
          <p:cNvPr id="3" name="Picture 2"/>
          <p:cNvPicPr>
            <a:picLocks noChangeAspect="1"/>
          </p:cNvPicPr>
          <p:nvPr/>
        </p:nvPicPr>
        <p:blipFill>
          <a:blip r:embed="rId3"/>
          <a:stretch>
            <a:fillRect/>
          </a:stretch>
        </p:blipFill>
        <p:spPr>
          <a:xfrm>
            <a:off x="752475" y="2362200"/>
            <a:ext cx="7639050" cy="3294865"/>
          </a:xfrm>
          <a:prstGeom prst="rect">
            <a:avLst/>
          </a:prstGeom>
        </p:spPr>
      </p:pic>
      <p:sp>
        <p:nvSpPr>
          <p:cNvPr id="4" name="TextBox 3"/>
          <p:cNvSpPr txBox="1"/>
          <p:nvPr/>
        </p:nvSpPr>
        <p:spPr>
          <a:xfrm>
            <a:off x="5638800" y="5105400"/>
            <a:ext cx="2362200" cy="369332"/>
          </a:xfrm>
          <a:prstGeom prst="rect">
            <a:avLst/>
          </a:prstGeom>
          <a:noFill/>
        </p:spPr>
        <p:txBody>
          <a:bodyPr wrap="square" rtlCol="0">
            <a:spAutoFit/>
          </a:bodyPr>
          <a:lstStyle/>
          <a:p>
            <a:r>
              <a:rPr lang="en-US" b="1" dirty="0">
                <a:solidFill>
                  <a:srgbClr val="FF0000"/>
                </a:solidFill>
              </a:rPr>
              <a:t>From home to SFO</a:t>
            </a:r>
          </a:p>
        </p:txBody>
      </p:sp>
      <p:sp>
        <p:nvSpPr>
          <p:cNvPr id="5" name="TextBox 4"/>
          <p:cNvSpPr txBox="1"/>
          <p:nvPr/>
        </p:nvSpPr>
        <p:spPr>
          <a:xfrm>
            <a:off x="5867400" y="4322802"/>
            <a:ext cx="2286000" cy="369332"/>
          </a:xfrm>
          <a:prstGeom prst="rect">
            <a:avLst/>
          </a:prstGeom>
          <a:noFill/>
        </p:spPr>
        <p:txBody>
          <a:bodyPr wrap="square" rtlCol="0">
            <a:spAutoFit/>
          </a:bodyPr>
          <a:lstStyle/>
          <a:p>
            <a:r>
              <a:rPr lang="en-US" b="1" dirty="0">
                <a:solidFill>
                  <a:srgbClr val="FF0000"/>
                </a:solidFill>
              </a:rPr>
              <a:t>Hotel, London ON</a:t>
            </a:r>
          </a:p>
        </p:txBody>
      </p:sp>
      <p:sp>
        <p:nvSpPr>
          <p:cNvPr id="6" name="TextBox 5"/>
          <p:cNvSpPr txBox="1"/>
          <p:nvPr/>
        </p:nvSpPr>
        <p:spPr>
          <a:xfrm>
            <a:off x="5638800" y="2318266"/>
            <a:ext cx="2362200" cy="369332"/>
          </a:xfrm>
          <a:prstGeom prst="rect">
            <a:avLst/>
          </a:prstGeom>
          <a:noFill/>
        </p:spPr>
        <p:txBody>
          <a:bodyPr wrap="square" rtlCol="0">
            <a:spAutoFit/>
          </a:bodyPr>
          <a:lstStyle/>
          <a:p>
            <a:r>
              <a:rPr lang="en-US" b="1" dirty="0">
                <a:solidFill>
                  <a:srgbClr val="FF0000"/>
                </a:solidFill>
              </a:rPr>
              <a:t>From SFO to home</a:t>
            </a:r>
          </a:p>
        </p:txBody>
      </p:sp>
      <p:sp>
        <p:nvSpPr>
          <p:cNvPr id="7" name="TextBox 6"/>
          <p:cNvSpPr txBox="1"/>
          <p:nvPr/>
        </p:nvSpPr>
        <p:spPr>
          <a:xfrm>
            <a:off x="5867400" y="2594099"/>
            <a:ext cx="2286000" cy="369332"/>
          </a:xfrm>
          <a:prstGeom prst="rect">
            <a:avLst/>
          </a:prstGeom>
          <a:noFill/>
        </p:spPr>
        <p:txBody>
          <a:bodyPr wrap="square" rtlCol="0">
            <a:spAutoFit/>
          </a:bodyPr>
          <a:lstStyle/>
          <a:p>
            <a:r>
              <a:rPr lang="en-US" b="1" dirty="0">
                <a:solidFill>
                  <a:srgbClr val="FF0000"/>
                </a:solidFill>
              </a:rPr>
              <a:t>Hotel, Dayton OH</a:t>
            </a:r>
          </a:p>
        </p:txBody>
      </p:sp>
      <p:sp>
        <p:nvSpPr>
          <p:cNvPr id="8" name="TextBox 7"/>
          <p:cNvSpPr txBox="1"/>
          <p:nvPr/>
        </p:nvSpPr>
        <p:spPr>
          <a:xfrm>
            <a:off x="5800725" y="4829567"/>
            <a:ext cx="2590800" cy="369332"/>
          </a:xfrm>
          <a:prstGeom prst="rect">
            <a:avLst/>
          </a:prstGeom>
          <a:noFill/>
        </p:spPr>
        <p:txBody>
          <a:bodyPr wrap="square" rtlCol="0">
            <a:spAutoFit/>
          </a:bodyPr>
          <a:lstStyle/>
          <a:p>
            <a:r>
              <a:rPr lang="en-US" b="1" dirty="0">
                <a:solidFill>
                  <a:srgbClr val="FF0000"/>
                </a:solidFill>
              </a:rPr>
              <a:t>Toys for grandchild</a:t>
            </a:r>
          </a:p>
        </p:txBody>
      </p:sp>
    </p:spTree>
    <p:extLst>
      <p:ext uri="{BB962C8B-B14F-4D97-AF65-F5344CB8AC3E}">
        <p14:creationId xmlns:p14="http://schemas.microsoft.com/office/powerpoint/2010/main" val="3589611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2A5D-0181-4EB0-A219-CB8CE45F32E6}"/>
              </a:ext>
            </a:extLst>
          </p:cNvPr>
          <p:cNvSpPr>
            <a:spLocks noGrp="1"/>
          </p:cNvSpPr>
          <p:nvPr>
            <p:ph type="title"/>
          </p:nvPr>
        </p:nvSpPr>
        <p:spPr>
          <a:xfrm>
            <a:off x="457200" y="0"/>
            <a:ext cx="8229600" cy="1143000"/>
          </a:xfrm>
        </p:spPr>
        <p:txBody>
          <a:bodyPr>
            <a:normAutofit fontScale="90000"/>
          </a:bodyPr>
          <a:lstStyle/>
          <a:p>
            <a:r>
              <a:rPr lang="en-US" dirty="0"/>
              <a:t>My Google Maps Timeline (2013-19)</a:t>
            </a:r>
          </a:p>
        </p:txBody>
      </p:sp>
      <p:pic>
        <p:nvPicPr>
          <p:cNvPr id="5" name="Content Placeholder 4">
            <a:extLst>
              <a:ext uri="{FF2B5EF4-FFF2-40B4-BE49-F238E27FC236}">
                <a16:creationId xmlns:a16="http://schemas.microsoft.com/office/drawing/2014/main" id="{92590DD0-9DF7-40E9-869C-CD50F2A83341}"/>
              </a:ext>
            </a:extLst>
          </p:cNvPr>
          <p:cNvPicPr>
            <a:picLocks noGrp="1" noChangeAspect="1"/>
          </p:cNvPicPr>
          <p:nvPr>
            <p:ph idx="1"/>
          </p:nvPr>
        </p:nvPicPr>
        <p:blipFill>
          <a:blip r:embed="rId2"/>
          <a:stretch>
            <a:fillRect/>
          </a:stretch>
        </p:blipFill>
        <p:spPr>
          <a:xfrm>
            <a:off x="457200" y="1143000"/>
            <a:ext cx="8229600" cy="2880536"/>
          </a:xfrm>
        </p:spPr>
      </p:pic>
      <p:sp>
        <p:nvSpPr>
          <p:cNvPr id="6" name="TextBox 5">
            <a:extLst>
              <a:ext uri="{FF2B5EF4-FFF2-40B4-BE49-F238E27FC236}">
                <a16:creationId xmlns:a16="http://schemas.microsoft.com/office/drawing/2014/main" id="{8D7860E0-0475-4296-8B8A-32A51A9ECB57}"/>
              </a:ext>
            </a:extLst>
          </p:cNvPr>
          <p:cNvSpPr txBox="1"/>
          <p:nvPr/>
        </p:nvSpPr>
        <p:spPr>
          <a:xfrm>
            <a:off x="457200" y="4343400"/>
            <a:ext cx="7924800" cy="646331"/>
          </a:xfrm>
          <a:prstGeom prst="rect">
            <a:avLst/>
          </a:prstGeom>
          <a:noFill/>
        </p:spPr>
        <p:txBody>
          <a:bodyPr wrap="square" rtlCol="0">
            <a:spAutoFit/>
          </a:bodyPr>
          <a:lstStyle/>
          <a:p>
            <a:r>
              <a:rPr lang="en-US" b="1" i="1" dirty="0">
                <a:solidFill>
                  <a:srgbClr val="FF0000"/>
                </a:solidFill>
              </a:rPr>
              <a:t>Did you know that Google collects location data by default any time you turn on your phone? I turned “location tracking” off the minute I discovered that</a:t>
            </a:r>
          </a:p>
        </p:txBody>
      </p:sp>
    </p:spTree>
    <p:extLst>
      <p:ext uri="{BB962C8B-B14F-4D97-AF65-F5344CB8AC3E}">
        <p14:creationId xmlns:p14="http://schemas.microsoft.com/office/powerpoint/2010/main" val="2645247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2210C2-8212-4490-8733-FA82DB05A5E9}"/>
              </a:ext>
            </a:extLst>
          </p:cNvPr>
          <p:cNvPicPr>
            <a:picLocks noGrp="1" noChangeAspect="1"/>
          </p:cNvPicPr>
          <p:nvPr>
            <p:ph idx="1"/>
          </p:nvPr>
        </p:nvPicPr>
        <p:blipFill>
          <a:blip r:embed="rId3"/>
          <a:stretch>
            <a:fillRect/>
          </a:stretch>
        </p:blipFill>
        <p:spPr>
          <a:xfrm>
            <a:off x="1143000" y="1348802"/>
            <a:ext cx="6629400" cy="4624961"/>
          </a:xfrm>
        </p:spPr>
      </p:pic>
      <p:sp>
        <p:nvSpPr>
          <p:cNvPr id="2" name="TextBox 1">
            <a:extLst>
              <a:ext uri="{FF2B5EF4-FFF2-40B4-BE49-F238E27FC236}">
                <a16:creationId xmlns:a16="http://schemas.microsoft.com/office/drawing/2014/main" id="{D5166ADC-30F6-4F45-85C6-60ADAB82524B}"/>
              </a:ext>
            </a:extLst>
          </p:cNvPr>
          <p:cNvSpPr txBox="1"/>
          <p:nvPr/>
        </p:nvSpPr>
        <p:spPr>
          <a:xfrm>
            <a:off x="838200" y="228600"/>
            <a:ext cx="7620000" cy="1077218"/>
          </a:xfrm>
          <a:prstGeom prst="rect">
            <a:avLst/>
          </a:prstGeom>
          <a:noFill/>
        </p:spPr>
        <p:txBody>
          <a:bodyPr wrap="square" rtlCol="0">
            <a:spAutoFit/>
          </a:bodyPr>
          <a:lstStyle/>
          <a:p>
            <a:r>
              <a:rPr lang="en-US" sz="3200" b="1" dirty="0"/>
              <a:t>The Granularity of Location Tracking Enables Behavioral Inferences</a:t>
            </a:r>
          </a:p>
        </p:txBody>
      </p:sp>
      <p:sp>
        <p:nvSpPr>
          <p:cNvPr id="3" name="TextBox 2">
            <a:extLst>
              <a:ext uri="{FF2B5EF4-FFF2-40B4-BE49-F238E27FC236}">
                <a16:creationId xmlns:a16="http://schemas.microsoft.com/office/drawing/2014/main" id="{CA34217E-61A9-4B01-980E-D7A1C4EC059F}"/>
              </a:ext>
            </a:extLst>
          </p:cNvPr>
          <p:cNvSpPr txBox="1"/>
          <p:nvPr/>
        </p:nvSpPr>
        <p:spPr>
          <a:xfrm>
            <a:off x="1371600" y="6115745"/>
            <a:ext cx="7543800" cy="461665"/>
          </a:xfrm>
          <a:prstGeom prst="rect">
            <a:avLst/>
          </a:prstGeom>
          <a:noFill/>
        </p:spPr>
        <p:txBody>
          <a:bodyPr wrap="square" rtlCol="0">
            <a:spAutoFit/>
          </a:bodyPr>
          <a:lstStyle/>
          <a:p>
            <a:r>
              <a:rPr lang="en-US" sz="2400" dirty="0">
                <a:solidFill>
                  <a:srgbClr val="FF0000"/>
                </a:solidFill>
              </a:rPr>
              <a:t>What is my favorite activity when traveling?</a:t>
            </a:r>
          </a:p>
        </p:txBody>
      </p:sp>
    </p:spTree>
    <p:extLst>
      <p:ext uri="{BB962C8B-B14F-4D97-AF65-F5344CB8AC3E}">
        <p14:creationId xmlns:p14="http://schemas.microsoft.com/office/powerpoint/2010/main" val="1456013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7A590C-50CE-4C4F-A945-4798992DA677}"/>
              </a:ext>
            </a:extLst>
          </p:cNvPr>
          <p:cNvSpPr/>
          <p:nvPr/>
        </p:nvSpPr>
        <p:spPr>
          <a:xfrm>
            <a:off x="0" y="5715000"/>
            <a:ext cx="92202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0787"/>
            <a:ext cx="7477125" cy="4124325"/>
          </a:xfrm>
          <a:prstGeom prst="rect">
            <a:avLst/>
          </a:prstGeom>
        </p:spPr>
      </p:pic>
      <p:sp>
        <p:nvSpPr>
          <p:cNvPr id="5" name="Content Placeholder 2"/>
          <p:cNvSpPr>
            <a:spLocks noGrp="1"/>
          </p:cNvSpPr>
          <p:nvPr>
            <p:ph type="title"/>
          </p:nvPr>
        </p:nvSpPr>
        <p:spPr/>
        <p:txBody>
          <a:bodyPr>
            <a:normAutofit fontScale="90000"/>
          </a:bodyPr>
          <a:lstStyle/>
          <a:p>
            <a:r>
              <a:rPr lang="en-US" b="1" dirty="0"/>
              <a:t>Building a Customer Profile with</a:t>
            </a:r>
            <a:br>
              <a:rPr lang="en-US" b="1" dirty="0"/>
            </a:br>
            <a:r>
              <a:rPr lang="en-US" b="1" dirty="0"/>
              <a:t> Data Mining</a:t>
            </a:r>
          </a:p>
        </p:txBody>
      </p:sp>
      <p:sp>
        <p:nvSpPr>
          <p:cNvPr id="2" name="Rectangle 1"/>
          <p:cNvSpPr/>
          <p:nvPr/>
        </p:nvSpPr>
        <p:spPr>
          <a:xfrm>
            <a:off x="838200" y="5715000"/>
            <a:ext cx="7467600" cy="830997"/>
          </a:xfrm>
          <a:prstGeom prst="rect">
            <a:avLst/>
          </a:prstGeom>
        </p:spPr>
        <p:txBody>
          <a:bodyPr wrap="square">
            <a:spAutoFit/>
          </a:bodyPr>
          <a:lstStyle/>
          <a:p>
            <a:r>
              <a:rPr lang="en-US" sz="2400" i="1" dirty="0">
                <a:solidFill>
                  <a:srgbClr val="FF0000"/>
                </a:solidFill>
              </a:rPr>
              <a:t>How would this profile be used to benefit the customer?</a:t>
            </a:r>
          </a:p>
          <a:p>
            <a:r>
              <a:rPr lang="en-US" sz="2400" i="1" dirty="0">
                <a:solidFill>
                  <a:srgbClr val="FF0000"/>
                </a:solidFill>
              </a:rPr>
              <a:t>Could it be used in ways that don’t benefit the customer?</a:t>
            </a:r>
          </a:p>
        </p:txBody>
      </p:sp>
    </p:spTree>
    <p:extLst>
      <p:ext uri="{BB962C8B-B14F-4D97-AF65-F5344CB8AC3E}">
        <p14:creationId xmlns:p14="http://schemas.microsoft.com/office/powerpoint/2010/main" val="2112256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Inferring Customer Profile </a:t>
            </a:r>
            <a:br>
              <a:rPr lang="en-US" b="1" dirty="0"/>
            </a:br>
            <a:r>
              <a:rPr lang="en-US" b="1" dirty="0"/>
              <a:t>from Transaction Data</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88199" y="1676400"/>
            <a:ext cx="3509963" cy="2632472"/>
          </a:xfrm>
        </p:spPr>
      </p:pic>
      <p:pic>
        <p:nvPicPr>
          <p:cNvPr id="7" name="Picture 6"/>
          <p:cNvPicPr>
            <a:picLocks noChangeAspect="1"/>
          </p:cNvPicPr>
          <p:nvPr/>
        </p:nvPicPr>
        <p:blipFill>
          <a:blip r:embed="rId4"/>
          <a:stretch>
            <a:fillRect/>
          </a:stretch>
        </p:blipFill>
        <p:spPr>
          <a:xfrm>
            <a:off x="2563238" y="4581251"/>
            <a:ext cx="6123562" cy="1304651"/>
          </a:xfrm>
          <a:prstGeom prst="rect">
            <a:avLst/>
          </a:prstGeom>
        </p:spPr>
      </p:pic>
      <p:sp>
        <p:nvSpPr>
          <p:cNvPr id="9" name="Smiley Face 8"/>
          <p:cNvSpPr/>
          <p:nvPr/>
        </p:nvSpPr>
        <p:spPr>
          <a:xfrm>
            <a:off x="1447800" y="1985566"/>
            <a:ext cx="1905000" cy="18288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p:cNvSpPr/>
          <p:nvPr/>
        </p:nvSpPr>
        <p:spPr>
          <a:xfrm>
            <a:off x="533400" y="4442615"/>
            <a:ext cx="1828800" cy="1600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392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0FC898-0CD6-4B8C-8E40-59CECD1B0673}"/>
              </a:ext>
            </a:extLst>
          </p:cNvPr>
          <p:cNvSpPr/>
          <p:nvPr/>
        </p:nvSpPr>
        <p:spPr>
          <a:xfrm>
            <a:off x="0" y="5638800"/>
            <a:ext cx="9144000" cy="9445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7EADA7-A90C-4D41-A4CC-1FF36C3BA216}"/>
              </a:ext>
            </a:extLst>
          </p:cNvPr>
          <p:cNvSpPr>
            <a:spLocks noGrp="1"/>
          </p:cNvSpPr>
          <p:nvPr>
            <p:ph type="title"/>
          </p:nvPr>
        </p:nvSpPr>
        <p:spPr/>
        <p:txBody>
          <a:bodyPr/>
          <a:lstStyle/>
          <a:p>
            <a:r>
              <a:rPr lang="en-US" b="1" dirty="0"/>
              <a:t>Unique Identifiers on Your Phone</a:t>
            </a:r>
          </a:p>
        </p:txBody>
      </p:sp>
      <p:sp>
        <p:nvSpPr>
          <p:cNvPr id="3" name="Content Placeholder 2">
            <a:extLst>
              <a:ext uri="{FF2B5EF4-FFF2-40B4-BE49-F238E27FC236}">
                <a16:creationId xmlns:a16="http://schemas.microsoft.com/office/drawing/2014/main" id="{65C7DF96-2FE5-4C00-AB77-4880425D8673}"/>
              </a:ext>
            </a:extLst>
          </p:cNvPr>
          <p:cNvSpPr>
            <a:spLocks noGrp="1"/>
          </p:cNvSpPr>
          <p:nvPr>
            <p:ph idx="1"/>
          </p:nvPr>
        </p:nvSpPr>
        <p:spPr>
          <a:xfrm>
            <a:off x="457200" y="1417638"/>
            <a:ext cx="8229600" cy="4525963"/>
          </a:xfrm>
        </p:spPr>
        <p:txBody>
          <a:bodyPr>
            <a:normAutofit fontScale="92500" lnSpcReduction="10000"/>
          </a:bodyPr>
          <a:lstStyle/>
          <a:p>
            <a:r>
              <a:rPr lang="en-US" dirty="0"/>
              <a:t>Serial number</a:t>
            </a:r>
          </a:p>
          <a:p>
            <a:r>
              <a:rPr lang="en-US" dirty="0"/>
              <a:t>SIM card serial number</a:t>
            </a:r>
          </a:p>
          <a:p>
            <a:r>
              <a:rPr lang="en-US" dirty="0"/>
              <a:t>MAC address, used to identify your device on networks</a:t>
            </a:r>
          </a:p>
          <a:p>
            <a:r>
              <a:rPr lang="en-US" dirty="0"/>
              <a:t>Phone number</a:t>
            </a:r>
          </a:p>
          <a:p>
            <a:r>
              <a:rPr lang="en-US" dirty="0"/>
              <a:t>Advertising ID</a:t>
            </a:r>
          </a:p>
          <a:p>
            <a:pPr lvl="1"/>
            <a:r>
              <a:rPr lang="en-US" dirty="0"/>
              <a:t>On Android devices, AAID or GAID</a:t>
            </a:r>
          </a:p>
          <a:p>
            <a:pPr lvl="1"/>
            <a:r>
              <a:rPr lang="en-US" dirty="0"/>
              <a:t>On Apple devices, this IDFA (“Identifier for Advertiser” was made “opt-in” in latest iOS release </a:t>
            </a:r>
          </a:p>
        </p:txBody>
      </p:sp>
      <p:sp>
        <p:nvSpPr>
          <p:cNvPr id="4" name="TextBox 3">
            <a:extLst>
              <a:ext uri="{FF2B5EF4-FFF2-40B4-BE49-F238E27FC236}">
                <a16:creationId xmlns:a16="http://schemas.microsoft.com/office/drawing/2014/main" id="{D1C1261A-F0C2-4764-92BC-0B8ACB025C9B}"/>
              </a:ext>
            </a:extLst>
          </p:cNvPr>
          <p:cNvSpPr txBox="1"/>
          <p:nvPr/>
        </p:nvSpPr>
        <p:spPr>
          <a:xfrm>
            <a:off x="76200" y="5791200"/>
            <a:ext cx="8915400" cy="461665"/>
          </a:xfrm>
          <a:prstGeom prst="rect">
            <a:avLst/>
          </a:prstGeom>
          <a:noFill/>
        </p:spPr>
        <p:txBody>
          <a:bodyPr wrap="square" rtlCol="0">
            <a:spAutoFit/>
          </a:bodyPr>
          <a:lstStyle/>
          <a:p>
            <a:r>
              <a:rPr lang="en-US" sz="2400" i="1" dirty="0">
                <a:solidFill>
                  <a:srgbClr val="FF0000"/>
                </a:solidFill>
              </a:rPr>
              <a:t>Did you know that there were so many ways to identify your phone?</a:t>
            </a:r>
          </a:p>
        </p:txBody>
      </p:sp>
    </p:spTree>
    <p:extLst>
      <p:ext uri="{BB962C8B-B14F-4D97-AF65-F5344CB8AC3E}">
        <p14:creationId xmlns:p14="http://schemas.microsoft.com/office/powerpoint/2010/main" val="1015354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9F6ECB-85C1-4CC8-9FC4-634E88BB0223}"/>
              </a:ext>
            </a:extLst>
          </p:cNvPr>
          <p:cNvSpPr/>
          <p:nvPr/>
        </p:nvSpPr>
        <p:spPr>
          <a:xfrm>
            <a:off x="0" y="5105400"/>
            <a:ext cx="914400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90500" y="1524000"/>
            <a:ext cx="8763000" cy="3124200"/>
          </a:xfrm>
        </p:spPr>
        <p:txBody>
          <a:bodyPr>
            <a:normAutofit fontScale="85000" lnSpcReduction="10000"/>
          </a:bodyPr>
          <a:lstStyle/>
          <a:p>
            <a:r>
              <a:rPr lang="en-US" sz="4100" dirty="0"/>
              <a:t>Platforms and popular apps use “cookies” to record interaction traces to personalize your experiences and shape your behavior</a:t>
            </a:r>
          </a:p>
          <a:p>
            <a:r>
              <a:rPr lang="en-US" sz="4100" b="1" i="1" dirty="0">
                <a:solidFill>
                  <a:srgbClr val="FF0000"/>
                </a:solidFill>
              </a:rPr>
              <a:t>IF YOU DON’T LIKE THIS </a:t>
            </a:r>
            <a:r>
              <a:rPr lang="en-US" sz="4100" dirty="0"/>
              <a:t>it is possible to hide or anonymize some of your web transactions, but not all of them and not easily</a:t>
            </a:r>
          </a:p>
          <a:p>
            <a:endParaRPr lang="en-US" dirty="0"/>
          </a:p>
        </p:txBody>
      </p:sp>
      <p:sp>
        <p:nvSpPr>
          <p:cNvPr id="4" name="Title 1"/>
          <p:cNvSpPr>
            <a:spLocks noGrp="1"/>
          </p:cNvSpPr>
          <p:nvPr>
            <p:ph type="title"/>
          </p:nvPr>
        </p:nvSpPr>
        <p:spPr/>
        <p:txBody>
          <a:bodyPr>
            <a:normAutofit fontScale="90000"/>
          </a:bodyPr>
          <a:lstStyle/>
          <a:p>
            <a:r>
              <a:rPr lang="en-US" b="1" dirty="0"/>
              <a:t>Interaction Traces from Web Search and Navigation Behavior</a:t>
            </a:r>
          </a:p>
        </p:txBody>
      </p:sp>
      <p:sp>
        <p:nvSpPr>
          <p:cNvPr id="2" name="TextBox 1">
            <a:extLst>
              <a:ext uri="{FF2B5EF4-FFF2-40B4-BE49-F238E27FC236}">
                <a16:creationId xmlns:a16="http://schemas.microsoft.com/office/drawing/2014/main" id="{8148DB96-A9E1-4D63-8666-5FE1A445E428}"/>
              </a:ext>
            </a:extLst>
          </p:cNvPr>
          <p:cNvSpPr txBox="1"/>
          <p:nvPr/>
        </p:nvSpPr>
        <p:spPr>
          <a:xfrm>
            <a:off x="346364" y="5367010"/>
            <a:ext cx="8763000" cy="523220"/>
          </a:xfrm>
          <a:prstGeom prst="rect">
            <a:avLst/>
          </a:prstGeom>
          <a:noFill/>
        </p:spPr>
        <p:txBody>
          <a:bodyPr wrap="square" rtlCol="0">
            <a:spAutoFit/>
          </a:bodyPr>
          <a:lstStyle/>
          <a:p>
            <a:r>
              <a:rPr lang="en-US" sz="2800" i="1" dirty="0">
                <a:solidFill>
                  <a:srgbClr val="FF0000"/>
                </a:solidFill>
              </a:rPr>
              <a:t>How can you hide your interactions and prevent tracking?</a:t>
            </a:r>
          </a:p>
        </p:txBody>
      </p:sp>
    </p:spTree>
    <p:extLst>
      <p:ext uri="{BB962C8B-B14F-4D97-AF65-F5344CB8AC3E}">
        <p14:creationId xmlns:p14="http://schemas.microsoft.com/office/powerpoint/2010/main" val="2290286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763000" cy="5410200"/>
          </a:xfrm>
        </p:spPr>
        <p:txBody>
          <a:bodyPr>
            <a:normAutofit fontScale="47500" lnSpcReduction="20000"/>
          </a:bodyPr>
          <a:lstStyle/>
          <a:p>
            <a:r>
              <a:rPr lang="en-US" sz="7800" dirty="0"/>
              <a:t>Use “private browsing” modes and do not allow sites to leave cookies</a:t>
            </a:r>
          </a:p>
          <a:p>
            <a:r>
              <a:rPr lang="en-US" sz="7800" dirty="0"/>
              <a:t>Use disposable phone numbers (e.g., https://quackr.io/)</a:t>
            </a:r>
          </a:p>
          <a:p>
            <a:r>
              <a:rPr lang="en-US" sz="7800" dirty="0"/>
              <a:t>Set up a VPN (virtual private network) to hide your real IP address</a:t>
            </a:r>
          </a:p>
          <a:p>
            <a:r>
              <a:rPr lang="en-US" sz="7800" dirty="0"/>
              <a:t>Use a mailbox address for any deliveries from online purchases</a:t>
            </a:r>
          </a:p>
          <a:p>
            <a:r>
              <a:rPr lang="en-US" sz="7800" dirty="0"/>
              <a:t>Don’t use your phone’s location service</a:t>
            </a:r>
          </a:p>
          <a:p>
            <a:r>
              <a:rPr lang="en-US" sz="7800" dirty="0"/>
              <a:t>Stop using Facebook</a:t>
            </a:r>
          </a:p>
          <a:p>
            <a:endParaRPr lang="en-US" dirty="0"/>
          </a:p>
          <a:p>
            <a:endParaRPr lang="en-US" dirty="0"/>
          </a:p>
        </p:txBody>
      </p:sp>
      <p:sp>
        <p:nvSpPr>
          <p:cNvPr id="4" name="Title 1"/>
          <p:cNvSpPr>
            <a:spLocks noGrp="1"/>
          </p:cNvSpPr>
          <p:nvPr>
            <p:ph type="title"/>
          </p:nvPr>
        </p:nvSpPr>
        <p:spPr>
          <a:xfrm>
            <a:off x="457200" y="152400"/>
            <a:ext cx="8229600" cy="1143000"/>
          </a:xfrm>
        </p:spPr>
        <p:txBody>
          <a:bodyPr>
            <a:normAutofit/>
          </a:bodyPr>
          <a:lstStyle/>
          <a:p>
            <a:r>
              <a:rPr lang="en-US" b="1" dirty="0"/>
              <a:t>How to Hide from Tracking</a:t>
            </a:r>
          </a:p>
        </p:txBody>
      </p:sp>
    </p:spTree>
    <p:extLst>
      <p:ext uri="{BB962C8B-B14F-4D97-AF65-F5344CB8AC3E}">
        <p14:creationId xmlns:p14="http://schemas.microsoft.com/office/powerpoint/2010/main" val="2021901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3492" y="-33309"/>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Examples of Classifiers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83492" y="1184382"/>
            <a:ext cx="8036719" cy="5202608"/>
          </a:xfrm>
          <a:prstGeom prst="rect">
            <a:avLst/>
          </a:prstGeom>
          <a:noFill/>
          <a:ln w="9525">
            <a:noFill/>
            <a:miter lim="800000"/>
            <a:headEnd/>
            <a:tailEnd/>
          </a:ln>
        </p:spPr>
        <p:txBody>
          <a:bodyPr lIns="64291" tIns="32146" rIns="64291" bIns="32146">
            <a:spAutoFit/>
          </a:bodyPr>
          <a:lstStyle/>
          <a:p>
            <a:pPr marL="617929" lvl="1"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Classifiers for text identify its language, topic, author, sentiment, or other characteristics</a:t>
            </a:r>
          </a:p>
          <a:p>
            <a:pPr marL="617929" lvl="1"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Classifiers for activities or transactions can determine whether they are consistent with previous ones or likely to be fraudulent or illegal (credit card used in Romania?)</a:t>
            </a:r>
          </a:p>
          <a:p>
            <a:pPr marL="617929" lvl="1"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3200" dirty="0">
                <a:latin typeface="UC Berkeley OS Sign"/>
              </a:rPr>
              <a:t>Classifiers can identify categories of people who are likely or not likely to do something  (“behavior prediction” - to follow a link, make a purchase, get a disease) </a:t>
            </a:r>
            <a:endParaRPr lang="en-US" sz="3200" dirty="0">
              <a:latin typeface="UC Berkeley OS Sign"/>
              <a:sym typeface="UC Berkeley OS Sign"/>
            </a:endParaRPr>
          </a:p>
        </p:txBody>
      </p:sp>
    </p:spTree>
    <p:extLst>
      <p:ext uri="{BB962C8B-B14F-4D97-AF65-F5344CB8AC3E}">
        <p14:creationId xmlns:p14="http://schemas.microsoft.com/office/powerpoint/2010/main" val="378399779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525963"/>
          </a:xfrm>
        </p:spPr>
        <p:txBody>
          <a:bodyPr>
            <a:normAutofit/>
          </a:bodyPr>
          <a:lstStyle/>
          <a:p>
            <a:r>
              <a:rPr lang="en-US" dirty="0"/>
              <a:t>Any interaction with a digital assistant like Siri or Alexa or Google Home</a:t>
            </a:r>
          </a:p>
          <a:p>
            <a:pPr lvl="1"/>
            <a:r>
              <a:rPr lang="en-US" dirty="0"/>
              <a:t>Starts with speech recognition, but a transaction nonetheless</a:t>
            </a:r>
          </a:p>
          <a:p>
            <a:pPr lvl="1"/>
            <a:r>
              <a:rPr lang="en-US" dirty="0"/>
              <a:t>And you can buy stuff or search the web with them</a:t>
            </a:r>
          </a:p>
          <a:p>
            <a:pPr lvl="1"/>
            <a:r>
              <a:rPr lang="en-US" dirty="0">
                <a:solidFill>
                  <a:srgbClr val="FF0000"/>
                </a:solidFill>
              </a:rPr>
              <a:t>But don’t they have to be “always on” to be useful?</a:t>
            </a:r>
          </a:p>
        </p:txBody>
      </p:sp>
      <p:sp>
        <p:nvSpPr>
          <p:cNvPr id="4" name="Title 1"/>
          <p:cNvSpPr>
            <a:spLocks noGrp="1"/>
          </p:cNvSpPr>
          <p:nvPr>
            <p:ph type="title"/>
          </p:nvPr>
        </p:nvSpPr>
        <p:spPr/>
        <p:txBody>
          <a:bodyPr>
            <a:normAutofit fontScale="90000"/>
          </a:bodyPr>
          <a:lstStyle/>
          <a:p>
            <a:r>
              <a:rPr lang="en-US" b="1" dirty="0"/>
              <a:t>Interaction Traces with “Digital Assistants”</a:t>
            </a:r>
          </a:p>
        </p:txBody>
      </p:sp>
    </p:spTree>
    <p:extLst>
      <p:ext uri="{BB962C8B-B14F-4D97-AF65-F5344CB8AC3E}">
        <p14:creationId xmlns:p14="http://schemas.microsoft.com/office/powerpoint/2010/main" val="790749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62600" y="394755"/>
            <a:ext cx="3248025" cy="3248025"/>
          </a:xfrm>
          <a:prstGeom prst="rect">
            <a:avLst/>
          </a:prstGeom>
        </p:spPr>
      </p:pic>
      <p:pic>
        <p:nvPicPr>
          <p:cNvPr id="4" name="Picture 3"/>
          <p:cNvPicPr>
            <a:picLocks noChangeAspect="1"/>
          </p:cNvPicPr>
          <p:nvPr/>
        </p:nvPicPr>
        <p:blipFill>
          <a:blip r:embed="rId4"/>
          <a:stretch>
            <a:fillRect/>
          </a:stretch>
        </p:blipFill>
        <p:spPr>
          <a:xfrm>
            <a:off x="392575" y="4494933"/>
            <a:ext cx="2409825" cy="2409825"/>
          </a:xfrm>
          <a:prstGeom prst="rect">
            <a:avLst/>
          </a:prstGeom>
        </p:spPr>
      </p:pic>
      <p:sp>
        <p:nvSpPr>
          <p:cNvPr id="6" name="Rectangle 5"/>
          <p:cNvSpPr/>
          <p:nvPr/>
        </p:nvSpPr>
        <p:spPr>
          <a:xfrm>
            <a:off x="392575" y="838200"/>
            <a:ext cx="5791200" cy="3539430"/>
          </a:xfrm>
          <a:prstGeom prst="rect">
            <a:avLst/>
          </a:prstGeom>
        </p:spPr>
        <p:txBody>
          <a:bodyPr wrap="square">
            <a:spAutoFit/>
          </a:bodyPr>
          <a:lstStyle/>
          <a:p>
            <a:r>
              <a:rPr lang="en-US" sz="2800" dirty="0"/>
              <a:t>Amazon's voice-controlled Alexa products are considered "always-on" devices — but that doesn't mean they record customers' conversations. The devices constantly listen for a user to say a "wake word," which triggers Alexa to begin recording voice data and respond to commands</a:t>
            </a:r>
          </a:p>
        </p:txBody>
      </p:sp>
      <p:sp>
        <p:nvSpPr>
          <p:cNvPr id="7" name="Rectangle 6"/>
          <p:cNvSpPr/>
          <p:nvPr/>
        </p:nvSpPr>
        <p:spPr>
          <a:xfrm>
            <a:off x="2811081" y="4377630"/>
            <a:ext cx="6096000" cy="2246769"/>
          </a:xfrm>
          <a:prstGeom prst="rect">
            <a:avLst/>
          </a:prstGeom>
        </p:spPr>
        <p:txBody>
          <a:bodyPr wrap="square">
            <a:spAutoFit/>
          </a:bodyPr>
          <a:lstStyle/>
          <a:p>
            <a:r>
              <a:rPr lang="en-US" sz="2800" i="1" dirty="0">
                <a:solidFill>
                  <a:srgbClr val="FF0000"/>
                </a:solidFill>
              </a:rPr>
              <a:t>On many occasions, however, Alexa has mistakenly detected its “wake word”, recorded a private conversation, and forwarded it to someone in the speaker’s list of phone contacts</a:t>
            </a:r>
          </a:p>
        </p:txBody>
      </p:sp>
      <p:sp>
        <p:nvSpPr>
          <p:cNvPr id="2" name="TextBox 1"/>
          <p:cNvSpPr txBox="1"/>
          <p:nvPr/>
        </p:nvSpPr>
        <p:spPr>
          <a:xfrm>
            <a:off x="1595558" y="187497"/>
            <a:ext cx="4953000" cy="707886"/>
          </a:xfrm>
          <a:prstGeom prst="rect">
            <a:avLst/>
          </a:prstGeom>
          <a:noFill/>
        </p:spPr>
        <p:txBody>
          <a:bodyPr wrap="square" rtlCol="0">
            <a:spAutoFit/>
          </a:bodyPr>
          <a:lstStyle/>
          <a:p>
            <a:r>
              <a:rPr lang="en-US" sz="4000" b="1" dirty="0">
                <a:latin typeface="+mj-lt"/>
              </a:rPr>
              <a:t>2022, or 1984?</a:t>
            </a:r>
          </a:p>
        </p:txBody>
      </p:sp>
    </p:spTree>
    <p:extLst>
      <p:ext uri="{BB962C8B-B14F-4D97-AF65-F5344CB8AC3E}">
        <p14:creationId xmlns:p14="http://schemas.microsoft.com/office/powerpoint/2010/main" val="2607997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02" y="675191"/>
            <a:ext cx="4038600" cy="1143000"/>
          </a:xfrm>
        </p:spPr>
        <p:txBody>
          <a:bodyPr>
            <a:normAutofit fontScale="90000"/>
          </a:bodyPr>
          <a:lstStyle/>
          <a:p>
            <a:r>
              <a:rPr lang="en-US" b="1" dirty="0"/>
              <a:t>Location-Based</a:t>
            </a:r>
            <a:br>
              <a:rPr lang="en-US" b="1" dirty="0"/>
            </a:br>
            <a:r>
              <a:rPr lang="en-US" b="1" dirty="0"/>
              <a:t>Augmented</a:t>
            </a:r>
            <a:br>
              <a:rPr lang="en-US" b="1" dirty="0"/>
            </a:br>
            <a:r>
              <a:rPr lang="en-US" b="1" dirty="0"/>
              <a:t> Reality</a:t>
            </a:r>
          </a:p>
        </p:txBody>
      </p:sp>
      <p:pic>
        <p:nvPicPr>
          <p:cNvPr id="3" name="Picture 2" descr="AugmentedReality.gif"/>
          <p:cNvPicPr>
            <a:picLocks noChangeAspect="1"/>
          </p:cNvPicPr>
          <p:nvPr/>
        </p:nvPicPr>
        <p:blipFill>
          <a:blip r:embed="rId3" cstate="print"/>
          <a:stretch>
            <a:fillRect/>
          </a:stretch>
        </p:blipFill>
        <p:spPr>
          <a:xfrm>
            <a:off x="4419600" y="228600"/>
            <a:ext cx="3352717" cy="2036183"/>
          </a:xfrm>
          <a:prstGeom prst="rect">
            <a:avLst/>
          </a:prstGeom>
        </p:spPr>
      </p:pic>
      <p:sp>
        <p:nvSpPr>
          <p:cNvPr id="5" name="TextBox 4"/>
          <p:cNvSpPr txBox="1"/>
          <p:nvPr/>
        </p:nvSpPr>
        <p:spPr>
          <a:xfrm>
            <a:off x="533400" y="5555047"/>
            <a:ext cx="8382000" cy="830997"/>
          </a:xfrm>
          <a:prstGeom prst="rect">
            <a:avLst/>
          </a:prstGeom>
          <a:noFill/>
        </p:spPr>
        <p:txBody>
          <a:bodyPr wrap="square" rtlCol="0">
            <a:spAutoFit/>
          </a:bodyPr>
          <a:lstStyle/>
          <a:p>
            <a:r>
              <a:rPr lang="en-US" sz="2400" dirty="0"/>
              <a:t>Location and resource-based information is  sent to or layered on your smart phone or eyeglasses</a:t>
            </a:r>
          </a:p>
        </p:txBody>
      </p:sp>
      <p:pic>
        <p:nvPicPr>
          <p:cNvPr id="6" name="Picture 5"/>
          <p:cNvPicPr>
            <a:picLocks noChangeAspect="1"/>
          </p:cNvPicPr>
          <p:nvPr/>
        </p:nvPicPr>
        <p:blipFill>
          <a:blip r:embed="rId4" cstate="print"/>
          <a:stretch>
            <a:fillRect/>
          </a:stretch>
        </p:blipFill>
        <p:spPr>
          <a:xfrm>
            <a:off x="3712998" y="2908152"/>
            <a:ext cx="3048000" cy="2385251"/>
          </a:xfrm>
          <a:prstGeom prst="rect">
            <a:avLst/>
          </a:prstGeom>
        </p:spPr>
      </p:pic>
      <p:pic>
        <p:nvPicPr>
          <p:cNvPr id="7" name="Picture 6">
            <a:extLst>
              <a:ext uri="{FF2B5EF4-FFF2-40B4-BE49-F238E27FC236}">
                <a16:creationId xmlns:a16="http://schemas.microsoft.com/office/drawing/2014/main" id="{121C0839-06C8-492F-9AC2-F4D0BE1F7F77}"/>
              </a:ext>
            </a:extLst>
          </p:cNvPr>
          <p:cNvPicPr>
            <a:picLocks noChangeAspect="1"/>
          </p:cNvPicPr>
          <p:nvPr/>
        </p:nvPicPr>
        <p:blipFill>
          <a:blip r:embed="rId5"/>
          <a:stretch>
            <a:fillRect/>
          </a:stretch>
        </p:blipFill>
        <p:spPr>
          <a:xfrm>
            <a:off x="304800" y="2910902"/>
            <a:ext cx="3265899" cy="2285150"/>
          </a:xfrm>
          <a:prstGeom prst="rect">
            <a:avLst/>
          </a:prstGeom>
        </p:spPr>
      </p:pic>
      <p:pic>
        <p:nvPicPr>
          <p:cNvPr id="9" name="Picture 8">
            <a:extLst>
              <a:ext uri="{FF2B5EF4-FFF2-40B4-BE49-F238E27FC236}">
                <a16:creationId xmlns:a16="http://schemas.microsoft.com/office/drawing/2014/main" id="{2CB3F154-AD4B-457C-8437-D3470DD47F27}"/>
              </a:ext>
            </a:extLst>
          </p:cNvPr>
          <p:cNvPicPr>
            <a:picLocks noChangeAspect="1"/>
          </p:cNvPicPr>
          <p:nvPr/>
        </p:nvPicPr>
        <p:blipFill>
          <a:blip r:embed="rId6"/>
          <a:stretch>
            <a:fillRect/>
          </a:stretch>
        </p:blipFill>
        <p:spPr>
          <a:xfrm>
            <a:off x="7028449" y="2305791"/>
            <a:ext cx="1687670" cy="3180609"/>
          </a:xfrm>
          <a:prstGeom prst="rect">
            <a:avLst/>
          </a:prstGeom>
        </p:spPr>
      </p:pic>
    </p:spTree>
    <p:extLst>
      <p:ext uri="{BB962C8B-B14F-4D97-AF65-F5344CB8AC3E}">
        <p14:creationId xmlns:p14="http://schemas.microsoft.com/office/powerpoint/2010/main" val="781590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304800" y="3048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Data Modeling for Personalization</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53</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418653" y="1905000"/>
            <a:ext cx="8000999" cy="2898581"/>
          </a:xfrm>
          <a:prstGeom prst="rect">
            <a:avLst/>
          </a:prstGeom>
          <a:noFill/>
          <a:ln w="9525">
            <a:noFill/>
            <a:miter lim="800000"/>
            <a:headEnd/>
            <a:tailEnd/>
          </a:ln>
        </p:spPr>
        <p:txBody>
          <a:bodyPr wrap="square" lIns="64291" tIns="32146" rIns="64291" bIns="32146">
            <a:spAutoFit/>
          </a:bodyPr>
          <a:lstStyle/>
          <a:p>
            <a:pPr marL="342900" indent="-342900">
              <a:lnSpc>
                <a:spcPct val="80000"/>
              </a:lnSpc>
              <a:spcBef>
                <a:spcPct val="20000"/>
              </a:spcBef>
              <a:buFont typeface="Arial" pitchFamily="34" charset="0"/>
              <a:buChar char="•"/>
            </a:pPr>
            <a:r>
              <a:rPr lang="en-US" sz="2700" dirty="0"/>
              <a:t>The information provided explicitly or implicitly by the consumer can be used to build a model or profile</a:t>
            </a:r>
          </a:p>
          <a:p>
            <a:pPr marL="342900" indent="-342900">
              <a:lnSpc>
                <a:spcPct val="80000"/>
              </a:lnSpc>
              <a:spcBef>
                <a:spcPct val="20000"/>
              </a:spcBef>
              <a:buFont typeface="Arial" pitchFamily="34" charset="0"/>
              <a:buChar char="•"/>
            </a:pPr>
            <a:r>
              <a:rPr lang="en-US" sz="2700" dirty="0"/>
              <a:t>This "model" can be trivial - like the set of "cookies" from previously visited sites, and simple "been there before" information can be used to personalize</a:t>
            </a:r>
          </a:p>
          <a:p>
            <a:pPr marL="342900" indent="-342900">
              <a:lnSpc>
                <a:spcPct val="80000"/>
              </a:lnSpc>
              <a:spcBef>
                <a:spcPct val="20000"/>
              </a:spcBef>
              <a:buFont typeface="Arial" pitchFamily="34" charset="0"/>
              <a:buChar char="•"/>
            </a:pPr>
            <a:r>
              <a:rPr lang="en-US" sz="2700" dirty="0"/>
              <a:t>Or it can be much more sophisticated and robust, based not just on a single customer but on other consumers who are similar to the target consumer</a:t>
            </a:r>
          </a:p>
        </p:txBody>
      </p:sp>
    </p:spTree>
    <p:extLst>
      <p:ext uri="{BB962C8B-B14F-4D97-AF65-F5344CB8AC3E}">
        <p14:creationId xmlns:p14="http://schemas.microsoft.com/office/powerpoint/2010/main" val="129817394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304800" y="3048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Data Mining for Prediction and Personalization</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54</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418653" y="1495797"/>
            <a:ext cx="8000999" cy="3970604"/>
          </a:xfrm>
          <a:prstGeom prst="rect">
            <a:avLst/>
          </a:prstGeom>
          <a:noFill/>
          <a:ln w="9525">
            <a:noFill/>
            <a:miter lim="800000"/>
            <a:headEnd/>
            <a:tailEnd/>
          </a:ln>
        </p:spPr>
        <p:txBody>
          <a:bodyPr wrap="square" lIns="64291" tIns="32146" rIns="64291" bIns="32146">
            <a:spAutoFit/>
          </a:bodyPr>
          <a:lstStyle/>
          <a:p>
            <a:pPr marL="342900" indent="-342900">
              <a:lnSpc>
                <a:spcPct val="80000"/>
              </a:lnSpc>
              <a:spcBef>
                <a:spcPct val="20000"/>
              </a:spcBef>
              <a:buFont typeface="Arial" pitchFamily="34" charset="0"/>
              <a:buChar char="•"/>
            </a:pPr>
            <a:r>
              <a:rPr lang="en-US" sz="2700" dirty="0"/>
              <a:t>Data mining is a generic term for the collection of analysis techniques used to infer rules from or build models from large data sets</a:t>
            </a:r>
          </a:p>
          <a:p>
            <a:pPr marL="342900" indent="-342900">
              <a:lnSpc>
                <a:spcPct val="80000"/>
              </a:lnSpc>
              <a:spcBef>
                <a:spcPct val="20000"/>
              </a:spcBef>
              <a:buFont typeface="Arial" pitchFamily="34" charset="0"/>
              <a:buChar char="•"/>
            </a:pPr>
            <a:r>
              <a:rPr lang="en-US" sz="2700" dirty="0"/>
              <a:t>There are two distinct goals in data mining - knowledge discovery (or learning) and prediction </a:t>
            </a:r>
          </a:p>
          <a:p>
            <a:pPr marL="342900" indent="-342900">
              <a:lnSpc>
                <a:spcPct val="80000"/>
              </a:lnSpc>
              <a:spcBef>
                <a:spcPct val="20000"/>
              </a:spcBef>
              <a:buFont typeface="Arial" pitchFamily="34" charset="0"/>
              <a:buChar char="•"/>
            </a:pPr>
            <a:r>
              <a:rPr lang="en-US" sz="2700" dirty="0"/>
              <a:t>Knowledge discovery identifies association rules between one data item and another (like the tendency to purchase together or in a predictable temporal sequence)</a:t>
            </a:r>
          </a:p>
          <a:p>
            <a:pPr marL="342900" indent="-342900">
              <a:lnSpc>
                <a:spcPct val="80000"/>
              </a:lnSpc>
              <a:spcBef>
                <a:spcPct val="20000"/>
              </a:spcBef>
              <a:buFont typeface="Arial" pitchFamily="34" charset="0"/>
              <a:buChar char="•"/>
            </a:pPr>
            <a:r>
              <a:rPr lang="en-US" sz="2700" dirty="0"/>
              <a:t>A human analyst is usually involved to determine which associations are exploitable</a:t>
            </a:r>
          </a:p>
        </p:txBody>
      </p:sp>
    </p:spTree>
    <p:extLst>
      <p:ext uri="{BB962C8B-B14F-4D97-AF65-F5344CB8AC3E}">
        <p14:creationId xmlns:p14="http://schemas.microsoft.com/office/powerpoint/2010/main" val="357911153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37" y="1828800"/>
            <a:ext cx="7477125" cy="4124325"/>
          </a:xfrm>
          <a:prstGeom prst="rect">
            <a:avLst/>
          </a:prstGeom>
        </p:spPr>
      </p:pic>
      <p:sp>
        <p:nvSpPr>
          <p:cNvPr id="5" name="Content Placeholder 2"/>
          <p:cNvSpPr>
            <a:spLocks noGrp="1"/>
          </p:cNvSpPr>
          <p:nvPr>
            <p:ph type="title"/>
          </p:nvPr>
        </p:nvSpPr>
        <p:spPr/>
        <p:txBody>
          <a:bodyPr>
            <a:normAutofit fontScale="90000"/>
          </a:bodyPr>
          <a:lstStyle/>
          <a:p>
            <a:r>
              <a:rPr lang="en-US" b="1" dirty="0"/>
              <a:t>Building a Customer Profile with</a:t>
            </a:r>
            <a:br>
              <a:rPr lang="en-US" b="1" dirty="0"/>
            </a:br>
            <a:r>
              <a:rPr lang="en-US" b="1" dirty="0"/>
              <a:t> Data Mining</a:t>
            </a:r>
          </a:p>
        </p:txBody>
      </p:sp>
    </p:spTree>
    <p:extLst>
      <p:ext uri="{BB962C8B-B14F-4D97-AF65-F5344CB8AC3E}">
        <p14:creationId xmlns:p14="http://schemas.microsoft.com/office/powerpoint/2010/main" val="1296125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Retail: “Customer Experience Management” Using Sensors</a:t>
            </a:r>
          </a:p>
        </p:txBody>
      </p:sp>
      <p:sp>
        <p:nvSpPr>
          <p:cNvPr id="3" name="Content Placeholder 2"/>
          <p:cNvSpPr>
            <a:spLocks noGrp="1"/>
          </p:cNvSpPr>
          <p:nvPr>
            <p:ph idx="1"/>
          </p:nvPr>
        </p:nvSpPr>
        <p:spPr>
          <a:xfrm>
            <a:off x="422476" y="1828800"/>
            <a:ext cx="8229600" cy="4525963"/>
          </a:xfrm>
        </p:spPr>
        <p:txBody>
          <a:bodyPr>
            <a:normAutofit lnSpcReduction="10000"/>
          </a:bodyPr>
          <a:lstStyle/>
          <a:p>
            <a:r>
              <a:rPr lang="en-US" dirty="0"/>
              <a:t>The retail environment is the medium through which customers and products come together</a:t>
            </a:r>
          </a:p>
          <a:p>
            <a:r>
              <a:rPr lang="en-US" dirty="0"/>
              <a:t>Real-time customer tracking (RFID, GPS, video, clickstream) allows retailers:</a:t>
            </a:r>
          </a:p>
          <a:p>
            <a:pPr lvl="1"/>
            <a:r>
              <a:rPr lang="en-US" dirty="0"/>
              <a:t> to manage the in-store communication  and staffing processes</a:t>
            </a:r>
          </a:p>
          <a:p>
            <a:pPr lvl="1"/>
            <a:r>
              <a:rPr lang="en-US" dirty="0"/>
              <a:t>to connect consumers’ needs and goals with the available products and services (perhaps by organizing them on the basis of analyzed shopping behavior) </a:t>
            </a:r>
          </a:p>
        </p:txBody>
      </p:sp>
    </p:spTree>
    <p:extLst>
      <p:ext uri="{BB962C8B-B14F-4D97-AF65-F5344CB8AC3E}">
        <p14:creationId xmlns:p14="http://schemas.microsoft.com/office/powerpoint/2010/main" val="1499694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Important Customer “Touch Points” </a:t>
            </a:r>
          </a:p>
        </p:txBody>
      </p:sp>
      <p:sp>
        <p:nvSpPr>
          <p:cNvPr id="3" name="Content Placeholder 2"/>
          <p:cNvSpPr>
            <a:spLocks noGrp="1"/>
          </p:cNvSpPr>
          <p:nvPr>
            <p:ph idx="1"/>
          </p:nvPr>
        </p:nvSpPr>
        <p:spPr>
          <a:xfrm>
            <a:off x="471196" y="1417638"/>
            <a:ext cx="8229600" cy="4525963"/>
          </a:xfrm>
        </p:spPr>
        <p:txBody>
          <a:bodyPr/>
          <a:lstStyle/>
          <a:p>
            <a:r>
              <a:rPr lang="en-US" dirty="0"/>
              <a:t>Store Entrance and Window Displays</a:t>
            </a:r>
          </a:p>
          <a:p>
            <a:r>
              <a:rPr lang="en-US" dirty="0"/>
              <a:t>Lead Fixtures and Merchandising</a:t>
            </a:r>
          </a:p>
          <a:p>
            <a:r>
              <a:rPr lang="en-US" dirty="0"/>
              <a:t>End-of-Aisle Displays</a:t>
            </a:r>
          </a:p>
          <a:p>
            <a:r>
              <a:rPr lang="en-US" dirty="0"/>
              <a:t>High Volume / Margin Departments</a:t>
            </a:r>
          </a:p>
          <a:p>
            <a:r>
              <a:rPr lang="en-US" dirty="0"/>
              <a:t>Customer Service Desk</a:t>
            </a:r>
          </a:p>
          <a:p>
            <a:r>
              <a:rPr lang="en-US" dirty="0"/>
              <a:t>Checkout</a:t>
            </a:r>
          </a:p>
          <a:p>
            <a:endParaRPr lang="en-US" dirty="0"/>
          </a:p>
        </p:txBody>
      </p:sp>
    </p:spTree>
    <p:extLst>
      <p:ext uri="{BB962C8B-B14F-4D97-AF65-F5344CB8AC3E}">
        <p14:creationId xmlns:p14="http://schemas.microsoft.com/office/powerpoint/2010/main" val="2452917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E1EB93-233A-47CF-B1E1-5D6211D98D38}"/>
              </a:ext>
            </a:extLst>
          </p:cNvPr>
          <p:cNvSpPr/>
          <p:nvPr/>
        </p:nvSpPr>
        <p:spPr>
          <a:xfrm>
            <a:off x="0" y="5750214"/>
            <a:ext cx="9067800" cy="110778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normAutofit fontScale="90000"/>
          </a:bodyPr>
          <a:lstStyle/>
          <a:p>
            <a:r>
              <a:rPr lang="en-US" b="1" dirty="0"/>
              <a:t>Shopping Carts with Sensors</a:t>
            </a:r>
            <a:br>
              <a:rPr lang="en-US" b="1" dirty="0"/>
            </a:br>
            <a:r>
              <a:rPr lang="en-US" b="1" dirty="0"/>
              <a:t> (10 years ago)</a:t>
            </a:r>
          </a:p>
        </p:txBody>
      </p:sp>
      <p:pic>
        <p:nvPicPr>
          <p:cNvPr id="4" name="Content Placeholder 3"/>
          <p:cNvPicPr>
            <a:picLocks noGrp="1" noChangeAspect="1"/>
          </p:cNvPicPr>
          <p:nvPr>
            <p:ph idx="1"/>
          </p:nvPr>
        </p:nvPicPr>
        <p:blipFill>
          <a:blip r:embed="rId3"/>
          <a:stretch>
            <a:fillRect/>
          </a:stretch>
        </p:blipFill>
        <p:spPr>
          <a:xfrm>
            <a:off x="762000" y="1247211"/>
            <a:ext cx="7445829" cy="4343400"/>
          </a:xfrm>
          <a:prstGeom prst="rect">
            <a:avLst/>
          </a:prstGeom>
        </p:spPr>
      </p:pic>
      <p:sp>
        <p:nvSpPr>
          <p:cNvPr id="3" name="TextBox 2">
            <a:extLst>
              <a:ext uri="{FF2B5EF4-FFF2-40B4-BE49-F238E27FC236}">
                <a16:creationId xmlns:a16="http://schemas.microsoft.com/office/drawing/2014/main" id="{C3302E3B-A1D8-434D-9FB2-A858434330A8}"/>
              </a:ext>
            </a:extLst>
          </p:cNvPr>
          <p:cNvSpPr txBox="1"/>
          <p:nvPr/>
        </p:nvSpPr>
        <p:spPr>
          <a:xfrm>
            <a:off x="228600" y="5867400"/>
            <a:ext cx="8534400" cy="830997"/>
          </a:xfrm>
          <a:prstGeom prst="rect">
            <a:avLst/>
          </a:prstGeom>
          <a:noFill/>
        </p:spPr>
        <p:txBody>
          <a:bodyPr wrap="square" rtlCol="0">
            <a:spAutoFit/>
          </a:bodyPr>
          <a:lstStyle/>
          <a:p>
            <a:r>
              <a:rPr lang="en-US" sz="2400" i="1" dirty="0">
                <a:solidFill>
                  <a:srgbClr val="FF0000"/>
                </a:solidFill>
              </a:rPr>
              <a:t>Why is tracking carts a very limited and indirect way of collecting data about shopping?</a:t>
            </a:r>
          </a:p>
        </p:txBody>
      </p:sp>
    </p:spTree>
    <p:extLst>
      <p:ext uri="{BB962C8B-B14F-4D97-AF65-F5344CB8AC3E}">
        <p14:creationId xmlns:p14="http://schemas.microsoft.com/office/powerpoint/2010/main" val="2906128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10" y="1371600"/>
            <a:ext cx="8610097" cy="4867275"/>
          </a:xfrm>
          <a:prstGeom prst="rect">
            <a:avLst/>
          </a:prstGeom>
        </p:spPr>
      </p:pic>
      <p:sp>
        <p:nvSpPr>
          <p:cNvPr id="3" name="TextBox 2"/>
          <p:cNvSpPr txBox="1"/>
          <p:nvPr/>
        </p:nvSpPr>
        <p:spPr>
          <a:xfrm>
            <a:off x="1295400" y="228600"/>
            <a:ext cx="7010400" cy="769441"/>
          </a:xfrm>
          <a:prstGeom prst="rect">
            <a:avLst/>
          </a:prstGeom>
          <a:noFill/>
        </p:spPr>
        <p:txBody>
          <a:bodyPr wrap="square" rtlCol="0">
            <a:spAutoFit/>
          </a:bodyPr>
          <a:lstStyle/>
          <a:p>
            <a:r>
              <a:rPr lang="en-US" sz="4400" b="1" dirty="0">
                <a:latin typeface="+mj-lt"/>
              </a:rPr>
              <a:t>Video Tracking of Shoppers</a:t>
            </a:r>
          </a:p>
        </p:txBody>
      </p:sp>
    </p:spTree>
    <p:extLst>
      <p:ext uri="{BB962C8B-B14F-4D97-AF65-F5344CB8AC3E}">
        <p14:creationId xmlns:p14="http://schemas.microsoft.com/office/powerpoint/2010/main" val="266112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3492" y="-33309"/>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Examples of Classifiers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83492" y="1072410"/>
            <a:ext cx="8036719" cy="4713180"/>
          </a:xfrm>
          <a:prstGeom prst="rect">
            <a:avLst/>
          </a:prstGeom>
          <a:noFill/>
          <a:ln w="9525">
            <a:noFill/>
            <a:miter lim="800000"/>
            <a:headEnd/>
            <a:tailEnd/>
          </a:ln>
        </p:spPr>
        <p:txBody>
          <a:bodyPr lIns="64291" tIns="32146" rIns="64291" bIns="32146">
            <a:spAutoFit/>
          </a:bodyPr>
          <a:lstStyle/>
          <a:p>
            <a:pPr marL="617929" lvl="1"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3200" dirty="0">
                <a:latin typeface="UC Berkeley OS Sign"/>
              </a:rPr>
              <a:t>Recommendation systems identify “matching” resources in different categories</a:t>
            </a:r>
          </a:p>
          <a:p>
            <a:pPr marL="617929" lvl="1"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rPr>
              <a:t>Predictive maintenance systems analyze sensor data from engines or machines to anticipate service needs (and to recommend when professional athletes should sit out a game or play fewer minutes to maintain their performance)</a:t>
            </a:r>
            <a:endParaRPr lang="en-US" sz="3200" dirty="0"/>
          </a:p>
          <a:p>
            <a:pPr marL="1075129" lvl="2"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altLang="en-US" sz="3200" dirty="0">
              <a:latin typeface="UC Berkeley OS Sign"/>
            </a:endParaRPr>
          </a:p>
          <a:p>
            <a:pPr marL="1075129" lvl="2" indent="-160729" eaLnBrk="0" hangingPunct="0">
              <a:lnSpc>
                <a:spcPct val="92000"/>
              </a:lnSpc>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latin typeface="UC Berkeley OS Sign"/>
              <a:sym typeface="UC Berkeley OS Sign"/>
            </a:endParaRPr>
          </a:p>
        </p:txBody>
      </p:sp>
    </p:spTree>
    <p:extLst>
      <p:ext uri="{BB962C8B-B14F-4D97-AF65-F5344CB8AC3E}">
        <p14:creationId xmlns:p14="http://schemas.microsoft.com/office/powerpoint/2010/main" val="415888002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1905000"/>
            <a:ext cx="6392410" cy="4678655"/>
          </a:xfrm>
          <a:prstGeom prst="rect">
            <a:avLst/>
          </a:prstGeom>
        </p:spPr>
      </p:pic>
      <p:sp>
        <p:nvSpPr>
          <p:cNvPr id="3" name="TextBox 2"/>
          <p:cNvSpPr txBox="1"/>
          <p:nvPr/>
        </p:nvSpPr>
        <p:spPr>
          <a:xfrm>
            <a:off x="304800" y="152400"/>
            <a:ext cx="8839200" cy="1323439"/>
          </a:xfrm>
          <a:prstGeom prst="rect">
            <a:avLst/>
          </a:prstGeom>
          <a:noFill/>
        </p:spPr>
        <p:txBody>
          <a:bodyPr wrap="square" rtlCol="0">
            <a:spAutoFit/>
          </a:bodyPr>
          <a:lstStyle/>
          <a:p>
            <a:pPr algn="ctr"/>
            <a:r>
              <a:rPr lang="en-US" sz="4000" b="1" dirty="0">
                <a:latin typeface="+mj-lt"/>
              </a:rPr>
              <a:t>Real-time Behavior Analysis</a:t>
            </a:r>
            <a:br>
              <a:rPr lang="en-US" sz="4000" b="1" dirty="0">
                <a:latin typeface="+mj-lt"/>
              </a:rPr>
            </a:br>
            <a:r>
              <a:rPr lang="en-US" sz="4000" b="1" dirty="0">
                <a:latin typeface="+mj-lt"/>
              </a:rPr>
              <a:t> with Live Video</a:t>
            </a:r>
          </a:p>
        </p:txBody>
      </p:sp>
      <p:sp>
        <p:nvSpPr>
          <p:cNvPr id="4" name="TextBox 3"/>
          <p:cNvSpPr txBox="1"/>
          <p:nvPr/>
        </p:nvSpPr>
        <p:spPr>
          <a:xfrm>
            <a:off x="6858000" y="2121931"/>
            <a:ext cx="1981200" cy="3046988"/>
          </a:xfrm>
          <a:prstGeom prst="rect">
            <a:avLst/>
          </a:prstGeom>
          <a:noFill/>
        </p:spPr>
        <p:txBody>
          <a:bodyPr wrap="square" rtlCol="0">
            <a:spAutoFit/>
          </a:bodyPr>
          <a:lstStyle/>
          <a:p>
            <a:pPr marL="342900" indent="-342900">
              <a:buAutoNum type="arabicParenR"/>
            </a:pPr>
            <a:r>
              <a:rPr lang="en-US" sz="2400" b="1" dirty="0"/>
              <a:t>Detect Customer</a:t>
            </a:r>
          </a:p>
          <a:p>
            <a:pPr marL="342900" indent="-342900">
              <a:buAutoNum type="arabicParenR"/>
            </a:pPr>
            <a:r>
              <a:rPr lang="en-US" sz="2400" b="1" dirty="0"/>
              <a:t>Track Customer Movement</a:t>
            </a:r>
          </a:p>
          <a:p>
            <a:pPr marL="342900" indent="-342900">
              <a:buAutoNum type="arabicParenR"/>
            </a:pPr>
            <a:r>
              <a:rPr lang="en-US" sz="2400" b="1" dirty="0"/>
              <a:t>Recognize the Activity Pattern</a:t>
            </a:r>
          </a:p>
        </p:txBody>
      </p:sp>
    </p:spTree>
    <p:extLst>
      <p:ext uri="{BB962C8B-B14F-4D97-AF65-F5344CB8AC3E}">
        <p14:creationId xmlns:p14="http://schemas.microsoft.com/office/powerpoint/2010/main" val="1388070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59535" y="34212"/>
            <a:ext cx="4732176" cy="3430444"/>
          </a:xfrm>
          <a:prstGeom prst="rect">
            <a:avLst/>
          </a:prstGeom>
        </p:spPr>
      </p:pic>
      <p:pic>
        <p:nvPicPr>
          <p:cNvPr id="3" name="Picture 2"/>
          <p:cNvPicPr>
            <a:picLocks noChangeAspect="1"/>
          </p:cNvPicPr>
          <p:nvPr/>
        </p:nvPicPr>
        <p:blipFill>
          <a:blip r:embed="rId4"/>
          <a:stretch>
            <a:fillRect/>
          </a:stretch>
        </p:blipFill>
        <p:spPr>
          <a:xfrm>
            <a:off x="4705740" y="3429000"/>
            <a:ext cx="4350204" cy="3286125"/>
          </a:xfrm>
          <a:prstGeom prst="rect">
            <a:avLst/>
          </a:prstGeom>
        </p:spPr>
      </p:pic>
      <p:sp>
        <p:nvSpPr>
          <p:cNvPr id="4" name="TextBox 3"/>
          <p:cNvSpPr txBox="1"/>
          <p:nvPr/>
        </p:nvSpPr>
        <p:spPr>
          <a:xfrm>
            <a:off x="533400" y="762000"/>
            <a:ext cx="4038600" cy="1200329"/>
          </a:xfrm>
          <a:prstGeom prst="rect">
            <a:avLst/>
          </a:prstGeom>
          <a:noFill/>
        </p:spPr>
        <p:txBody>
          <a:bodyPr wrap="square" rtlCol="0">
            <a:spAutoFit/>
          </a:bodyPr>
          <a:lstStyle/>
          <a:p>
            <a:r>
              <a:rPr lang="en-US" sz="3600" b="1" dirty="0">
                <a:latin typeface="+mj-lt"/>
              </a:rPr>
              <a:t>Aggregated Movement Tracking </a:t>
            </a:r>
          </a:p>
        </p:txBody>
      </p:sp>
      <p:sp>
        <p:nvSpPr>
          <p:cNvPr id="6" name="TextBox 5"/>
          <p:cNvSpPr txBox="1"/>
          <p:nvPr/>
        </p:nvSpPr>
        <p:spPr>
          <a:xfrm>
            <a:off x="667140" y="4156788"/>
            <a:ext cx="4038600" cy="1200329"/>
          </a:xfrm>
          <a:prstGeom prst="rect">
            <a:avLst/>
          </a:prstGeom>
          <a:noFill/>
        </p:spPr>
        <p:txBody>
          <a:bodyPr wrap="square" rtlCol="0">
            <a:spAutoFit/>
          </a:bodyPr>
          <a:lstStyle/>
          <a:p>
            <a:r>
              <a:rPr lang="en-US" sz="3600" b="1" dirty="0">
                <a:latin typeface="+mj-lt"/>
              </a:rPr>
              <a:t>Movement</a:t>
            </a:r>
            <a:br>
              <a:rPr lang="en-US" sz="3600" b="1" dirty="0">
                <a:latin typeface="+mj-lt"/>
              </a:rPr>
            </a:br>
            <a:r>
              <a:rPr lang="en-US" sz="3600" b="1" dirty="0">
                <a:latin typeface="+mj-lt"/>
              </a:rPr>
              <a:t> Patterns</a:t>
            </a:r>
          </a:p>
        </p:txBody>
      </p:sp>
    </p:spTree>
    <p:extLst>
      <p:ext uri="{BB962C8B-B14F-4D97-AF65-F5344CB8AC3E}">
        <p14:creationId xmlns:p14="http://schemas.microsoft.com/office/powerpoint/2010/main" val="40915145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1150442"/>
            <a:ext cx="7478424" cy="5421276"/>
          </a:xfrm>
          <a:prstGeom prst="rect">
            <a:avLst/>
          </a:prstGeom>
        </p:spPr>
      </p:pic>
      <p:sp>
        <p:nvSpPr>
          <p:cNvPr id="3" name="TextBox 2"/>
          <p:cNvSpPr txBox="1"/>
          <p:nvPr/>
        </p:nvSpPr>
        <p:spPr>
          <a:xfrm>
            <a:off x="1752600" y="381001"/>
            <a:ext cx="7239000" cy="769441"/>
          </a:xfrm>
          <a:prstGeom prst="rect">
            <a:avLst/>
          </a:prstGeom>
          <a:noFill/>
        </p:spPr>
        <p:txBody>
          <a:bodyPr wrap="square" rtlCol="0">
            <a:spAutoFit/>
          </a:bodyPr>
          <a:lstStyle/>
          <a:p>
            <a:r>
              <a:rPr lang="en-US" sz="4400" b="1" dirty="0">
                <a:latin typeface="+mj-lt"/>
              </a:rPr>
              <a:t>Patterns of “Dwell Time”</a:t>
            </a:r>
          </a:p>
        </p:txBody>
      </p:sp>
    </p:spTree>
    <p:extLst>
      <p:ext uri="{BB962C8B-B14F-4D97-AF65-F5344CB8AC3E}">
        <p14:creationId xmlns:p14="http://schemas.microsoft.com/office/powerpoint/2010/main" val="2451642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67200" y="0"/>
            <a:ext cx="4468755" cy="6578154"/>
          </a:xfrm>
          <a:prstGeom prst="rect">
            <a:avLst/>
          </a:prstGeom>
        </p:spPr>
      </p:pic>
      <p:sp>
        <p:nvSpPr>
          <p:cNvPr id="3" name="TextBox 2"/>
          <p:cNvSpPr txBox="1"/>
          <p:nvPr/>
        </p:nvSpPr>
        <p:spPr>
          <a:xfrm>
            <a:off x="381000" y="780698"/>
            <a:ext cx="3733800" cy="5016758"/>
          </a:xfrm>
          <a:prstGeom prst="rect">
            <a:avLst/>
          </a:prstGeom>
          <a:noFill/>
        </p:spPr>
        <p:txBody>
          <a:bodyPr wrap="square" rtlCol="0">
            <a:spAutoFit/>
          </a:bodyPr>
          <a:lstStyle/>
          <a:p>
            <a:r>
              <a:rPr lang="en-US" sz="3200" dirty="0"/>
              <a:t>Where do customers go in the store?</a:t>
            </a:r>
          </a:p>
          <a:p>
            <a:endParaRPr lang="en-US" sz="3200" dirty="0"/>
          </a:p>
          <a:p>
            <a:r>
              <a:rPr lang="en-US" sz="3200" dirty="0"/>
              <a:t>How much time do they spend there?</a:t>
            </a:r>
          </a:p>
          <a:p>
            <a:endParaRPr lang="en-US" sz="3200" dirty="0"/>
          </a:p>
          <a:p>
            <a:r>
              <a:rPr lang="en-US" sz="3200" dirty="0"/>
              <a:t>Does this correlate with how much money they spend?</a:t>
            </a:r>
          </a:p>
          <a:p>
            <a:endParaRPr lang="en-US" sz="3200" dirty="0"/>
          </a:p>
        </p:txBody>
      </p:sp>
    </p:spTree>
    <p:extLst>
      <p:ext uri="{BB962C8B-B14F-4D97-AF65-F5344CB8AC3E}">
        <p14:creationId xmlns:p14="http://schemas.microsoft.com/office/powerpoint/2010/main" val="3473619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DF390A-A94F-42D6-A137-D4FAB21F256A}"/>
              </a:ext>
            </a:extLst>
          </p:cNvPr>
          <p:cNvSpPr/>
          <p:nvPr/>
        </p:nvSpPr>
        <p:spPr>
          <a:xfrm>
            <a:off x="0" y="76200"/>
            <a:ext cx="9067800" cy="6705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solidFill>
                  <a:srgbClr val="FF0000"/>
                </a:solidFill>
              </a:rPr>
              <a:t>Stop and Think</a:t>
            </a:r>
          </a:p>
        </p:txBody>
      </p:sp>
      <p:sp>
        <p:nvSpPr>
          <p:cNvPr id="3" name="Content Placeholder 2"/>
          <p:cNvSpPr>
            <a:spLocks noGrp="1"/>
          </p:cNvSpPr>
          <p:nvPr>
            <p:ph idx="1"/>
          </p:nvPr>
        </p:nvSpPr>
        <p:spPr>
          <a:xfrm>
            <a:off x="685800" y="1676400"/>
            <a:ext cx="8229600" cy="4525963"/>
          </a:xfrm>
        </p:spPr>
        <p:txBody>
          <a:bodyPr>
            <a:normAutofit/>
          </a:bodyPr>
          <a:lstStyle/>
          <a:p>
            <a:r>
              <a:rPr lang="en-US" sz="3600" dirty="0">
                <a:solidFill>
                  <a:srgbClr val="FF0000"/>
                </a:solidFill>
              </a:rPr>
              <a:t>Why do store employees wear uniforms?</a:t>
            </a:r>
          </a:p>
          <a:p>
            <a:pPr lvl="1"/>
            <a:r>
              <a:rPr lang="en-US" sz="3600" dirty="0"/>
              <a:t>To make it easy for customers to identify employees so they can ask for help?</a:t>
            </a:r>
          </a:p>
          <a:p>
            <a:pPr lvl="1"/>
            <a:r>
              <a:rPr lang="en-US" sz="3600" dirty="0"/>
              <a:t>To make it easy for …</a:t>
            </a:r>
            <a:endParaRPr lang="en-US" sz="3600" dirty="0">
              <a:solidFill>
                <a:srgbClr val="FF0000"/>
              </a:solidFill>
            </a:endParaRPr>
          </a:p>
          <a:p>
            <a:pPr marL="342900" lvl="1" indent="-342900">
              <a:buFont typeface="Arial" pitchFamily="34" charset="0"/>
              <a:buChar char="•"/>
            </a:pPr>
            <a:r>
              <a:rPr lang="en-US" sz="3600" dirty="0">
                <a:solidFill>
                  <a:srgbClr val="FF0000"/>
                </a:solidFill>
              </a:rPr>
              <a:t>Do the activity patterns for customers and employees differ?</a:t>
            </a:r>
          </a:p>
          <a:p>
            <a:pPr marL="342900" lvl="1" indent="-342900">
              <a:buFont typeface="Arial" pitchFamily="34" charset="0"/>
              <a:buChar char="•"/>
            </a:pPr>
            <a:endParaRPr lang="en-US" sz="3600" dirty="0">
              <a:solidFill>
                <a:srgbClr val="FF0000"/>
              </a:solidFill>
            </a:endParaRPr>
          </a:p>
        </p:txBody>
      </p:sp>
    </p:spTree>
    <p:extLst>
      <p:ext uri="{BB962C8B-B14F-4D97-AF65-F5344CB8AC3E}">
        <p14:creationId xmlns:p14="http://schemas.microsoft.com/office/powerpoint/2010/main" val="19913050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A28628-09DA-4824-8521-1C59D05601B1}"/>
              </a:ext>
            </a:extLst>
          </p:cNvPr>
          <p:cNvSpPr/>
          <p:nvPr/>
        </p:nvSpPr>
        <p:spPr>
          <a:xfrm>
            <a:off x="3429000" y="1295400"/>
            <a:ext cx="5257800" cy="541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248214"/>
            <a:ext cx="8229600" cy="1143000"/>
          </a:xfrm>
        </p:spPr>
        <p:txBody>
          <a:bodyPr/>
          <a:lstStyle/>
          <a:p>
            <a:r>
              <a:rPr lang="en-US" b="1" dirty="0"/>
              <a:t>Amazon Go Store (2019)</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43" y="1416673"/>
            <a:ext cx="2362200" cy="4855634"/>
          </a:xfrm>
          <a:prstGeom prst="rect">
            <a:avLst/>
          </a:prstGeom>
        </p:spPr>
      </p:pic>
      <p:sp>
        <p:nvSpPr>
          <p:cNvPr id="3" name="TextBox 2"/>
          <p:cNvSpPr txBox="1"/>
          <p:nvPr/>
        </p:nvSpPr>
        <p:spPr>
          <a:xfrm>
            <a:off x="3886200" y="1628498"/>
            <a:ext cx="3505200" cy="3108543"/>
          </a:xfrm>
          <a:prstGeom prst="rect">
            <a:avLst/>
          </a:prstGeom>
          <a:noFill/>
        </p:spPr>
        <p:txBody>
          <a:bodyPr wrap="square" rtlCol="0">
            <a:spAutoFit/>
          </a:bodyPr>
          <a:lstStyle/>
          <a:p>
            <a:r>
              <a:rPr lang="en-US" sz="2800" b="1" i="1" dirty="0">
                <a:solidFill>
                  <a:srgbClr val="FF0000"/>
                </a:solidFill>
              </a:rPr>
              <a:t>HOW MIGHT REAL TIME VIDEO ANALYSIS ENABLE AMAZON TO CONNECT PURCHASES TO A PERSON WITHOUT NEEDING A“PHYSICAL” CART?</a:t>
            </a:r>
          </a:p>
        </p:txBody>
      </p:sp>
      <p:sp>
        <p:nvSpPr>
          <p:cNvPr id="4" name="Oval 3"/>
          <p:cNvSpPr/>
          <p:nvPr/>
        </p:nvSpPr>
        <p:spPr>
          <a:xfrm>
            <a:off x="1816743" y="5486400"/>
            <a:ext cx="924030" cy="227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33800" y="5334000"/>
            <a:ext cx="4800600" cy="1200329"/>
          </a:xfrm>
          <a:prstGeom prst="rect">
            <a:avLst/>
          </a:prstGeom>
          <a:noFill/>
        </p:spPr>
        <p:txBody>
          <a:bodyPr wrap="square" rtlCol="0">
            <a:spAutoFit/>
          </a:bodyPr>
          <a:lstStyle/>
          <a:p>
            <a:r>
              <a:rPr lang="en-US" sz="2400" b="1" dirty="0">
                <a:solidFill>
                  <a:srgbClr val="FF0000"/>
                </a:solidFill>
              </a:rPr>
              <a:t>How do less technically-advanced stores associate purchases with a person or account?</a:t>
            </a:r>
          </a:p>
        </p:txBody>
      </p:sp>
    </p:spTree>
    <p:extLst>
      <p:ext uri="{BB962C8B-B14F-4D97-AF65-F5344CB8AC3E}">
        <p14:creationId xmlns:p14="http://schemas.microsoft.com/office/powerpoint/2010/main" val="4224029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BEFA9-9FC2-4F23-904E-7D57E6783E9C}"/>
              </a:ext>
            </a:extLst>
          </p:cNvPr>
          <p:cNvSpPr>
            <a:spLocks noGrp="1"/>
          </p:cNvSpPr>
          <p:nvPr>
            <p:ph type="title"/>
          </p:nvPr>
        </p:nvSpPr>
        <p:spPr/>
        <p:txBody>
          <a:bodyPr>
            <a:normAutofit/>
          </a:bodyPr>
          <a:lstStyle/>
          <a:p>
            <a:r>
              <a:rPr lang="en-US" b="1" dirty="0"/>
              <a:t>The “Hyperquantified Student”</a:t>
            </a:r>
          </a:p>
        </p:txBody>
      </p:sp>
      <p:sp>
        <p:nvSpPr>
          <p:cNvPr id="3" name="Content Placeholder 2">
            <a:extLst>
              <a:ext uri="{FF2B5EF4-FFF2-40B4-BE49-F238E27FC236}">
                <a16:creationId xmlns:a16="http://schemas.microsoft.com/office/drawing/2014/main" id="{78854653-18CB-4A5C-B491-AB27FF374EF8}"/>
              </a:ext>
            </a:extLst>
          </p:cNvPr>
          <p:cNvSpPr>
            <a:spLocks noGrp="1"/>
          </p:cNvSpPr>
          <p:nvPr>
            <p:ph idx="1"/>
          </p:nvPr>
        </p:nvSpPr>
        <p:spPr/>
        <p:txBody>
          <a:bodyPr>
            <a:normAutofit fontScale="85000" lnSpcReduction="20000"/>
          </a:bodyPr>
          <a:lstStyle/>
          <a:p>
            <a:pPr marL="0" indent="0">
              <a:buNone/>
            </a:pPr>
            <a:endParaRPr lang="en-US" dirty="0"/>
          </a:p>
          <a:p>
            <a:r>
              <a:rPr lang="en-US" sz="3500" dirty="0"/>
              <a:t>Professor David Kellerman (University of New South Wales) keeps track of every “interaction trace” of every student in the course management system, in online discussions, homework assignments, and exams </a:t>
            </a:r>
          </a:p>
          <a:p>
            <a:r>
              <a:rPr lang="en-US" sz="3500" dirty="0"/>
              <a:t>This massive data set is used to predict performance on the final exam</a:t>
            </a:r>
          </a:p>
          <a:p>
            <a:r>
              <a:rPr lang="en-US" sz="3500" dirty="0"/>
              <a:t>The model is then used to create a personalized study guide for every student using course materials, lecture notes, homework answers, etc.</a:t>
            </a:r>
          </a:p>
        </p:txBody>
      </p:sp>
    </p:spTree>
    <p:extLst>
      <p:ext uri="{BB962C8B-B14F-4D97-AF65-F5344CB8AC3E}">
        <p14:creationId xmlns:p14="http://schemas.microsoft.com/office/powerpoint/2010/main" val="2205475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5B365-FBA6-458D-B57E-A2DD370A120B}"/>
              </a:ext>
            </a:extLst>
          </p:cNvPr>
          <p:cNvPicPr>
            <a:picLocks noChangeAspect="1"/>
          </p:cNvPicPr>
          <p:nvPr/>
        </p:nvPicPr>
        <p:blipFill>
          <a:blip r:embed="rId2"/>
          <a:stretch>
            <a:fillRect/>
          </a:stretch>
        </p:blipFill>
        <p:spPr>
          <a:xfrm>
            <a:off x="190500" y="1243012"/>
            <a:ext cx="8763000" cy="4371975"/>
          </a:xfrm>
          <a:prstGeom prst="rect">
            <a:avLst/>
          </a:prstGeom>
        </p:spPr>
      </p:pic>
      <p:sp>
        <p:nvSpPr>
          <p:cNvPr id="4" name="TextBox 3">
            <a:extLst>
              <a:ext uri="{FF2B5EF4-FFF2-40B4-BE49-F238E27FC236}">
                <a16:creationId xmlns:a16="http://schemas.microsoft.com/office/drawing/2014/main" id="{E949D70F-53AB-4927-80E9-59A10E294A84}"/>
              </a:ext>
            </a:extLst>
          </p:cNvPr>
          <p:cNvSpPr txBox="1"/>
          <p:nvPr/>
        </p:nvSpPr>
        <p:spPr>
          <a:xfrm>
            <a:off x="381000" y="304800"/>
            <a:ext cx="8153400" cy="584775"/>
          </a:xfrm>
          <a:prstGeom prst="rect">
            <a:avLst/>
          </a:prstGeom>
          <a:noFill/>
        </p:spPr>
        <p:txBody>
          <a:bodyPr wrap="square" rtlCol="0">
            <a:spAutoFit/>
          </a:bodyPr>
          <a:lstStyle/>
          <a:p>
            <a:r>
              <a:rPr lang="en-US" sz="3200" b="1" dirty="0"/>
              <a:t>Personalized Study Pack for Final Exam</a:t>
            </a:r>
          </a:p>
        </p:txBody>
      </p:sp>
    </p:spTree>
    <p:extLst>
      <p:ext uri="{BB962C8B-B14F-4D97-AF65-F5344CB8AC3E}">
        <p14:creationId xmlns:p14="http://schemas.microsoft.com/office/powerpoint/2010/main" val="2883870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23CBE-0BA0-482A-B628-146A730FB0F0}"/>
              </a:ext>
            </a:extLst>
          </p:cNvPr>
          <p:cNvSpPr>
            <a:spLocks noGrp="1"/>
          </p:cNvSpPr>
          <p:nvPr>
            <p:ph type="title"/>
          </p:nvPr>
        </p:nvSpPr>
        <p:spPr/>
        <p:txBody>
          <a:bodyPr/>
          <a:lstStyle/>
          <a:p>
            <a:r>
              <a:rPr lang="en-US" b="1" dirty="0"/>
              <a:t>The “Hyperquantified Athlete”</a:t>
            </a:r>
          </a:p>
        </p:txBody>
      </p:sp>
      <p:sp>
        <p:nvSpPr>
          <p:cNvPr id="3" name="Content Placeholder 2">
            <a:extLst>
              <a:ext uri="{FF2B5EF4-FFF2-40B4-BE49-F238E27FC236}">
                <a16:creationId xmlns:a16="http://schemas.microsoft.com/office/drawing/2014/main" id="{E8EC55D7-2400-4618-8899-9121CBD921CE}"/>
              </a:ext>
            </a:extLst>
          </p:cNvPr>
          <p:cNvSpPr>
            <a:spLocks noGrp="1"/>
          </p:cNvSpPr>
          <p:nvPr>
            <p:ph idx="1"/>
          </p:nvPr>
        </p:nvSpPr>
        <p:spPr/>
        <p:txBody>
          <a:bodyPr>
            <a:normAutofit lnSpcReduction="10000"/>
          </a:bodyPr>
          <a:lstStyle/>
          <a:p>
            <a:r>
              <a:rPr lang="en-US" dirty="0"/>
              <a:t>Hundreds of different metrics can be analyzed using video analytics and wearables such as harnesses, sleeves, bands, straps, rings, and smart fabrics</a:t>
            </a:r>
          </a:p>
          <a:p>
            <a:r>
              <a:rPr lang="en-US" dirty="0"/>
              <a:t>Almost all major professional sports teams have analytics experts to find any advantage that can improve the chances of winning</a:t>
            </a:r>
          </a:p>
          <a:p>
            <a:r>
              <a:rPr lang="en-US" dirty="0"/>
              <a:t>Data collection and analysis are becoming increasingly real-time</a:t>
            </a:r>
          </a:p>
        </p:txBody>
      </p:sp>
    </p:spTree>
    <p:extLst>
      <p:ext uri="{BB962C8B-B14F-4D97-AF65-F5344CB8AC3E}">
        <p14:creationId xmlns:p14="http://schemas.microsoft.com/office/powerpoint/2010/main" val="30090788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DD538-13D7-4967-A37B-1FBB6D7680C3}"/>
              </a:ext>
            </a:extLst>
          </p:cNvPr>
          <p:cNvPicPr>
            <a:picLocks noChangeAspect="1"/>
          </p:cNvPicPr>
          <p:nvPr/>
        </p:nvPicPr>
        <p:blipFill>
          <a:blip r:embed="rId2"/>
          <a:stretch>
            <a:fillRect/>
          </a:stretch>
        </p:blipFill>
        <p:spPr>
          <a:xfrm>
            <a:off x="464127" y="1981200"/>
            <a:ext cx="8052152" cy="4191000"/>
          </a:xfrm>
          <a:prstGeom prst="rect">
            <a:avLst/>
          </a:prstGeom>
        </p:spPr>
      </p:pic>
      <p:sp>
        <p:nvSpPr>
          <p:cNvPr id="3" name="TextBox 2">
            <a:extLst>
              <a:ext uri="{FF2B5EF4-FFF2-40B4-BE49-F238E27FC236}">
                <a16:creationId xmlns:a16="http://schemas.microsoft.com/office/drawing/2014/main" id="{ED52935F-1502-42D3-9EF3-76DEA5C1CCBF}"/>
              </a:ext>
            </a:extLst>
          </p:cNvPr>
          <p:cNvSpPr txBox="1"/>
          <p:nvPr/>
        </p:nvSpPr>
        <p:spPr>
          <a:xfrm>
            <a:off x="457200" y="381000"/>
            <a:ext cx="7848600" cy="1077218"/>
          </a:xfrm>
          <a:prstGeom prst="rect">
            <a:avLst/>
          </a:prstGeom>
          <a:noFill/>
        </p:spPr>
        <p:txBody>
          <a:bodyPr wrap="square" rtlCol="0">
            <a:spAutoFit/>
          </a:bodyPr>
          <a:lstStyle/>
          <a:p>
            <a:r>
              <a:rPr lang="en-US" sz="3200" b="1" dirty="0"/>
              <a:t>The “Shift” – Positioning Baseball Players Using Data About Where Batters Hit the Ball</a:t>
            </a:r>
          </a:p>
        </p:txBody>
      </p:sp>
    </p:spTree>
    <p:extLst>
      <p:ext uri="{BB962C8B-B14F-4D97-AF65-F5344CB8AC3E}">
        <p14:creationId xmlns:p14="http://schemas.microsoft.com/office/powerpoint/2010/main" val="3397225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Interaction Traces </a:t>
            </a:r>
            <a:br>
              <a:rPr lang="en-US" b="1" dirty="0"/>
            </a:br>
            <a:r>
              <a:rPr lang="en-US" b="1" dirty="0"/>
              <a:t>with Physical Resources</a:t>
            </a:r>
          </a:p>
        </p:txBody>
      </p:sp>
      <p:sp>
        <p:nvSpPr>
          <p:cNvPr id="3" name="Content Placeholder 2"/>
          <p:cNvSpPr>
            <a:spLocks noGrp="1"/>
          </p:cNvSpPr>
          <p:nvPr>
            <p:ph idx="1"/>
          </p:nvPr>
        </p:nvSpPr>
        <p:spPr>
          <a:xfrm>
            <a:off x="440094" y="1752600"/>
            <a:ext cx="8229600" cy="4525963"/>
          </a:xfrm>
        </p:spPr>
        <p:txBody>
          <a:bodyPr>
            <a:normAutofit/>
          </a:bodyPr>
          <a:lstStyle/>
          <a:p>
            <a:r>
              <a:rPr lang="en-US" dirty="0"/>
              <a:t>Interactions involving physical agents and resources often leave traces or other evidence</a:t>
            </a:r>
          </a:p>
          <a:p>
            <a:r>
              <a:rPr lang="en-US" dirty="0"/>
              <a:t>These traces can be unintentional or intentional</a:t>
            </a:r>
          </a:p>
          <a:p>
            <a:r>
              <a:rPr lang="en-US" dirty="0"/>
              <a:t>These traces tend to fade over time, and different traces with the same resource lack consistency</a:t>
            </a:r>
          </a:p>
        </p:txBody>
      </p:sp>
    </p:spTree>
    <p:extLst>
      <p:ext uri="{BB962C8B-B14F-4D97-AF65-F5344CB8AC3E}">
        <p14:creationId xmlns:p14="http://schemas.microsoft.com/office/powerpoint/2010/main" val="27829011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3329C-EF57-4A79-B9AD-4BD6E39304A2}"/>
              </a:ext>
            </a:extLst>
          </p:cNvPr>
          <p:cNvPicPr>
            <a:picLocks noChangeAspect="1"/>
          </p:cNvPicPr>
          <p:nvPr/>
        </p:nvPicPr>
        <p:blipFill>
          <a:blip r:embed="rId2"/>
          <a:stretch>
            <a:fillRect/>
          </a:stretch>
        </p:blipFill>
        <p:spPr>
          <a:xfrm>
            <a:off x="533400" y="1676400"/>
            <a:ext cx="7982290" cy="4953000"/>
          </a:xfrm>
          <a:prstGeom prst="rect">
            <a:avLst/>
          </a:prstGeom>
        </p:spPr>
      </p:pic>
      <p:sp>
        <p:nvSpPr>
          <p:cNvPr id="6" name="TextBox 5">
            <a:extLst>
              <a:ext uri="{FF2B5EF4-FFF2-40B4-BE49-F238E27FC236}">
                <a16:creationId xmlns:a16="http://schemas.microsoft.com/office/drawing/2014/main" id="{E206E5F2-1F85-4AC4-9157-D9F720C2568D}"/>
              </a:ext>
            </a:extLst>
          </p:cNvPr>
          <p:cNvSpPr txBox="1"/>
          <p:nvPr/>
        </p:nvSpPr>
        <p:spPr>
          <a:xfrm>
            <a:off x="990600" y="304800"/>
            <a:ext cx="7359361" cy="1200329"/>
          </a:xfrm>
          <a:prstGeom prst="rect">
            <a:avLst/>
          </a:prstGeom>
          <a:noFill/>
        </p:spPr>
        <p:txBody>
          <a:bodyPr wrap="square">
            <a:spAutoFit/>
          </a:bodyPr>
          <a:lstStyle/>
          <a:p>
            <a:r>
              <a:rPr lang="en-US" sz="3600" b="1" dirty="0"/>
              <a:t>Two Categories of Data – Positional/Tracking and Biometric</a:t>
            </a:r>
          </a:p>
        </p:txBody>
      </p:sp>
    </p:spTree>
    <p:extLst>
      <p:ext uri="{BB962C8B-B14F-4D97-AF65-F5344CB8AC3E}">
        <p14:creationId xmlns:p14="http://schemas.microsoft.com/office/powerpoint/2010/main" val="1641058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B4644-783E-4500-9940-509A569CC27A}"/>
              </a:ext>
            </a:extLst>
          </p:cNvPr>
          <p:cNvSpPr txBox="1"/>
          <p:nvPr/>
        </p:nvSpPr>
        <p:spPr>
          <a:xfrm>
            <a:off x="1143000" y="152400"/>
            <a:ext cx="6477000" cy="1323439"/>
          </a:xfrm>
          <a:prstGeom prst="rect">
            <a:avLst/>
          </a:prstGeom>
          <a:noFill/>
        </p:spPr>
        <p:txBody>
          <a:bodyPr wrap="square" rtlCol="0">
            <a:spAutoFit/>
          </a:bodyPr>
          <a:lstStyle/>
          <a:p>
            <a:r>
              <a:rPr lang="en-US" sz="4000" b="1" dirty="0"/>
              <a:t>Assignment Discussion - </a:t>
            </a:r>
          </a:p>
          <a:p>
            <a:r>
              <a:rPr lang="en-US" sz="4000" b="1" dirty="0"/>
              <a:t>Document and Data Diary</a:t>
            </a:r>
          </a:p>
        </p:txBody>
      </p:sp>
      <p:sp>
        <p:nvSpPr>
          <p:cNvPr id="4" name="TextBox 3">
            <a:extLst>
              <a:ext uri="{FF2B5EF4-FFF2-40B4-BE49-F238E27FC236}">
                <a16:creationId xmlns:a16="http://schemas.microsoft.com/office/drawing/2014/main" id="{6258628A-1A25-4394-81BC-17064E49C14D}"/>
              </a:ext>
            </a:extLst>
          </p:cNvPr>
          <p:cNvSpPr txBox="1"/>
          <p:nvPr/>
        </p:nvSpPr>
        <p:spPr>
          <a:xfrm>
            <a:off x="381000" y="1752600"/>
            <a:ext cx="8610600" cy="4651145"/>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How many different document types?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What document type is the most common?  Least common?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Is there any consensus on the concept hierarchy for document types?</a:t>
            </a:r>
          </a:p>
          <a:p>
            <a:pPr marL="342900" marR="0" lvl="0" indent="-342900">
              <a:lnSpc>
                <a:spcPct val="115000"/>
              </a:lnSpc>
              <a:spcBef>
                <a:spcPts val="0"/>
              </a:spcBef>
              <a:spcAft>
                <a:spcPts val="0"/>
              </a:spcAft>
              <a:buFont typeface="Symbol" panose="05050102010706020507" pitchFamily="18" charset="2"/>
              <a:buChar char=""/>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How many different types of interaction traces?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What trace type is the most common?  Least common?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203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9131" y="4279459"/>
            <a:ext cx="2219325" cy="2057400"/>
          </a:xfrm>
          <a:prstGeom prst="rect">
            <a:avLst/>
          </a:prstGeom>
        </p:spPr>
      </p:pic>
      <p:pic>
        <p:nvPicPr>
          <p:cNvPr id="5" name="Picture 4"/>
          <p:cNvPicPr>
            <a:picLocks noChangeAspect="1"/>
          </p:cNvPicPr>
          <p:nvPr/>
        </p:nvPicPr>
        <p:blipFill>
          <a:blip r:embed="rId4"/>
          <a:stretch>
            <a:fillRect/>
          </a:stretch>
        </p:blipFill>
        <p:spPr>
          <a:xfrm>
            <a:off x="5627544" y="443101"/>
            <a:ext cx="3121423" cy="1469263"/>
          </a:xfrm>
          <a:prstGeom prst="rect">
            <a:avLst/>
          </a:prstGeom>
        </p:spPr>
      </p:pic>
      <p:pic>
        <p:nvPicPr>
          <p:cNvPr id="6" name="Picture 5"/>
          <p:cNvPicPr>
            <a:picLocks noChangeAspect="1"/>
          </p:cNvPicPr>
          <p:nvPr/>
        </p:nvPicPr>
        <p:blipFill>
          <a:blip r:embed="rId5"/>
          <a:stretch>
            <a:fillRect/>
          </a:stretch>
        </p:blipFill>
        <p:spPr>
          <a:xfrm>
            <a:off x="217184" y="355708"/>
            <a:ext cx="2603218" cy="1761897"/>
          </a:xfrm>
          <a:prstGeom prst="rect">
            <a:avLst/>
          </a:prstGeom>
        </p:spPr>
      </p:pic>
      <p:pic>
        <p:nvPicPr>
          <p:cNvPr id="7" name="Picture 6"/>
          <p:cNvPicPr>
            <a:picLocks noChangeAspect="1"/>
          </p:cNvPicPr>
          <p:nvPr/>
        </p:nvPicPr>
        <p:blipFill>
          <a:blip r:embed="rId6"/>
          <a:stretch>
            <a:fillRect/>
          </a:stretch>
        </p:blipFill>
        <p:spPr>
          <a:xfrm>
            <a:off x="5613548" y="4385461"/>
            <a:ext cx="2895600" cy="2293315"/>
          </a:xfrm>
          <a:prstGeom prst="rect">
            <a:avLst/>
          </a:prstGeom>
        </p:spPr>
      </p:pic>
      <p:pic>
        <p:nvPicPr>
          <p:cNvPr id="8" name="Picture 7"/>
          <p:cNvPicPr>
            <a:picLocks noChangeAspect="1"/>
          </p:cNvPicPr>
          <p:nvPr/>
        </p:nvPicPr>
        <p:blipFill>
          <a:blip r:embed="rId7"/>
          <a:stretch>
            <a:fillRect/>
          </a:stretch>
        </p:blipFill>
        <p:spPr>
          <a:xfrm>
            <a:off x="2895600" y="4727376"/>
            <a:ext cx="2450804" cy="1609483"/>
          </a:xfrm>
          <a:prstGeom prst="rect">
            <a:avLst/>
          </a:prstGeom>
        </p:spPr>
      </p:pic>
      <p:pic>
        <p:nvPicPr>
          <p:cNvPr id="3" name="Picture 2"/>
          <p:cNvPicPr>
            <a:picLocks noChangeAspect="1"/>
          </p:cNvPicPr>
          <p:nvPr/>
        </p:nvPicPr>
        <p:blipFill>
          <a:blip r:embed="rId8"/>
          <a:stretch>
            <a:fillRect/>
          </a:stretch>
        </p:blipFill>
        <p:spPr>
          <a:xfrm>
            <a:off x="165131" y="2358613"/>
            <a:ext cx="5181273" cy="1646036"/>
          </a:xfrm>
          <a:prstGeom prst="rect">
            <a:avLst/>
          </a:prstGeom>
        </p:spPr>
      </p:pic>
      <p:sp>
        <p:nvSpPr>
          <p:cNvPr id="4" name="TextBox 3"/>
          <p:cNvSpPr txBox="1"/>
          <p:nvPr/>
        </p:nvSpPr>
        <p:spPr>
          <a:xfrm>
            <a:off x="3111462" y="178613"/>
            <a:ext cx="1993604" cy="1938992"/>
          </a:xfrm>
          <a:prstGeom prst="rect">
            <a:avLst/>
          </a:prstGeom>
          <a:noFill/>
        </p:spPr>
        <p:txBody>
          <a:bodyPr wrap="square" rtlCol="0">
            <a:spAutoFit/>
          </a:bodyPr>
          <a:lstStyle/>
          <a:p>
            <a:r>
              <a:rPr lang="en-US" sz="4000" b="1" dirty="0">
                <a:latin typeface="+mj-lt"/>
              </a:rPr>
              <a:t>TRACES LEFT BY PEOPLE</a:t>
            </a:r>
          </a:p>
        </p:txBody>
      </p:sp>
      <p:pic>
        <p:nvPicPr>
          <p:cNvPr id="11" name="Picture 10">
            <a:extLst>
              <a:ext uri="{FF2B5EF4-FFF2-40B4-BE49-F238E27FC236}">
                <a16:creationId xmlns:a16="http://schemas.microsoft.com/office/drawing/2014/main" id="{3AF0C96C-D8B4-4C18-88DF-9177D7CFABE5}"/>
              </a:ext>
            </a:extLst>
          </p:cNvPr>
          <p:cNvPicPr>
            <a:picLocks noChangeAspect="1"/>
          </p:cNvPicPr>
          <p:nvPr/>
        </p:nvPicPr>
        <p:blipFill>
          <a:blip r:embed="rId9"/>
          <a:stretch>
            <a:fillRect/>
          </a:stretch>
        </p:blipFill>
        <p:spPr>
          <a:xfrm>
            <a:off x="5562600" y="2233162"/>
            <a:ext cx="3121424" cy="2046297"/>
          </a:xfrm>
          <a:prstGeom prst="rect">
            <a:avLst/>
          </a:prstGeom>
        </p:spPr>
      </p:pic>
    </p:spTree>
    <p:extLst>
      <p:ext uri="{BB962C8B-B14F-4D97-AF65-F5344CB8AC3E}">
        <p14:creationId xmlns:p14="http://schemas.microsoft.com/office/powerpoint/2010/main" val="4202240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6F1B04-0F42-4492-AB24-3B37DFCBD144}"/>
              </a:ext>
            </a:extLst>
          </p:cNvPr>
          <p:cNvSpPr/>
          <p:nvPr/>
        </p:nvSpPr>
        <p:spPr>
          <a:xfrm>
            <a:off x="3429000" y="5084515"/>
            <a:ext cx="5715000" cy="16954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3049660" y="832702"/>
            <a:ext cx="2466975" cy="1847850"/>
          </a:xfrm>
          <a:prstGeom prst="rect">
            <a:avLst/>
          </a:prstGeom>
        </p:spPr>
      </p:pic>
      <p:pic>
        <p:nvPicPr>
          <p:cNvPr id="6" name="Picture 5"/>
          <p:cNvPicPr>
            <a:picLocks noChangeAspect="1"/>
          </p:cNvPicPr>
          <p:nvPr/>
        </p:nvPicPr>
        <p:blipFill>
          <a:blip r:embed="rId4"/>
          <a:stretch>
            <a:fillRect/>
          </a:stretch>
        </p:blipFill>
        <p:spPr>
          <a:xfrm>
            <a:off x="609600" y="5084515"/>
            <a:ext cx="2438400" cy="1695450"/>
          </a:xfrm>
          <a:prstGeom prst="rect">
            <a:avLst/>
          </a:prstGeom>
        </p:spPr>
      </p:pic>
      <p:pic>
        <p:nvPicPr>
          <p:cNvPr id="8" name="Picture 7"/>
          <p:cNvPicPr>
            <a:picLocks noChangeAspect="1"/>
          </p:cNvPicPr>
          <p:nvPr/>
        </p:nvPicPr>
        <p:blipFill>
          <a:blip r:embed="rId5"/>
          <a:stretch>
            <a:fillRect/>
          </a:stretch>
        </p:blipFill>
        <p:spPr>
          <a:xfrm>
            <a:off x="609600" y="2997548"/>
            <a:ext cx="2619375" cy="1743075"/>
          </a:xfrm>
          <a:prstGeom prst="rect">
            <a:avLst/>
          </a:prstGeom>
        </p:spPr>
      </p:pic>
      <p:pic>
        <p:nvPicPr>
          <p:cNvPr id="9" name="Picture 8"/>
          <p:cNvPicPr>
            <a:picLocks noChangeAspect="1"/>
          </p:cNvPicPr>
          <p:nvPr/>
        </p:nvPicPr>
        <p:blipFill>
          <a:blip r:embed="rId6"/>
          <a:stretch>
            <a:fillRect/>
          </a:stretch>
        </p:blipFill>
        <p:spPr>
          <a:xfrm>
            <a:off x="5720265" y="316356"/>
            <a:ext cx="3216897" cy="2400300"/>
          </a:xfrm>
          <a:prstGeom prst="rect">
            <a:avLst/>
          </a:prstGeom>
        </p:spPr>
      </p:pic>
      <p:pic>
        <p:nvPicPr>
          <p:cNvPr id="12" name="Picture 11"/>
          <p:cNvPicPr>
            <a:picLocks noChangeAspect="1"/>
          </p:cNvPicPr>
          <p:nvPr/>
        </p:nvPicPr>
        <p:blipFill>
          <a:blip r:embed="rId7"/>
          <a:stretch>
            <a:fillRect/>
          </a:stretch>
        </p:blipFill>
        <p:spPr>
          <a:xfrm>
            <a:off x="3962400" y="3076610"/>
            <a:ext cx="4096444" cy="1761471"/>
          </a:xfrm>
          <a:prstGeom prst="rect">
            <a:avLst/>
          </a:prstGeom>
        </p:spPr>
      </p:pic>
      <p:pic>
        <p:nvPicPr>
          <p:cNvPr id="2" name="Picture 1"/>
          <p:cNvPicPr>
            <a:picLocks noChangeAspect="1"/>
          </p:cNvPicPr>
          <p:nvPr/>
        </p:nvPicPr>
        <p:blipFill>
          <a:blip r:embed="rId8"/>
          <a:stretch>
            <a:fillRect/>
          </a:stretch>
        </p:blipFill>
        <p:spPr>
          <a:xfrm>
            <a:off x="304961" y="896779"/>
            <a:ext cx="2523963" cy="1810669"/>
          </a:xfrm>
          <a:prstGeom prst="rect">
            <a:avLst/>
          </a:prstGeom>
        </p:spPr>
      </p:pic>
      <p:sp>
        <p:nvSpPr>
          <p:cNvPr id="3" name="TextBox 2"/>
          <p:cNvSpPr txBox="1"/>
          <p:nvPr/>
        </p:nvSpPr>
        <p:spPr>
          <a:xfrm>
            <a:off x="868955" y="99747"/>
            <a:ext cx="4419600" cy="707886"/>
          </a:xfrm>
          <a:prstGeom prst="rect">
            <a:avLst/>
          </a:prstGeom>
          <a:noFill/>
        </p:spPr>
        <p:txBody>
          <a:bodyPr wrap="square" rtlCol="0">
            <a:spAutoFit/>
          </a:bodyPr>
          <a:lstStyle/>
          <a:p>
            <a:r>
              <a:rPr lang="en-US" sz="4000" b="1" dirty="0">
                <a:latin typeface="+mj-lt"/>
              </a:rPr>
              <a:t>MORE TRACES</a:t>
            </a:r>
          </a:p>
        </p:txBody>
      </p:sp>
      <p:sp>
        <p:nvSpPr>
          <p:cNvPr id="5" name="TextBox 4"/>
          <p:cNvSpPr txBox="1"/>
          <p:nvPr/>
        </p:nvSpPr>
        <p:spPr>
          <a:xfrm>
            <a:off x="3609979" y="5234140"/>
            <a:ext cx="5076821" cy="1200329"/>
          </a:xfrm>
          <a:prstGeom prst="rect">
            <a:avLst/>
          </a:prstGeom>
          <a:noFill/>
        </p:spPr>
        <p:txBody>
          <a:bodyPr wrap="square" rtlCol="0">
            <a:spAutoFit/>
          </a:bodyPr>
          <a:lstStyle/>
          <a:p>
            <a:r>
              <a:rPr lang="en-US" sz="2400" b="1" i="1" dirty="0">
                <a:solidFill>
                  <a:srgbClr val="FF0000"/>
                </a:solidFill>
              </a:rPr>
              <a:t>Can you identify specific resources, or only the category of resources that left these traces? (Shamu question…)</a:t>
            </a:r>
          </a:p>
        </p:txBody>
      </p:sp>
    </p:spTree>
    <p:extLst>
      <p:ext uri="{BB962C8B-B14F-4D97-AF65-F5344CB8AC3E}">
        <p14:creationId xmlns:p14="http://schemas.microsoft.com/office/powerpoint/2010/main" val="18314376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3268</Words>
  <Application>Microsoft Office PowerPoint</Application>
  <PresentationFormat>On-screen Show (4:3)</PresentationFormat>
  <Paragraphs>343</Paragraphs>
  <Slides>71</Slides>
  <Notes>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Helvetica</vt:lpstr>
      <vt:lpstr>Symbol</vt:lpstr>
      <vt:lpstr>Times New Roman</vt:lpstr>
      <vt:lpstr>UC Berkeley OS Sign</vt:lpstr>
      <vt:lpstr>Wingdings</vt:lpstr>
      <vt:lpstr>Office Theme</vt:lpstr>
      <vt:lpstr>CogSci 150 “Sensemaking and Organizing” Spring 2022</vt:lpstr>
      <vt:lpstr>1984… written in 1949</vt:lpstr>
      <vt:lpstr>Today’s Topics</vt:lpstr>
      <vt:lpstr>Why Use Interaction Traces?</vt:lpstr>
      <vt:lpstr>Examples of Classifiers</vt:lpstr>
      <vt:lpstr>Examples of Classifiers </vt:lpstr>
      <vt:lpstr>Interaction Traces  with Physical Resources</vt:lpstr>
      <vt:lpstr>PowerPoint Presentation</vt:lpstr>
      <vt:lpstr>PowerPoint Presentation</vt:lpstr>
      <vt:lpstr>Traces can sometimes be used “forensically” to identify their sources </vt:lpstr>
      <vt:lpstr>Resource Agency</vt:lpstr>
      <vt:lpstr>Active / Operant / Smart Resources</vt:lpstr>
      <vt:lpstr> Stop And Think</vt:lpstr>
      <vt:lpstr>The “Smartness” Continuum</vt:lpstr>
      <vt:lpstr>Just sensing something does not create any value. Something needs to be done with the information!</vt:lpstr>
      <vt:lpstr>What Makes a Resource Smart?</vt:lpstr>
      <vt:lpstr>What Makes a Resource Smart?</vt:lpstr>
      <vt:lpstr>Interaction Traces with Digital or Sensor-Augmented Resources</vt:lpstr>
      <vt:lpstr> Stop And Think</vt:lpstr>
      <vt:lpstr>Human-Initiated Interaction Traces</vt:lpstr>
      <vt:lpstr>PowerPoint Presentation</vt:lpstr>
      <vt:lpstr>PowerPoint Presentation</vt:lpstr>
      <vt:lpstr>PowerPoint Presentation</vt:lpstr>
      <vt:lpstr>PowerPoint Presentation</vt:lpstr>
      <vt:lpstr>PowerPoint Presentation</vt:lpstr>
      <vt:lpstr>Interaction Traces not Explicitly Initiated by Humans</vt:lpstr>
      <vt:lpstr>Utility Data Collection</vt:lpstr>
      <vt:lpstr>Interaction Traces from Sensors</vt:lpstr>
      <vt:lpstr>The Nest Learning Thermostat</vt:lpstr>
      <vt:lpstr>Healthcare Applications</vt:lpstr>
      <vt:lpstr>PowerPoint Presentation</vt:lpstr>
      <vt:lpstr>Remote Patient Monitoring</vt:lpstr>
      <vt:lpstr> Stop And Think</vt:lpstr>
      <vt:lpstr>Other Uses of Health Sensors  and Tracking</vt:lpstr>
      <vt:lpstr>Biometric Identity</vt:lpstr>
      <vt:lpstr>Face Recognition Now Required to Buy a Phone or use Internet in China</vt:lpstr>
      <vt:lpstr>PowerPoint Presentation</vt:lpstr>
      <vt:lpstr>PowerPoint Presentation</vt:lpstr>
      <vt:lpstr>Interaction Traces from Digital Transactions</vt:lpstr>
      <vt:lpstr>PowerPoint Presentation</vt:lpstr>
      <vt:lpstr>1- Flight to Detroit, 2- Rent Car, 3- Visit London ON, 4- Visit Dayton OH; turn in car; 5- Flight to Chicago, 6- Flight to SF </vt:lpstr>
      <vt:lpstr>Credit Card Transactions – My 2019 Spring Break Trip to Canada and Ohio</vt:lpstr>
      <vt:lpstr>My Google Maps Timeline (2013-19)</vt:lpstr>
      <vt:lpstr>PowerPoint Presentation</vt:lpstr>
      <vt:lpstr>Building a Customer Profile with  Data Mining</vt:lpstr>
      <vt:lpstr>Inferring Customer Profile  from Transaction Data</vt:lpstr>
      <vt:lpstr>Unique Identifiers on Your Phone</vt:lpstr>
      <vt:lpstr>Interaction Traces from Web Search and Navigation Behavior</vt:lpstr>
      <vt:lpstr>How to Hide from Tracking</vt:lpstr>
      <vt:lpstr>Interaction Traces with “Digital Assistants”</vt:lpstr>
      <vt:lpstr>PowerPoint Presentation</vt:lpstr>
      <vt:lpstr>Location-Based Augmented  Reality</vt:lpstr>
      <vt:lpstr>Data Modeling for Personalization</vt:lpstr>
      <vt:lpstr>Data Mining for Prediction and Personalization</vt:lpstr>
      <vt:lpstr>Building a Customer Profile with  Data Mining</vt:lpstr>
      <vt:lpstr>Retail: “Customer Experience Management” Using Sensors</vt:lpstr>
      <vt:lpstr>Important Customer “Touch Points” </vt:lpstr>
      <vt:lpstr>Shopping Carts with Sensors  (10 years ago)</vt:lpstr>
      <vt:lpstr>PowerPoint Presentation</vt:lpstr>
      <vt:lpstr>PowerPoint Presentation</vt:lpstr>
      <vt:lpstr>PowerPoint Presentation</vt:lpstr>
      <vt:lpstr>PowerPoint Presentation</vt:lpstr>
      <vt:lpstr>PowerPoint Presentation</vt:lpstr>
      <vt:lpstr>Stop and Think</vt:lpstr>
      <vt:lpstr>Amazon Go Store (2019)</vt:lpstr>
      <vt:lpstr>The “Hyperquantified Student”</vt:lpstr>
      <vt:lpstr>PowerPoint Presentation</vt:lpstr>
      <vt:lpstr>The “Hyperquantified Athlete”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2017-10-26T16:02:22Z</dcterms:created>
  <dcterms:modified xsi:type="dcterms:W3CDTF">2022-04-13T20:34:17Z</dcterms:modified>
</cp:coreProperties>
</file>