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5"/>
  </p:notesMasterIdLst>
  <p:handoutMasterIdLst>
    <p:handoutMasterId r:id="rId76"/>
  </p:handoutMasterIdLst>
  <p:sldIdLst>
    <p:sldId id="457" r:id="rId2"/>
    <p:sldId id="567" r:id="rId3"/>
    <p:sldId id="664" r:id="rId4"/>
    <p:sldId id="422" r:id="rId5"/>
    <p:sldId id="421" r:id="rId6"/>
    <p:sldId id="405" r:id="rId7"/>
    <p:sldId id="408" r:id="rId8"/>
    <p:sldId id="449" r:id="rId9"/>
    <p:sldId id="448" r:id="rId10"/>
    <p:sldId id="366" r:id="rId11"/>
    <p:sldId id="451" r:id="rId12"/>
    <p:sldId id="665" r:id="rId13"/>
    <p:sldId id="666" r:id="rId14"/>
    <p:sldId id="453" r:id="rId15"/>
    <p:sldId id="423" r:id="rId16"/>
    <p:sldId id="427" r:id="rId17"/>
    <p:sldId id="425" r:id="rId18"/>
    <p:sldId id="426" r:id="rId19"/>
    <p:sldId id="731" r:id="rId20"/>
    <p:sldId id="370" r:id="rId21"/>
    <p:sldId id="667" r:id="rId22"/>
    <p:sldId id="354" r:id="rId23"/>
    <p:sldId id="392" r:id="rId24"/>
    <p:sldId id="382" r:id="rId25"/>
    <p:sldId id="732" r:id="rId26"/>
    <p:sldId id="429" r:id="rId27"/>
    <p:sldId id="404" r:id="rId28"/>
    <p:sldId id="428" r:id="rId29"/>
    <p:sldId id="437" r:id="rId30"/>
    <p:sldId id="668" r:id="rId31"/>
    <p:sldId id="669" r:id="rId32"/>
    <p:sldId id="441" r:id="rId33"/>
    <p:sldId id="442" r:id="rId34"/>
    <p:sldId id="416" r:id="rId35"/>
    <p:sldId id="433" r:id="rId36"/>
    <p:sldId id="434" r:id="rId37"/>
    <p:sldId id="634" r:id="rId38"/>
    <p:sldId id="728" r:id="rId39"/>
    <p:sldId id="520" r:id="rId40"/>
    <p:sldId id="379" r:id="rId41"/>
    <p:sldId id="730" r:id="rId42"/>
    <p:sldId id="436" r:id="rId43"/>
    <p:sldId id="670" r:id="rId44"/>
    <p:sldId id="675" r:id="rId45"/>
    <p:sldId id="733" r:id="rId46"/>
    <p:sldId id="674" r:id="rId47"/>
    <p:sldId id="678" r:id="rId48"/>
    <p:sldId id="676" r:id="rId49"/>
    <p:sldId id="677" r:id="rId50"/>
    <p:sldId id="680" r:id="rId51"/>
    <p:sldId id="737" r:id="rId52"/>
    <p:sldId id="679" r:id="rId53"/>
    <p:sldId id="439" r:id="rId54"/>
    <p:sldId id="440" r:id="rId55"/>
    <p:sldId id="443" r:id="rId56"/>
    <p:sldId id="655" r:id="rId57"/>
    <p:sldId id="533" r:id="rId58"/>
    <p:sldId id="734" r:id="rId59"/>
    <p:sldId id="444" r:id="rId60"/>
    <p:sldId id="735" r:id="rId61"/>
    <p:sldId id="445" r:id="rId62"/>
    <p:sldId id="446" r:id="rId63"/>
    <p:sldId id="450" r:id="rId64"/>
    <p:sldId id="452" r:id="rId65"/>
    <p:sldId id="568" r:id="rId66"/>
    <p:sldId id="461" r:id="rId67"/>
    <p:sldId id="463" r:id="rId68"/>
    <p:sldId id="381" r:id="rId69"/>
    <p:sldId id="420" r:id="rId70"/>
    <p:sldId id="384" r:id="rId71"/>
    <p:sldId id="385" r:id="rId72"/>
    <p:sldId id="387" r:id="rId73"/>
    <p:sldId id="736" r:id="rId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82691" autoAdjust="0"/>
  </p:normalViewPr>
  <p:slideViewPr>
    <p:cSldViewPr>
      <p:cViewPr varScale="1">
        <p:scale>
          <a:sx n="72" d="100"/>
          <a:sy n="72" d="100"/>
        </p:scale>
        <p:origin x="1530" y="3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858"/>
    </p:cViewPr>
  </p:sorterViewPr>
  <p:notesViewPr>
    <p:cSldViewPr>
      <p:cViewPr varScale="1">
        <p:scale>
          <a:sx n="63" d="100"/>
          <a:sy n="63" d="100"/>
        </p:scale>
        <p:origin x="2558"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019F57D6-CD70-4109-AFC2-74089836C925}" type="datetimeFigureOut">
              <a:rPr lang="en-US" smtClean="0"/>
              <a:t>4/17/2022</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9C6CE7F9-037D-4F64-A6DA-5A8E2924041E}" type="slidenum">
              <a:rPr lang="en-US" smtClean="0"/>
              <a:t>‹#›</a:t>
            </a:fld>
            <a:endParaRPr lang="en-US"/>
          </a:p>
        </p:txBody>
      </p:sp>
    </p:spTree>
    <p:extLst>
      <p:ext uri="{BB962C8B-B14F-4D97-AF65-F5344CB8AC3E}">
        <p14:creationId xmlns:p14="http://schemas.microsoft.com/office/powerpoint/2010/main" val="39887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D5C269FD-38BF-4F80-BC51-3F7DC99EC4AA}" type="datetimeFigureOut">
              <a:rPr lang="en-US" smtClean="0"/>
              <a:pPr/>
              <a:t>4/17/2022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DD280C8D-69B1-4B16-A100-57CD73618785}" type="slidenum">
              <a:rPr lang="en-US" smtClean="0"/>
              <a:pPr/>
              <a:t>‹#›</a:t>
            </a:fld>
            <a:endParaRPr lang="en-US"/>
          </a:p>
        </p:txBody>
      </p:sp>
    </p:spTree>
    <p:extLst>
      <p:ext uri="{BB962C8B-B14F-4D97-AF65-F5344CB8AC3E}">
        <p14:creationId xmlns:p14="http://schemas.microsoft.com/office/powerpoint/2010/main" val="2411740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1194254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344555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3228242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1705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14</a:t>
            </a:fld>
            <a:endParaRPr lang="en-US" dirty="0"/>
          </a:p>
        </p:txBody>
      </p:sp>
    </p:spTree>
    <p:extLst>
      <p:ext uri="{BB962C8B-B14F-4D97-AF65-F5344CB8AC3E}">
        <p14:creationId xmlns:p14="http://schemas.microsoft.com/office/powerpoint/2010/main" val="405594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81206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715000" cy="4183380"/>
          </a:xfrm>
        </p:spPr>
        <p:txBody>
          <a:bodyPr>
            <a:noAutofit/>
          </a:bodyPr>
          <a:lstStyle/>
          <a:p>
            <a:pPr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8598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73538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248591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324952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2</a:t>
            </a:fld>
            <a:endParaRPr lang="en-US"/>
          </a:p>
        </p:txBody>
      </p:sp>
    </p:spTree>
    <p:extLst>
      <p:ext uri="{BB962C8B-B14F-4D97-AF65-F5344CB8AC3E}">
        <p14:creationId xmlns:p14="http://schemas.microsoft.com/office/powerpoint/2010/main" val="2703416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2134664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315784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15744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41951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640361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423518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91238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28</a:t>
            </a:fld>
            <a:endParaRPr lang="en-US" dirty="0"/>
          </a:p>
        </p:txBody>
      </p:sp>
    </p:spTree>
    <p:extLst>
      <p:ext uri="{BB962C8B-B14F-4D97-AF65-F5344CB8AC3E}">
        <p14:creationId xmlns:p14="http://schemas.microsoft.com/office/powerpoint/2010/main" val="406815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2192669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94001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3</a:t>
            </a:fld>
            <a:endParaRPr lang="en-US"/>
          </a:p>
        </p:txBody>
      </p:sp>
    </p:spTree>
    <p:extLst>
      <p:ext uri="{BB962C8B-B14F-4D97-AF65-F5344CB8AC3E}">
        <p14:creationId xmlns:p14="http://schemas.microsoft.com/office/powerpoint/2010/main" val="2498869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428274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2755443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815881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3292019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3906939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2515514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1492926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29067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39</a:t>
            </a:fld>
            <a:endParaRPr lang="en-US"/>
          </a:p>
        </p:txBody>
      </p:sp>
    </p:spTree>
    <p:extLst>
      <p:ext uri="{BB962C8B-B14F-4D97-AF65-F5344CB8AC3E}">
        <p14:creationId xmlns:p14="http://schemas.microsoft.com/office/powerpoint/2010/main" val="1820573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a:p>
        </p:txBody>
      </p:sp>
    </p:spTree>
    <p:extLst>
      <p:ext uri="{BB962C8B-B14F-4D97-AF65-F5344CB8AC3E}">
        <p14:creationId xmlns:p14="http://schemas.microsoft.com/office/powerpoint/2010/main" val="424575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1754743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42</a:t>
            </a:fld>
            <a:endParaRPr lang="en-US" dirty="0"/>
          </a:p>
        </p:txBody>
      </p:sp>
    </p:spTree>
    <p:extLst>
      <p:ext uri="{BB962C8B-B14F-4D97-AF65-F5344CB8AC3E}">
        <p14:creationId xmlns:p14="http://schemas.microsoft.com/office/powerpoint/2010/main" val="241978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43</a:t>
            </a:fld>
            <a:endParaRPr lang="en-US"/>
          </a:p>
        </p:txBody>
      </p:sp>
    </p:spTree>
    <p:extLst>
      <p:ext uri="{BB962C8B-B14F-4D97-AF65-F5344CB8AC3E}">
        <p14:creationId xmlns:p14="http://schemas.microsoft.com/office/powerpoint/2010/main" val="383552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47</a:t>
            </a:fld>
            <a:endParaRPr lang="en-US"/>
          </a:p>
        </p:txBody>
      </p:sp>
    </p:spTree>
    <p:extLst>
      <p:ext uri="{BB962C8B-B14F-4D97-AF65-F5344CB8AC3E}">
        <p14:creationId xmlns:p14="http://schemas.microsoft.com/office/powerpoint/2010/main" val="3584931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48</a:t>
            </a:fld>
            <a:endParaRPr lang="en-US"/>
          </a:p>
        </p:txBody>
      </p:sp>
    </p:spTree>
    <p:extLst>
      <p:ext uri="{BB962C8B-B14F-4D97-AF65-F5344CB8AC3E}">
        <p14:creationId xmlns:p14="http://schemas.microsoft.com/office/powerpoint/2010/main" val="3979153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49</a:t>
            </a:fld>
            <a:endParaRPr lang="en-US"/>
          </a:p>
        </p:txBody>
      </p:sp>
    </p:spTree>
    <p:extLst>
      <p:ext uri="{BB962C8B-B14F-4D97-AF65-F5344CB8AC3E}">
        <p14:creationId xmlns:p14="http://schemas.microsoft.com/office/powerpoint/2010/main" val="534408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51</a:t>
            </a:fld>
            <a:endParaRPr lang="en-US"/>
          </a:p>
        </p:txBody>
      </p:sp>
    </p:spTree>
    <p:extLst>
      <p:ext uri="{BB962C8B-B14F-4D97-AF65-F5344CB8AC3E}">
        <p14:creationId xmlns:p14="http://schemas.microsoft.com/office/powerpoint/2010/main" val="3431455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53</a:t>
            </a:fld>
            <a:endParaRPr lang="en-US" dirty="0"/>
          </a:p>
        </p:txBody>
      </p:sp>
    </p:spTree>
    <p:extLst>
      <p:ext uri="{BB962C8B-B14F-4D97-AF65-F5344CB8AC3E}">
        <p14:creationId xmlns:p14="http://schemas.microsoft.com/office/powerpoint/2010/main" val="3074536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54</a:t>
            </a:fld>
            <a:endParaRPr lang="en-US"/>
          </a:p>
        </p:txBody>
      </p:sp>
    </p:spTree>
    <p:extLst>
      <p:ext uri="{BB962C8B-B14F-4D97-AF65-F5344CB8AC3E}">
        <p14:creationId xmlns:p14="http://schemas.microsoft.com/office/powerpoint/2010/main" val="3935914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55</a:t>
            </a:fld>
            <a:endParaRPr lang="en-US" dirty="0"/>
          </a:p>
        </p:txBody>
      </p:sp>
      <p:sp>
        <p:nvSpPr>
          <p:cNvPr id="2" name="Rectangle 1"/>
          <p:cNvSpPr/>
          <p:nvPr/>
        </p:nvSpPr>
        <p:spPr>
          <a:xfrm>
            <a:off x="701040" y="4648201"/>
            <a:ext cx="5764107" cy="1200329"/>
          </a:xfrm>
          <a:prstGeom prst="rect">
            <a:avLst/>
          </a:prstGeom>
        </p:spPr>
        <p:txBody>
          <a:bodyPr wrap="square">
            <a:spAutoFit/>
          </a:bodyPr>
          <a:lstStyle/>
          <a:p>
            <a:r>
              <a:rPr lang="en-US" dirty="0"/>
              <a:t>more options increase the chances of offering a preference match to the consumer, and second that more options places a greater cognitive burden on consumers because of the additional need to evaluate options.</a:t>
            </a:r>
          </a:p>
        </p:txBody>
      </p:sp>
    </p:spTree>
    <p:extLst>
      <p:ext uri="{BB962C8B-B14F-4D97-AF65-F5344CB8AC3E}">
        <p14:creationId xmlns:p14="http://schemas.microsoft.com/office/powerpoint/2010/main" val="610949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56</a:t>
            </a:fld>
            <a:endParaRPr lang="en-US"/>
          </a:p>
        </p:txBody>
      </p:sp>
    </p:spTree>
    <p:extLst>
      <p:ext uri="{BB962C8B-B14F-4D97-AF65-F5344CB8AC3E}">
        <p14:creationId xmlns:p14="http://schemas.microsoft.com/office/powerpoint/2010/main" val="188250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447482"/>
            <a:ext cx="5486400" cy="418338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739671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57</a:t>
            </a:fld>
            <a:endParaRPr lang="en-US"/>
          </a:p>
        </p:txBody>
      </p:sp>
      <p:sp>
        <p:nvSpPr>
          <p:cNvPr id="5" name="TextBox 4"/>
          <p:cNvSpPr txBox="1"/>
          <p:nvPr/>
        </p:nvSpPr>
        <p:spPr>
          <a:xfrm>
            <a:off x="1557867" y="914400"/>
            <a:ext cx="3972560" cy="523220"/>
          </a:xfrm>
          <a:prstGeom prst="rect">
            <a:avLst/>
          </a:prstGeom>
          <a:noFill/>
        </p:spPr>
        <p:txBody>
          <a:bodyPr wrap="square" rtlCol="0">
            <a:spAutoFit/>
          </a:bodyPr>
          <a:lstStyle/>
          <a:p>
            <a:r>
              <a:rPr lang="en-US" sz="2800" b="1" dirty="0">
                <a:latin typeface="+mj-lt"/>
              </a:rPr>
              <a:t>Choice Overload?</a:t>
            </a:r>
          </a:p>
        </p:txBody>
      </p:sp>
    </p:spTree>
    <p:extLst>
      <p:ext uri="{BB962C8B-B14F-4D97-AF65-F5344CB8AC3E}">
        <p14:creationId xmlns:p14="http://schemas.microsoft.com/office/powerpoint/2010/main" val="571609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58</a:t>
            </a:fld>
            <a:endParaRPr lang="en-US"/>
          </a:p>
        </p:txBody>
      </p:sp>
    </p:spTree>
    <p:extLst>
      <p:ext uri="{BB962C8B-B14F-4D97-AF65-F5344CB8AC3E}">
        <p14:creationId xmlns:p14="http://schemas.microsoft.com/office/powerpoint/2010/main" val="1836405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59</a:t>
            </a:fld>
            <a:endParaRPr lang="en-US" dirty="0"/>
          </a:p>
        </p:txBody>
      </p:sp>
    </p:spTree>
    <p:extLst>
      <p:ext uri="{BB962C8B-B14F-4D97-AF65-F5344CB8AC3E}">
        <p14:creationId xmlns:p14="http://schemas.microsoft.com/office/powerpoint/2010/main" val="1631146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60</a:t>
            </a:fld>
            <a:endParaRPr lang="en-US"/>
          </a:p>
        </p:txBody>
      </p:sp>
    </p:spTree>
    <p:extLst>
      <p:ext uri="{BB962C8B-B14F-4D97-AF65-F5344CB8AC3E}">
        <p14:creationId xmlns:p14="http://schemas.microsoft.com/office/powerpoint/2010/main" val="281127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61</a:t>
            </a:fld>
            <a:endParaRPr lang="en-US" dirty="0"/>
          </a:p>
        </p:txBody>
      </p:sp>
    </p:spTree>
    <p:extLst>
      <p:ext uri="{BB962C8B-B14F-4D97-AF65-F5344CB8AC3E}">
        <p14:creationId xmlns:p14="http://schemas.microsoft.com/office/powerpoint/2010/main" val="2515830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62</a:t>
            </a:fld>
            <a:endParaRPr lang="en-US" dirty="0"/>
          </a:p>
        </p:txBody>
      </p:sp>
    </p:spTree>
    <p:extLst>
      <p:ext uri="{BB962C8B-B14F-4D97-AF65-F5344CB8AC3E}">
        <p14:creationId xmlns:p14="http://schemas.microsoft.com/office/powerpoint/2010/main" val="1062481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63</a:t>
            </a:fld>
            <a:endParaRPr lang="en-US"/>
          </a:p>
        </p:txBody>
      </p:sp>
    </p:spTree>
    <p:extLst>
      <p:ext uri="{BB962C8B-B14F-4D97-AF65-F5344CB8AC3E}">
        <p14:creationId xmlns:p14="http://schemas.microsoft.com/office/powerpoint/2010/main" val="1814958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64</a:t>
            </a:fld>
            <a:endParaRPr lang="en-US" dirty="0"/>
          </a:p>
        </p:txBody>
      </p:sp>
    </p:spTree>
    <p:extLst>
      <p:ext uri="{BB962C8B-B14F-4D97-AF65-F5344CB8AC3E}">
        <p14:creationId xmlns:p14="http://schemas.microsoft.com/office/powerpoint/2010/main" val="46190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447800" y="1143000"/>
            <a:ext cx="4114800" cy="3086100"/>
          </a:xfrm>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65</a:t>
            </a:fld>
            <a:endParaRPr lang="en-US" dirty="0"/>
          </a:p>
        </p:txBody>
      </p:sp>
    </p:spTree>
    <p:extLst>
      <p:ext uri="{BB962C8B-B14F-4D97-AF65-F5344CB8AC3E}">
        <p14:creationId xmlns:p14="http://schemas.microsoft.com/office/powerpoint/2010/main" val="2898187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D280C8D-69B1-4B16-A100-57CD73618785}" type="slidenum">
              <a:rPr lang="en-US" smtClean="0"/>
              <a:pPr/>
              <a:t>66</a:t>
            </a:fld>
            <a:endParaRPr lang="en-US"/>
          </a:p>
        </p:txBody>
      </p:sp>
    </p:spTree>
    <p:extLst>
      <p:ext uri="{BB962C8B-B14F-4D97-AF65-F5344CB8AC3E}">
        <p14:creationId xmlns:p14="http://schemas.microsoft.com/office/powerpoint/2010/main" val="37737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2539798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67</a:t>
            </a:fld>
            <a:endParaRPr lang="en-US"/>
          </a:p>
        </p:txBody>
      </p:sp>
    </p:spTree>
    <p:extLst>
      <p:ext uri="{BB962C8B-B14F-4D97-AF65-F5344CB8AC3E}">
        <p14:creationId xmlns:p14="http://schemas.microsoft.com/office/powerpoint/2010/main" val="2939483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68</a:t>
            </a:fld>
            <a:endParaRPr lang="en-US"/>
          </a:p>
        </p:txBody>
      </p:sp>
    </p:spTree>
    <p:extLst>
      <p:ext uri="{BB962C8B-B14F-4D97-AF65-F5344CB8AC3E}">
        <p14:creationId xmlns:p14="http://schemas.microsoft.com/office/powerpoint/2010/main" val="941392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69</a:t>
            </a:fld>
            <a:endParaRPr lang="en-US"/>
          </a:p>
        </p:txBody>
      </p:sp>
    </p:spTree>
    <p:extLst>
      <p:ext uri="{BB962C8B-B14F-4D97-AF65-F5344CB8AC3E}">
        <p14:creationId xmlns:p14="http://schemas.microsoft.com/office/powerpoint/2010/main" val="438747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70</a:t>
            </a:fld>
            <a:endParaRPr lang="en-US"/>
          </a:p>
        </p:txBody>
      </p:sp>
    </p:spTree>
    <p:extLst>
      <p:ext uri="{BB962C8B-B14F-4D97-AF65-F5344CB8AC3E}">
        <p14:creationId xmlns:p14="http://schemas.microsoft.com/office/powerpoint/2010/main" val="947017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71</a:t>
            </a:fld>
            <a:endParaRPr lang="en-US"/>
          </a:p>
        </p:txBody>
      </p:sp>
    </p:spTree>
    <p:extLst>
      <p:ext uri="{BB962C8B-B14F-4D97-AF65-F5344CB8AC3E}">
        <p14:creationId xmlns:p14="http://schemas.microsoft.com/office/powerpoint/2010/main" val="40479174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72</a:t>
            </a:fld>
            <a:endParaRPr lang="en-US"/>
          </a:p>
        </p:txBody>
      </p:sp>
    </p:spTree>
    <p:extLst>
      <p:ext uri="{BB962C8B-B14F-4D97-AF65-F5344CB8AC3E}">
        <p14:creationId xmlns:p14="http://schemas.microsoft.com/office/powerpoint/2010/main" val="1368727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73</a:t>
            </a:fld>
            <a:endParaRPr lang="en-US"/>
          </a:p>
        </p:txBody>
      </p:sp>
    </p:spTree>
    <p:extLst>
      <p:ext uri="{BB962C8B-B14F-4D97-AF65-F5344CB8AC3E}">
        <p14:creationId xmlns:p14="http://schemas.microsoft.com/office/powerpoint/2010/main" val="25992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162667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8</a:t>
            </a:fld>
            <a:endParaRPr lang="en-US" dirty="0"/>
          </a:p>
        </p:txBody>
      </p:sp>
    </p:spTree>
    <p:extLst>
      <p:ext uri="{BB962C8B-B14F-4D97-AF65-F5344CB8AC3E}">
        <p14:creationId xmlns:p14="http://schemas.microsoft.com/office/powerpoint/2010/main" val="2568553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9</a:t>
            </a:fld>
            <a:endParaRPr lang="en-US" dirty="0"/>
          </a:p>
        </p:txBody>
      </p:sp>
    </p:spTree>
    <p:extLst>
      <p:ext uri="{BB962C8B-B14F-4D97-AF65-F5344CB8AC3E}">
        <p14:creationId xmlns:p14="http://schemas.microsoft.com/office/powerpoint/2010/main" val="353986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11D1A1-1DF6-4B54-BCC4-54452A5DA961}"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1D1A1-1DF6-4B54-BCC4-54452A5DA961}"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D1A1-1DF6-4B54-BCC4-54452A5DA961}"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D1A1-1DF6-4B54-BCC4-54452A5DA961}" type="datetimeFigureOut">
              <a:rPr lang="en-US" smtClean="0"/>
              <a:pPr/>
              <a:t>4/17/2022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D1A1-1DF6-4B54-BCC4-54452A5DA961}" type="datetimeFigureOut">
              <a:rPr lang="en-US" smtClean="0"/>
              <a:pPr/>
              <a:t>4/17/2022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D1A1-1DF6-4B54-BCC4-54452A5DA961}" type="datetimeFigureOut">
              <a:rPr lang="en-US" smtClean="0"/>
              <a:pPr/>
              <a:t>4/17/2022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1D1A1-1DF6-4B54-BCC4-54452A5DA961}"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1D1A1-1DF6-4B54-BCC4-54452A5DA961}"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D1A1-1DF6-4B54-BCC4-54452A5DA961}" type="datetimeFigureOut">
              <a:rPr lang="en-US" smtClean="0"/>
              <a:pPr/>
              <a:t>4/17/2022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A874E-CB43-4F8F-92D2-97AC41D512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srn.com/abstract=2466991"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77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a:t>
            </a:r>
            <a:r>
              <a:rPr lang="en-US" sz="3000" dirty="0" err="1">
                <a:sym typeface="UC Berkeley OS Sign"/>
              </a:rPr>
              <a:t>Glushko</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glushko@berkeley.edu</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19 April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25) </a:t>
            </a:r>
            <a:r>
              <a:rPr lang="en-US" sz="2800" dirty="0">
                <a:sym typeface="UC Berkeley OS Sign"/>
              </a:rPr>
              <a:t>Applied Behavioral Economics</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sym typeface="UC Berkeley OS Sign"/>
              </a:rPr>
              <a:t>Choice Architecture</a:t>
            </a:r>
            <a:br>
              <a:rPr lang="en-US" sz="2800" dirty="0">
                <a:sym typeface="UC Berkeley OS Sign"/>
              </a:rPr>
            </a:br>
            <a:br>
              <a:rPr lang="en-US" sz="3000" dirty="0">
                <a:sym typeface="UC Berkeley OS Sign"/>
              </a:rPr>
            </a:br>
            <a:r>
              <a:rPr lang="en-US" sz="3000" dirty="0">
                <a:sym typeface="UC Berkeley OS Sign"/>
              </a:rPr>
              <a:t> </a:t>
            </a:r>
            <a:endParaRPr lang="en-US" sz="3000" dirty="0">
              <a:solidFill>
                <a:srgbClr val="002955"/>
              </a:solidFill>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E9A61F-ECCE-4A90-A3EB-1A8A7F0636AA}"/>
              </a:ext>
            </a:extLst>
          </p:cNvPr>
          <p:cNvSpPr/>
          <p:nvPr/>
        </p:nvSpPr>
        <p:spPr>
          <a:xfrm>
            <a:off x="0" y="5572145"/>
            <a:ext cx="9220200" cy="12398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275230" y="381000"/>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(1)</a:t>
            </a:r>
          </a:p>
        </p:txBody>
      </p:sp>
      <p:sp>
        <p:nvSpPr>
          <p:cNvPr id="5123" name="Rectangle 3"/>
          <p:cNvSpPr>
            <a:spLocks noGrp="1" noChangeArrowheads="1"/>
          </p:cNvSpPr>
          <p:nvPr>
            <p:ph type="body" idx="1"/>
          </p:nvPr>
        </p:nvSpPr>
        <p:spPr>
          <a:xfrm>
            <a:off x="267856" y="1676400"/>
            <a:ext cx="8458200" cy="5135562"/>
          </a:xfrm>
        </p:spPr>
        <p:txBody>
          <a:bodyPr>
            <a:normAutofit/>
          </a:bodyPr>
          <a:lstStyle/>
          <a:p>
            <a:r>
              <a:rPr lang="en-US" dirty="0"/>
              <a:t>Economic theories of human decision making assume that people can be reasonably approximated or described as “rational” agents</a:t>
            </a:r>
          </a:p>
          <a:p>
            <a:pPr lvl="1"/>
            <a:r>
              <a:rPr lang="en-US" altLang="en-US" sz="3200" dirty="0"/>
              <a:t>Individuals have </a:t>
            </a:r>
            <a:r>
              <a:rPr lang="en-US" altLang="en-US" sz="3200" dirty="0">
                <a:solidFill>
                  <a:srgbClr val="FF0000"/>
                </a:solidFill>
              </a:rPr>
              <a:t>precise information </a:t>
            </a:r>
            <a:r>
              <a:rPr lang="en-US" altLang="en-US" sz="3200" dirty="0"/>
              <a:t>about the consequences of their actions</a:t>
            </a:r>
          </a:p>
          <a:p>
            <a:pPr lvl="1"/>
            <a:r>
              <a:rPr lang="en-US" altLang="en-US" sz="3200" dirty="0"/>
              <a:t>Individuals have </a:t>
            </a:r>
            <a:r>
              <a:rPr lang="en-US" altLang="en-US" sz="3200" dirty="0">
                <a:solidFill>
                  <a:srgbClr val="FF0000"/>
                </a:solidFill>
              </a:rPr>
              <a:t>sufficient time and capability </a:t>
            </a:r>
            <a:r>
              <a:rPr lang="en-US" altLang="en-US" sz="3200" dirty="0"/>
              <a:t>to weigh alternatives</a:t>
            </a:r>
          </a:p>
        </p:txBody>
      </p:sp>
      <p:sp>
        <p:nvSpPr>
          <p:cNvPr id="2" name="TextBox 1">
            <a:extLst>
              <a:ext uri="{FF2B5EF4-FFF2-40B4-BE49-F238E27FC236}">
                <a16:creationId xmlns:a16="http://schemas.microsoft.com/office/drawing/2014/main" id="{7C1CC8C8-BE00-4257-AE54-0D322686257A}"/>
              </a:ext>
            </a:extLst>
          </p:cNvPr>
          <p:cNvSpPr txBox="1"/>
          <p:nvPr/>
        </p:nvSpPr>
        <p:spPr>
          <a:xfrm>
            <a:off x="267856" y="5715000"/>
            <a:ext cx="8799944" cy="954107"/>
          </a:xfrm>
          <a:prstGeom prst="rect">
            <a:avLst/>
          </a:prstGeom>
          <a:noFill/>
        </p:spPr>
        <p:txBody>
          <a:bodyPr wrap="square" rtlCol="0">
            <a:spAutoFit/>
          </a:bodyPr>
          <a:lstStyle/>
          <a:p>
            <a:r>
              <a:rPr lang="en-US" dirty="0"/>
              <a:t> </a:t>
            </a:r>
            <a:r>
              <a:rPr lang="en-US" sz="2800" i="1" dirty="0">
                <a:solidFill>
                  <a:srgbClr val="FF0000"/>
                </a:solidFill>
              </a:rPr>
              <a:t>Did you follow a “rational” process like to decide what courses to take this semester? What would that require?</a:t>
            </a:r>
          </a:p>
        </p:txBody>
      </p:sp>
    </p:spTree>
    <p:extLst>
      <p:ext uri="{BB962C8B-B14F-4D97-AF65-F5344CB8AC3E}">
        <p14:creationId xmlns:p14="http://schemas.microsoft.com/office/powerpoint/2010/main" val="960845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70727" y="4013013"/>
            <a:ext cx="2568473" cy="2868295"/>
          </a:xfrm>
          <a:prstGeom prst="rect">
            <a:avLst/>
          </a:prstGeom>
        </p:spPr>
      </p:pic>
      <p:sp>
        <p:nvSpPr>
          <p:cNvPr id="5" name="TextBox 4"/>
          <p:cNvSpPr txBox="1"/>
          <p:nvPr/>
        </p:nvSpPr>
        <p:spPr>
          <a:xfrm>
            <a:off x="1752600" y="114954"/>
            <a:ext cx="6293054" cy="584775"/>
          </a:xfrm>
          <a:prstGeom prst="rect">
            <a:avLst/>
          </a:prstGeom>
          <a:noFill/>
        </p:spPr>
        <p:txBody>
          <a:bodyPr wrap="square" rtlCol="0">
            <a:spAutoFit/>
          </a:bodyPr>
          <a:lstStyle/>
          <a:p>
            <a:r>
              <a:rPr lang="en-US" sz="3200" b="1" dirty="0"/>
              <a:t>Deciding What Courses to Take</a:t>
            </a:r>
          </a:p>
        </p:txBody>
      </p:sp>
      <p:sp>
        <p:nvSpPr>
          <p:cNvPr id="6" name="TextBox 5"/>
          <p:cNvSpPr txBox="1"/>
          <p:nvPr/>
        </p:nvSpPr>
        <p:spPr>
          <a:xfrm>
            <a:off x="304800" y="699729"/>
            <a:ext cx="8534400" cy="1938992"/>
          </a:xfrm>
          <a:prstGeom prst="rect">
            <a:avLst/>
          </a:prstGeom>
          <a:noFill/>
        </p:spPr>
        <p:txBody>
          <a:bodyPr wrap="square" rtlCol="0">
            <a:spAutoFit/>
          </a:bodyPr>
          <a:lstStyle/>
          <a:p>
            <a:r>
              <a:rPr lang="en-US" sz="2400" dirty="0">
                <a:solidFill>
                  <a:srgbClr val="FF0000"/>
                </a:solidFill>
              </a:rPr>
              <a:t>Did you have precise information about the content of a course, or how taking it would advance your career goals?</a:t>
            </a:r>
          </a:p>
          <a:p>
            <a:r>
              <a:rPr lang="en-US" sz="2400" dirty="0">
                <a:solidFill>
                  <a:srgbClr val="FF0000"/>
                </a:solidFill>
              </a:rPr>
              <a:t>(…but first, do you know all of your career goals?)</a:t>
            </a:r>
          </a:p>
          <a:p>
            <a:endParaRPr lang="en-US" sz="2400" dirty="0">
              <a:solidFill>
                <a:srgbClr val="FF0000"/>
              </a:solidFill>
            </a:endParaRPr>
          </a:p>
          <a:p>
            <a:endParaRPr lang="en-US" sz="2400" dirty="0">
              <a:solidFill>
                <a:srgbClr val="FF0000"/>
              </a:solidFill>
            </a:endParaRPr>
          </a:p>
        </p:txBody>
      </p:sp>
      <p:pic>
        <p:nvPicPr>
          <p:cNvPr id="8" name="Picture 7"/>
          <p:cNvPicPr>
            <a:picLocks noChangeAspect="1"/>
          </p:cNvPicPr>
          <p:nvPr/>
        </p:nvPicPr>
        <p:blipFill>
          <a:blip r:embed="rId4"/>
          <a:stretch>
            <a:fillRect/>
          </a:stretch>
        </p:blipFill>
        <p:spPr>
          <a:xfrm>
            <a:off x="304800" y="2019413"/>
            <a:ext cx="5719763" cy="2890431"/>
          </a:xfrm>
          <a:prstGeom prst="rect">
            <a:avLst/>
          </a:prstGeom>
        </p:spPr>
      </p:pic>
      <p:sp>
        <p:nvSpPr>
          <p:cNvPr id="9" name="Rectangle 8"/>
          <p:cNvSpPr/>
          <p:nvPr/>
        </p:nvSpPr>
        <p:spPr>
          <a:xfrm>
            <a:off x="304800" y="5062328"/>
            <a:ext cx="5486400" cy="1569660"/>
          </a:xfrm>
          <a:prstGeom prst="rect">
            <a:avLst/>
          </a:prstGeom>
        </p:spPr>
        <p:txBody>
          <a:bodyPr wrap="square">
            <a:spAutoFit/>
          </a:bodyPr>
          <a:lstStyle/>
          <a:p>
            <a:r>
              <a:rPr lang="en-US" sz="2400" dirty="0">
                <a:solidFill>
                  <a:srgbClr val="FF0000"/>
                </a:solidFill>
              </a:rPr>
              <a:t>Did you have sufficient time and capability to study the syllabus and course evaluations for every course you might take?</a:t>
            </a:r>
          </a:p>
        </p:txBody>
      </p:sp>
    </p:spTree>
    <p:extLst>
      <p:ext uri="{BB962C8B-B14F-4D97-AF65-F5344CB8AC3E}">
        <p14:creationId xmlns:p14="http://schemas.microsoft.com/office/powerpoint/2010/main" val="154916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304800"/>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(2)</a:t>
            </a:r>
          </a:p>
        </p:txBody>
      </p:sp>
      <p:sp>
        <p:nvSpPr>
          <p:cNvPr id="5123" name="Rectangle 3"/>
          <p:cNvSpPr>
            <a:spLocks noGrp="1" noChangeArrowheads="1"/>
          </p:cNvSpPr>
          <p:nvPr>
            <p:ph type="body" idx="1"/>
          </p:nvPr>
        </p:nvSpPr>
        <p:spPr>
          <a:xfrm>
            <a:off x="288878" y="2057400"/>
            <a:ext cx="8458200" cy="4144962"/>
          </a:xfrm>
        </p:spPr>
        <p:txBody>
          <a:bodyPr>
            <a:normAutofit/>
          </a:bodyPr>
          <a:lstStyle/>
          <a:p>
            <a:pPr lvl="1"/>
            <a:r>
              <a:rPr lang="en-US" altLang="en-US" sz="3200" dirty="0"/>
              <a:t>Different outcomes can be compared in terms of their “</a:t>
            </a:r>
            <a:r>
              <a:rPr lang="en-US" altLang="en-US" sz="3200" dirty="0">
                <a:solidFill>
                  <a:srgbClr val="FF0000"/>
                </a:solidFill>
              </a:rPr>
              <a:t>utility</a:t>
            </a:r>
            <a:r>
              <a:rPr lang="en-US" altLang="en-US" sz="3200" dirty="0"/>
              <a:t>” (which is revealed by the choices people make)</a:t>
            </a:r>
          </a:p>
          <a:p>
            <a:pPr lvl="1"/>
            <a:r>
              <a:rPr lang="en-US" altLang="en-US" sz="3200" dirty="0"/>
              <a:t>The “value” or “utility” of a choice is the </a:t>
            </a:r>
            <a:r>
              <a:rPr lang="en-US" altLang="en-US" sz="3200" dirty="0">
                <a:solidFill>
                  <a:srgbClr val="FF0000"/>
                </a:solidFill>
              </a:rPr>
              <a:t>expected value of its probabilistic outcomes</a:t>
            </a:r>
          </a:p>
          <a:p>
            <a:pPr lvl="1"/>
            <a:r>
              <a:rPr lang="en-US" altLang="en-US" sz="3200" dirty="0"/>
              <a:t>Rational agents seek to </a:t>
            </a:r>
            <a:r>
              <a:rPr lang="en-US" altLang="en-US" sz="3200" dirty="0">
                <a:solidFill>
                  <a:srgbClr val="FF0000"/>
                </a:solidFill>
              </a:rPr>
              <a:t>maximize their utility</a:t>
            </a:r>
            <a:endParaRPr lang="en-US" altLang="en-US" sz="3200" dirty="0"/>
          </a:p>
        </p:txBody>
      </p:sp>
    </p:spTree>
    <p:extLst>
      <p:ext uri="{BB962C8B-B14F-4D97-AF65-F5344CB8AC3E}">
        <p14:creationId xmlns:p14="http://schemas.microsoft.com/office/powerpoint/2010/main" val="167619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4B411F-5F15-4A59-BFC3-A10F200050AC}"/>
              </a:ext>
            </a:extLst>
          </p:cNvPr>
          <p:cNvSpPr/>
          <p:nvPr/>
        </p:nvSpPr>
        <p:spPr>
          <a:xfrm>
            <a:off x="0" y="3886200"/>
            <a:ext cx="9144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18E21C-C113-4990-82F3-6E7E178AE2F4}"/>
              </a:ext>
            </a:extLst>
          </p:cNvPr>
          <p:cNvSpPr/>
          <p:nvPr/>
        </p:nvSpPr>
        <p:spPr>
          <a:xfrm>
            <a:off x="0" y="990600"/>
            <a:ext cx="9144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62654"/>
            <a:ext cx="6293054" cy="584775"/>
          </a:xfrm>
          <a:prstGeom prst="rect">
            <a:avLst/>
          </a:prstGeom>
          <a:noFill/>
        </p:spPr>
        <p:txBody>
          <a:bodyPr wrap="square" rtlCol="0">
            <a:spAutoFit/>
          </a:bodyPr>
          <a:lstStyle/>
          <a:p>
            <a:r>
              <a:rPr lang="en-US" sz="3200" b="1" dirty="0"/>
              <a:t>Deciding What Courses to Take</a:t>
            </a:r>
          </a:p>
        </p:txBody>
      </p:sp>
      <p:sp>
        <p:nvSpPr>
          <p:cNvPr id="6" name="TextBox 5"/>
          <p:cNvSpPr txBox="1"/>
          <p:nvPr/>
        </p:nvSpPr>
        <p:spPr>
          <a:xfrm>
            <a:off x="152400" y="747429"/>
            <a:ext cx="8534400" cy="6186309"/>
          </a:xfrm>
          <a:prstGeom prst="rect">
            <a:avLst/>
          </a:prstGeom>
          <a:noFill/>
        </p:spPr>
        <p:txBody>
          <a:bodyPr wrap="square" rtlCol="0">
            <a:spAutoFit/>
          </a:bodyPr>
          <a:lstStyle/>
          <a:p>
            <a:endParaRPr lang="en-US" sz="2000" dirty="0">
              <a:solidFill>
                <a:srgbClr val="FF0000"/>
              </a:solidFill>
            </a:endParaRPr>
          </a:p>
          <a:p>
            <a:r>
              <a:rPr lang="en-US" sz="2400" i="1" dirty="0">
                <a:solidFill>
                  <a:srgbClr val="FF0000"/>
                </a:solidFill>
              </a:rPr>
              <a:t>Can you rate each individual course in terms of how likely it is to advance your career goals?</a:t>
            </a:r>
          </a:p>
          <a:p>
            <a:pPr lvl="1"/>
            <a:r>
              <a:rPr lang="en-US" sz="2000" dirty="0"/>
              <a:t>Course A would be easy and interesting, and somewhat relevant to career goals </a:t>
            </a:r>
          </a:p>
          <a:p>
            <a:pPr lvl="1"/>
            <a:r>
              <a:rPr lang="en-US" sz="2000" dirty="0"/>
              <a:t>Course B would be pretty hard, but would probably help me get an internship</a:t>
            </a:r>
          </a:p>
          <a:p>
            <a:pPr lvl="1"/>
            <a:r>
              <a:rPr lang="en-US" sz="2000" dirty="0"/>
              <a:t>Course C would be very hard, but I’m sure that if I did well, the company that I worked for as an internship would offer me a full-time job</a:t>
            </a:r>
          </a:p>
          <a:p>
            <a:pPr lvl="1"/>
            <a:r>
              <a:rPr lang="en-US" sz="2000" dirty="0"/>
              <a:t>…</a:t>
            </a:r>
          </a:p>
          <a:p>
            <a:r>
              <a:rPr lang="en-US" sz="2400" i="1" dirty="0">
                <a:solidFill>
                  <a:srgbClr val="FF0000"/>
                </a:solidFill>
              </a:rPr>
              <a:t>Can you compare different sets of courses in terms of how likely they are to advance your career goals?</a:t>
            </a:r>
          </a:p>
          <a:p>
            <a:pPr lvl="1"/>
            <a:endParaRPr lang="en-US" sz="2000" dirty="0"/>
          </a:p>
          <a:p>
            <a:pPr lvl="1"/>
            <a:r>
              <a:rPr lang="en-US" sz="2000" dirty="0"/>
              <a:t>Courses A, B, and G would be a pretty good schedule, not overwhelmingly hard, and would probably enhance my chances of getting a good job</a:t>
            </a:r>
          </a:p>
          <a:p>
            <a:pPr lvl="1"/>
            <a:r>
              <a:rPr lang="en-US" sz="2000" dirty="0"/>
              <a:t>Courses A, B, and C would be really hard, but I’d be sure of getting the job I want … but I’d have no free time</a:t>
            </a:r>
          </a:p>
          <a:p>
            <a:pPr lvl="1"/>
            <a:r>
              <a:rPr lang="en-US" sz="2000" dirty="0"/>
              <a:t>…</a:t>
            </a:r>
          </a:p>
          <a:p>
            <a:pPr lvl="1"/>
            <a:endParaRPr lang="en-US" sz="2000" dirty="0"/>
          </a:p>
        </p:txBody>
      </p:sp>
    </p:spTree>
    <p:extLst>
      <p:ext uri="{BB962C8B-B14F-4D97-AF65-F5344CB8AC3E}">
        <p14:creationId xmlns:p14="http://schemas.microsoft.com/office/powerpoint/2010/main" val="374932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354CAB-15F9-41BA-BE81-9613CCD312CD}"/>
              </a:ext>
            </a:extLst>
          </p:cNvPr>
          <p:cNvSpPr/>
          <p:nvPr/>
        </p:nvSpPr>
        <p:spPr>
          <a:xfrm>
            <a:off x="0" y="2895600"/>
            <a:ext cx="9144000" cy="396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Deciding What Courses to Take</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pic>
        <p:nvPicPr>
          <p:cNvPr id="3" name="Picture 2"/>
          <p:cNvPicPr>
            <a:picLocks noChangeAspect="1"/>
          </p:cNvPicPr>
          <p:nvPr/>
        </p:nvPicPr>
        <p:blipFill>
          <a:blip r:embed="rId3"/>
          <a:stretch>
            <a:fillRect/>
          </a:stretch>
        </p:blipFill>
        <p:spPr>
          <a:xfrm>
            <a:off x="228600" y="1600200"/>
            <a:ext cx="8915400" cy="1144365"/>
          </a:xfrm>
          <a:prstGeom prst="rect">
            <a:avLst/>
          </a:prstGeom>
        </p:spPr>
      </p:pic>
      <p:sp>
        <p:nvSpPr>
          <p:cNvPr id="2" name="Rectangle 1"/>
          <p:cNvSpPr/>
          <p:nvPr/>
        </p:nvSpPr>
        <p:spPr>
          <a:xfrm>
            <a:off x="109330" y="2971800"/>
            <a:ext cx="8269357" cy="3711785"/>
          </a:xfrm>
          <a:prstGeom prst="rect">
            <a:avLst/>
          </a:prstGeom>
        </p:spPr>
        <p:txBody>
          <a:bodyPr wrap="square">
            <a:spAutoFit/>
          </a:bodyPr>
          <a:lstStyle/>
          <a:p>
            <a:pPr marL="742950" lvl="1" indent="-285750">
              <a:spcBef>
                <a:spcPct val="20000"/>
              </a:spcBef>
              <a:buFont typeface="Arial" pitchFamily="34" charset="0"/>
              <a:buChar char="–"/>
            </a:pPr>
            <a:r>
              <a:rPr lang="en-US" altLang="en-US" sz="2800" dirty="0">
                <a:solidFill>
                  <a:srgbClr val="FF0000"/>
                </a:solidFill>
              </a:rPr>
              <a:t>What future events comprise the “total number of outcomes” when it comes to choosing sets of courses to take?</a:t>
            </a:r>
          </a:p>
          <a:p>
            <a:pPr marL="742950" lvl="1" indent="-285750">
              <a:spcBef>
                <a:spcPct val="20000"/>
              </a:spcBef>
              <a:buFont typeface="Arial" pitchFamily="34" charset="0"/>
              <a:buChar char="–"/>
            </a:pPr>
            <a:r>
              <a:rPr lang="en-US" altLang="en-US" sz="2800" dirty="0">
                <a:solidFill>
                  <a:srgbClr val="FF0000"/>
                </a:solidFill>
              </a:rPr>
              <a:t>Which combinations of courses will result in successful outcomes?</a:t>
            </a:r>
          </a:p>
          <a:p>
            <a:pPr marL="742950" lvl="1" indent="-285750">
              <a:spcBef>
                <a:spcPct val="20000"/>
              </a:spcBef>
              <a:buFont typeface="Arial" pitchFamily="34" charset="0"/>
              <a:buChar char="–"/>
            </a:pPr>
            <a:r>
              <a:rPr lang="en-US" altLang="en-US" sz="2800" dirty="0">
                <a:solidFill>
                  <a:srgbClr val="FF0000"/>
                </a:solidFill>
              </a:rPr>
              <a:t>How far into the future do you look when you predict whether some set of courses will lead to a successful outcomes? </a:t>
            </a:r>
          </a:p>
        </p:txBody>
      </p:sp>
    </p:spTree>
    <p:extLst>
      <p:ext uri="{BB962C8B-B14F-4D97-AF65-F5344CB8AC3E}">
        <p14:creationId xmlns:p14="http://schemas.microsoft.com/office/powerpoint/2010/main" val="31181026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74638"/>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(3)</a:t>
            </a:r>
          </a:p>
        </p:txBody>
      </p:sp>
      <p:sp>
        <p:nvSpPr>
          <p:cNvPr id="5123" name="Rectangle 3"/>
          <p:cNvSpPr>
            <a:spLocks noGrp="1" noChangeArrowheads="1"/>
          </p:cNvSpPr>
          <p:nvPr>
            <p:ph type="body" idx="1"/>
          </p:nvPr>
        </p:nvSpPr>
        <p:spPr>
          <a:xfrm>
            <a:off x="304800" y="1722438"/>
            <a:ext cx="8458200" cy="5135562"/>
          </a:xfrm>
        </p:spPr>
        <p:txBody>
          <a:bodyPr>
            <a:normAutofit/>
          </a:bodyPr>
          <a:lstStyle/>
          <a:p>
            <a:r>
              <a:rPr lang="en-US" dirty="0"/>
              <a:t>The “rational choice theory” enables calculations and predictions in situations with uncertainty  (for example, in “game theory”)</a:t>
            </a:r>
          </a:p>
          <a:p>
            <a:r>
              <a:rPr lang="en-US" dirty="0"/>
              <a:t>Decisions that deviate from this theory can occur if people have incomplete information or insufficient time</a:t>
            </a:r>
          </a:p>
          <a:p>
            <a:r>
              <a:rPr lang="en-US" dirty="0"/>
              <a:t>But these </a:t>
            </a:r>
            <a:r>
              <a:rPr lang="en-US" dirty="0">
                <a:solidFill>
                  <a:srgbClr val="FF0000"/>
                </a:solidFill>
              </a:rPr>
              <a:t>deviations should be unsystematic </a:t>
            </a:r>
            <a:r>
              <a:rPr lang="en-US" dirty="0"/>
              <a:t>because the factors that cause them are random and “average out”</a:t>
            </a:r>
          </a:p>
          <a:p>
            <a:pPr eaLnBrk="1" hangingPunct="1"/>
            <a:endParaRPr lang="en-US" altLang="en-US" dirty="0"/>
          </a:p>
        </p:txBody>
      </p:sp>
    </p:spTree>
    <p:extLst>
      <p:ext uri="{BB962C8B-B14F-4D97-AF65-F5344CB8AC3E}">
        <p14:creationId xmlns:p14="http://schemas.microsoft.com/office/powerpoint/2010/main" val="275529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75" y="-52388"/>
            <a:ext cx="9201150" cy="6962775"/>
          </a:xfrm>
          <a:prstGeom prst="rect">
            <a:avLst/>
          </a:prstGeom>
        </p:spPr>
      </p:pic>
    </p:spTree>
    <p:extLst>
      <p:ext uri="{BB962C8B-B14F-4D97-AF65-F5344CB8AC3E}">
        <p14:creationId xmlns:p14="http://schemas.microsoft.com/office/powerpoint/2010/main" val="3548511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648200"/>
          </a:xfrm>
        </p:spPr>
        <p:txBody>
          <a:bodyPr>
            <a:normAutofit fontScale="92500" lnSpcReduction="10000"/>
          </a:bodyPr>
          <a:lstStyle/>
          <a:p>
            <a:pPr marL="0" indent="0">
              <a:buNone/>
            </a:pPr>
            <a:r>
              <a:rPr lang="en-US" dirty="0"/>
              <a:t>“Because of the psychological limits of the organism (particularly with respect to computational and predictive ability), actual human rationality-striving can at best be an </a:t>
            </a:r>
            <a:r>
              <a:rPr lang="en-US" dirty="0">
                <a:solidFill>
                  <a:srgbClr val="FF0000"/>
                </a:solidFill>
              </a:rPr>
              <a:t>extremely crude and simplified approximation </a:t>
            </a:r>
            <a:r>
              <a:rPr lang="en-US" dirty="0"/>
              <a:t>to the kind of global rationality that is implied, for example, by game-theoretical models”</a:t>
            </a:r>
          </a:p>
          <a:p>
            <a:pPr marL="0" indent="0">
              <a:buNone/>
            </a:pPr>
            <a:endParaRPr lang="en-US" dirty="0"/>
          </a:p>
          <a:p>
            <a:pPr marL="400050" lvl="1" indent="0">
              <a:buNone/>
            </a:pPr>
            <a:r>
              <a:rPr lang="en-US" dirty="0"/>
              <a:t>- Herbert Simon (1955). A behavioral model of rational choice. </a:t>
            </a:r>
            <a:r>
              <a:rPr lang="en-US" i="1" dirty="0"/>
              <a:t>The quarterly journal of economics</a:t>
            </a:r>
            <a:r>
              <a:rPr lang="en-US" dirty="0"/>
              <a:t>, </a:t>
            </a:r>
            <a:r>
              <a:rPr lang="en-US" i="1" dirty="0"/>
              <a:t>69</a:t>
            </a:r>
            <a:r>
              <a:rPr lang="en-US" dirty="0"/>
              <a:t>(1), 99-118.</a:t>
            </a:r>
          </a:p>
        </p:txBody>
      </p:sp>
      <p:sp>
        <p:nvSpPr>
          <p:cNvPr id="2" name="Rectangle 1"/>
          <p:cNvSpPr/>
          <p:nvPr/>
        </p:nvSpPr>
        <p:spPr>
          <a:xfrm>
            <a:off x="740664" y="228600"/>
            <a:ext cx="7848600" cy="769441"/>
          </a:xfrm>
          <a:prstGeom prst="rect">
            <a:avLst/>
          </a:prstGeom>
        </p:spPr>
        <p:txBody>
          <a:bodyPr wrap="square">
            <a:spAutoFit/>
          </a:bodyPr>
          <a:lstStyle/>
          <a:p>
            <a:r>
              <a:rPr lang="en-US" sz="4400" b="1" dirty="0">
                <a:solidFill>
                  <a:prstClr val="black"/>
                </a:solidFill>
                <a:ea typeface="+mj-ea"/>
                <a:cs typeface="+mj-cs"/>
              </a:rPr>
              <a:t>Bounded Rationality (Simon)</a:t>
            </a:r>
            <a:endParaRPr lang="en-US" sz="3200" b="1" dirty="0"/>
          </a:p>
        </p:txBody>
      </p:sp>
    </p:spTree>
    <p:extLst>
      <p:ext uri="{BB962C8B-B14F-4D97-AF65-F5344CB8AC3E}">
        <p14:creationId xmlns:p14="http://schemas.microsoft.com/office/powerpoint/2010/main" val="213822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04800"/>
            <a:ext cx="5334000" cy="769441"/>
          </a:xfrm>
          <a:prstGeom prst="rect">
            <a:avLst/>
          </a:prstGeom>
        </p:spPr>
        <p:txBody>
          <a:bodyPr wrap="square">
            <a:spAutoFit/>
          </a:bodyPr>
          <a:lstStyle/>
          <a:p>
            <a:r>
              <a:rPr lang="en-US" sz="4400" b="1" dirty="0">
                <a:solidFill>
                  <a:prstClr val="black"/>
                </a:solidFill>
                <a:ea typeface="+mj-ea"/>
                <a:cs typeface="+mj-cs"/>
              </a:rPr>
              <a:t>Bounded Rationality</a:t>
            </a:r>
          </a:p>
        </p:txBody>
      </p:sp>
      <p:sp>
        <p:nvSpPr>
          <p:cNvPr id="4" name="Rectangle 3"/>
          <p:cNvSpPr/>
          <p:nvPr/>
        </p:nvSpPr>
        <p:spPr>
          <a:xfrm>
            <a:off x="266700" y="1371600"/>
            <a:ext cx="8610600" cy="4622804"/>
          </a:xfrm>
          <a:prstGeom prst="rect">
            <a:avLst/>
          </a:prstGeom>
        </p:spPr>
        <p:txBody>
          <a:bodyPr wrap="square">
            <a:spAutoFit/>
          </a:bodyPr>
          <a:lstStyle/>
          <a:p>
            <a:pPr marL="342900" indent="-342900">
              <a:lnSpc>
                <a:spcPct val="90000"/>
              </a:lnSpc>
              <a:spcBef>
                <a:spcPct val="20000"/>
              </a:spcBef>
              <a:buFont typeface="Arial" pitchFamily="34" charset="0"/>
              <a:buChar char="•"/>
            </a:pPr>
            <a:r>
              <a:rPr lang="en-US" altLang="en-US" sz="3200" dirty="0">
                <a:solidFill>
                  <a:prstClr val="black"/>
                </a:solidFill>
              </a:rPr>
              <a:t>People often lack perfect information of outcomes and probabilities, and don’t have the time and cognitive capabilities to make the calculations implied by rational choice theory</a:t>
            </a:r>
          </a:p>
          <a:p>
            <a:pPr marL="342900" indent="-342900">
              <a:spcBef>
                <a:spcPct val="20000"/>
              </a:spcBef>
              <a:buFont typeface="Arial" pitchFamily="34" charset="0"/>
              <a:buChar char="•"/>
            </a:pPr>
            <a:r>
              <a:rPr lang="en-US" sz="3200" dirty="0">
                <a:solidFill>
                  <a:prstClr val="black"/>
                </a:solidFill>
              </a:rPr>
              <a:t>Decision-makers act as </a:t>
            </a:r>
            <a:r>
              <a:rPr lang="en-US" sz="3200" i="1" dirty="0">
                <a:solidFill>
                  <a:srgbClr val="FF0000"/>
                </a:solidFill>
              </a:rPr>
              <a:t>satisficers</a:t>
            </a:r>
            <a:r>
              <a:rPr lang="en-US" sz="3200" dirty="0">
                <a:solidFill>
                  <a:prstClr val="black"/>
                </a:solidFill>
              </a:rPr>
              <a:t>, seeking a satisfactory solution rather than an optimal one</a:t>
            </a:r>
          </a:p>
          <a:p>
            <a:pPr marL="342900" indent="-342900">
              <a:spcBef>
                <a:spcPct val="20000"/>
              </a:spcBef>
              <a:buFont typeface="Arial" pitchFamily="34" charset="0"/>
              <a:buChar char="•"/>
            </a:pPr>
            <a:endParaRPr lang="en-US" sz="3200" dirty="0">
              <a:solidFill>
                <a:prstClr val="black"/>
              </a:solidFill>
            </a:endParaRPr>
          </a:p>
          <a:p>
            <a:pPr marL="342900" indent="-342900">
              <a:spcBef>
                <a:spcPct val="20000"/>
              </a:spcBef>
              <a:buFont typeface="Arial" pitchFamily="34" charset="0"/>
              <a:buChar char="•"/>
            </a:pPr>
            <a:r>
              <a:rPr lang="en-US" sz="3200" i="1" baseline="0" dirty="0">
                <a:solidFill>
                  <a:srgbClr val="FF0000"/>
                </a:solidFill>
              </a:rPr>
              <a:t>We already demonstrated that choosing courses was satisficing…</a:t>
            </a:r>
            <a:endParaRPr lang="en-US" sz="3200" i="1" dirty="0">
              <a:solidFill>
                <a:srgbClr val="FF0000"/>
              </a:solidFill>
            </a:endParaRPr>
          </a:p>
        </p:txBody>
      </p:sp>
    </p:spTree>
    <p:extLst>
      <p:ext uri="{BB962C8B-B14F-4D97-AF65-F5344CB8AC3E}">
        <p14:creationId xmlns:p14="http://schemas.microsoft.com/office/powerpoint/2010/main" val="312765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25153" y="990600"/>
            <a:ext cx="7856847" cy="539439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r>
              <a:rPr lang="en-US" sz="3600" i="1" dirty="0">
                <a:solidFill>
                  <a:srgbClr val="FF0000"/>
                </a:solidFill>
              </a:rPr>
              <a:t>Can you think of situations where you settled for a satisficing solution rather than the optimal one? </a:t>
            </a:r>
          </a:p>
          <a:p>
            <a:pPr marL="571500" indent="-571500">
              <a:buFont typeface="Arial" panose="020B0604020202020204" pitchFamily="34" charset="0"/>
              <a:buChar char="•"/>
            </a:pPr>
            <a:r>
              <a:rPr lang="en-US" sz="3600" baseline="0" dirty="0"/>
              <a:t>Was choosing Berkeley a satisficing decision? 	</a:t>
            </a:r>
          </a:p>
          <a:p>
            <a:pPr marL="571500" indent="-571500">
              <a:buFont typeface="Arial" panose="020B0604020202020204" pitchFamily="34" charset="0"/>
              <a:buChar char="•"/>
            </a:pPr>
            <a:r>
              <a:rPr lang="en-US" sz="3600" baseline="0" dirty="0"/>
              <a:t>Finding a place to live… finding someone to live with? </a:t>
            </a:r>
            <a:endParaRPr lang="en-US" sz="3600" i="1" dirty="0">
              <a:solidFill>
                <a:srgbClr val="FF0000"/>
              </a:solidFill>
            </a:endParaRPr>
          </a:p>
          <a:p>
            <a:r>
              <a:rPr lang="en-US" sz="3600" i="1" dirty="0">
                <a:solidFill>
                  <a:srgbClr val="FF0000"/>
                </a:solidFill>
              </a:rPr>
              <a:t>When would you want to hold out for the optimal solution? </a:t>
            </a:r>
          </a:p>
        </p:txBody>
      </p:sp>
    </p:spTree>
    <p:extLst>
      <p:ext uri="{BB962C8B-B14F-4D97-AF65-F5344CB8AC3E}">
        <p14:creationId xmlns:p14="http://schemas.microsoft.com/office/powerpoint/2010/main" val="23761252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Today’s Topics</a:t>
            </a:r>
          </a:p>
        </p:txBody>
      </p:sp>
      <p:sp>
        <p:nvSpPr>
          <p:cNvPr id="3" name="Content Placeholder 2"/>
          <p:cNvSpPr>
            <a:spLocks noGrp="1"/>
          </p:cNvSpPr>
          <p:nvPr>
            <p:ph idx="1"/>
          </p:nvPr>
        </p:nvSpPr>
        <p:spPr>
          <a:xfrm>
            <a:off x="304800" y="1295400"/>
            <a:ext cx="8229600" cy="4525963"/>
          </a:xfrm>
        </p:spPr>
        <p:txBody>
          <a:bodyPr>
            <a:normAutofit fontScale="92500"/>
          </a:bodyPr>
          <a:lstStyle/>
          <a:p>
            <a:r>
              <a:rPr lang="en-US" dirty="0"/>
              <a:t>Applied behavioral economics</a:t>
            </a:r>
          </a:p>
          <a:p>
            <a:pPr lvl="1"/>
            <a:r>
              <a:rPr lang="en-US" dirty="0"/>
              <a:t>People don’t always make “rational” decisions because they aren’t cognitively capable of doing so</a:t>
            </a:r>
          </a:p>
          <a:p>
            <a:pPr lvl="1"/>
            <a:r>
              <a:rPr lang="en-US" dirty="0"/>
              <a:t>They use heuristics to reduce the cognitive load of decision making, which often work… but sometimes they don’t</a:t>
            </a:r>
          </a:p>
          <a:p>
            <a:r>
              <a:rPr lang="en-US" dirty="0"/>
              <a:t>Choice architecture</a:t>
            </a:r>
          </a:p>
          <a:p>
            <a:pPr lvl="1"/>
            <a:r>
              <a:rPr lang="en-US" dirty="0"/>
              <a:t>Behavioral economics from the perspective of the organizer rather than from the perspective of the user</a:t>
            </a:r>
          </a:p>
          <a:p>
            <a:pPr lvl="1"/>
            <a:endParaRPr lang="en-US" dirty="0"/>
          </a:p>
        </p:txBody>
      </p:sp>
    </p:spTree>
    <p:extLst>
      <p:ext uri="{BB962C8B-B14F-4D97-AF65-F5344CB8AC3E}">
        <p14:creationId xmlns:p14="http://schemas.microsoft.com/office/powerpoint/2010/main" val="252566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90600" y="228600"/>
            <a:ext cx="6934200" cy="1143000"/>
          </a:xfrm>
        </p:spPr>
        <p:txBody>
          <a:bodyPr>
            <a:normAutofit/>
          </a:bodyPr>
          <a:lstStyle/>
          <a:p>
            <a:pPr algn="l"/>
            <a:r>
              <a:rPr lang="en-US" altLang="en-US" b="1" dirty="0">
                <a:solidFill>
                  <a:prstClr val="black"/>
                </a:solidFill>
                <a:latin typeface="+mn-lt"/>
              </a:rPr>
              <a:t>Beyond Bounded Rationality</a:t>
            </a:r>
          </a:p>
        </p:txBody>
      </p:sp>
      <p:sp>
        <p:nvSpPr>
          <p:cNvPr id="9219" name="Rectangle 3"/>
          <p:cNvSpPr>
            <a:spLocks noGrp="1" noChangeArrowheads="1"/>
          </p:cNvSpPr>
          <p:nvPr>
            <p:ph type="body" idx="1"/>
          </p:nvPr>
        </p:nvSpPr>
        <p:spPr>
          <a:xfrm>
            <a:off x="342900" y="1524000"/>
            <a:ext cx="8229600" cy="4525963"/>
          </a:xfrm>
        </p:spPr>
        <p:txBody>
          <a:bodyPr>
            <a:normAutofit fontScale="92500" lnSpcReduction="20000"/>
          </a:bodyPr>
          <a:lstStyle/>
          <a:p>
            <a:pPr>
              <a:lnSpc>
                <a:spcPct val="90000"/>
              </a:lnSpc>
            </a:pPr>
            <a:r>
              <a:rPr lang="en-US" dirty="0">
                <a:solidFill>
                  <a:prstClr val="black"/>
                </a:solidFill>
              </a:rPr>
              <a:t>Bounded rationality can explain why people sometimes make suboptimal decisions</a:t>
            </a:r>
          </a:p>
          <a:p>
            <a:pPr>
              <a:lnSpc>
                <a:spcPct val="90000"/>
              </a:lnSpc>
            </a:pPr>
            <a:r>
              <a:rPr lang="en-US" altLang="en-US" dirty="0">
                <a:solidFill>
                  <a:prstClr val="black"/>
                </a:solidFill>
              </a:rPr>
              <a:t>But rational choice theory expects that </a:t>
            </a:r>
            <a:r>
              <a:rPr lang="en-US" altLang="en-US" dirty="0">
                <a:solidFill>
                  <a:srgbClr val="FF0000"/>
                </a:solidFill>
              </a:rPr>
              <a:t>suboptimal decisions </a:t>
            </a:r>
            <a:r>
              <a:rPr lang="en-US" dirty="0">
                <a:solidFill>
                  <a:srgbClr val="FF0000"/>
                </a:solidFill>
              </a:rPr>
              <a:t>should be unsystematic</a:t>
            </a:r>
          </a:p>
          <a:p>
            <a:pPr>
              <a:lnSpc>
                <a:spcPct val="90000"/>
              </a:lnSpc>
            </a:pPr>
            <a:endParaRPr lang="en-US" dirty="0">
              <a:solidFill>
                <a:srgbClr val="FF0000"/>
              </a:solidFill>
            </a:endParaRPr>
          </a:p>
          <a:p>
            <a:pPr lvl="2">
              <a:lnSpc>
                <a:spcPct val="90000"/>
              </a:lnSpc>
            </a:pPr>
            <a:r>
              <a:rPr lang="en-US" sz="3900" i="1" dirty="0">
                <a:solidFill>
                  <a:srgbClr val="FF0000"/>
                </a:solidFill>
              </a:rPr>
              <a:t>WHY?</a:t>
            </a:r>
          </a:p>
          <a:p>
            <a:pPr lvl="2">
              <a:lnSpc>
                <a:spcPct val="90000"/>
              </a:lnSpc>
            </a:pPr>
            <a:endParaRPr lang="en-US" dirty="0">
              <a:solidFill>
                <a:srgbClr val="FF0000"/>
              </a:solidFill>
            </a:endParaRPr>
          </a:p>
          <a:p>
            <a:pPr marL="914400" lvl="2" indent="0">
              <a:lnSpc>
                <a:spcPct val="90000"/>
              </a:lnSpc>
              <a:buNone/>
            </a:pPr>
            <a:r>
              <a:rPr lang="en-US" dirty="0">
                <a:solidFill>
                  <a:srgbClr val="FF0000"/>
                </a:solidFill>
              </a:rPr>
              <a:t> </a:t>
            </a:r>
          </a:p>
          <a:p>
            <a:pPr>
              <a:lnSpc>
                <a:spcPct val="90000"/>
              </a:lnSpc>
            </a:pPr>
            <a:r>
              <a:rPr lang="en-US" dirty="0" err="1">
                <a:solidFill>
                  <a:prstClr val="black"/>
                </a:solidFill>
              </a:rPr>
              <a:t>Tversky</a:t>
            </a:r>
            <a:r>
              <a:rPr lang="en-US" dirty="0">
                <a:solidFill>
                  <a:prstClr val="black"/>
                </a:solidFill>
              </a:rPr>
              <a:t> &amp; </a:t>
            </a:r>
            <a:r>
              <a:rPr lang="en-US" dirty="0" err="1">
                <a:solidFill>
                  <a:prstClr val="black"/>
                </a:solidFill>
              </a:rPr>
              <a:t>Kahneman</a:t>
            </a:r>
            <a:r>
              <a:rPr lang="en-US" dirty="0">
                <a:solidFill>
                  <a:prstClr val="black"/>
                </a:solidFill>
              </a:rPr>
              <a:t> identified numerous </a:t>
            </a:r>
            <a:r>
              <a:rPr lang="en-US" dirty="0">
                <a:solidFill>
                  <a:srgbClr val="FF0000"/>
                </a:solidFill>
              </a:rPr>
              <a:t>systematic errors</a:t>
            </a:r>
            <a:r>
              <a:rPr lang="en-US" dirty="0">
                <a:solidFill>
                  <a:prstClr val="black"/>
                </a:solidFill>
              </a:rPr>
              <a:t> in judgment and proposed psychological mechanisms for them, mostly in terms of decision-making heuristics</a:t>
            </a:r>
            <a:endParaRPr lang="en-US" altLang="en-US" dirty="0">
              <a:solidFill>
                <a:prstClr val="black"/>
              </a:solidFill>
            </a:endParaRPr>
          </a:p>
        </p:txBody>
      </p:sp>
    </p:spTree>
    <p:extLst>
      <p:ext uri="{BB962C8B-B14F-4D97-AF65-F5344CB8AC3E}">
        <p14:creationId xmlns:p14="http://schemas.microsoft.com/office/powerpoint/2010/main" val="67095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dirty="0"/>
              <a:t>“</a:t>
            </a:r>
            <a:r>
              <a:rPr lang="en-US" sz="3600" dirty="0"/>
              <a:t>People rely on a limited number of heuristic principles which reduce the complex tasks of assessing probabilities and making predictions to simple judgmental operations. In general, these heuristics are quite useful, but </a:t>
            </a:r>
            <a:r>
              <a:rPr lang="en-US" sz="3600" i="1" dirty="0">
                <a:solidFill>
                  <a:srgbClr val="FF0000"/>
                </a:solidFill>
              </a:rPr>
              <a:t>sometimes they lead to severe and systematic errors</a:t>
            </a:r>
            <a:r>
              <a:rPr lang="en-US" sz="3600" dirty="0"/>
              <a:t>”</a:t>
            </a:r>
            <a:br>
              <a:rPr lang="en-US" dirty="0"/>
            </a:br>
            <a:endParaRPr lang="en-US" dirty="0"/>
          </a:p>
          <a:p>
            <a:pPr lvl="1"/>
            <a:r>
              <a:rPr lang="en-US" dirty="0"/>
              <a:t>Amos </a:t>
            </a:r>
            <a:r>
              <a:rPr lang="en-US" dirty="0" err="1"/>
              <a:t>Tversky</a:t>
            </a:r>
            <a:r>
              <a:rPr lang="en-US" dirty="0"/>
              <a:t> &amp; Daniel </a:t>
            </a:r>
            <a:r>
              <a:rPr lang="en-US" dirty="0" err="1"/>
              <a:t>Kahneman</a:t>
            </a:r>
            <a:endParaRPr lang="en-US" dirty="0"/>
          </a:p>
        </p:txBody>
      </p:sp>
    </p:spTree>
    <p:extLst>
      <p:ext uri="{BB962C8B-B14F-4D97-AF65-F5344CB8AC3E}">
        <p14:creationId xmlns:p14="http://schemas.microsoft.com/office/powerpoint/2010/main" val="366792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76284"/>
            <a:ext cx="2505456" cy="1143000"/>
          </a:xfrm>
        </p:spPr>
        <p:txBody>
          <a:bodyPr>
            <a:normAutofit/>
          </a:bodyPr>
          <a:lstStyle/>
          <a:p>
            <a:pPr algn="l"/>
            <a:r>
              <a:rPr lang="en-US" b="1" dirty="0">
                <a:solidFill>
                  <a:prstClr val="black"/>
                </a:solidFill>
                <a:latin typeface="+mn-lt"/>
              </a:rPr>
              <a:t>Heuristics</a:t>
            </a:r>
          </a:p>
        </p:txBody>
      </p:sp>
      <p:sp>
        <p:nvSpPr>
          <p:cNvPr id="3" name="Content Placeholder 2"/>
          <p:cNvSpPr>
            <a:spLocks noGrp="1"/>
          </p:cNvSpPr>
          <p:nvPr>
            <p:ph idx="1"/>
          </p:nvPr>
        </p:nvSpPr>
        <p:spPr>
          <a:xfrm>
            <a:off x="443484" y="1295400"/>
            <a:ext cx="8229600" cy="5257800"/>
          </a:xfrm>
        </p:spPr>
        <p:txBody>
          <a:bodyPr>
            <a:normAutofit fontScale="92500" lnSpcReduction="10000"/>
          </a:bodyPr>
          <a:lstStyle/>
          <a:p>
            <a:r>
              <a:rPr lang="en-US" sz="3500" dirty="0"/>
              <a:t>A </a:t>
            </a:r>
            <a:r>
              <a:rPr lang="en-US" sz="3500" b="1" dirty="0"/>
              <a:t>heuristic</a:t>
            </a:r>
            <a:r>
              <a:rPr lang="en-US" sz="3500" dirty="0"/>
              <a:t> is any approach to problem solving, learning, or discovery that employs a practical method not guaranteed to be optimal or perfect, but sufficient for the immediate goals</a:t>
            </a:r>
          </a:p>
          <a:p>
            <a:r>
              <a:rPr lang="en-US" sz="3500" dirty="0"/>
              <a:t>When finding an optimal solution is impossible or impractical, heuristics can be used to speed up the process of finding a satisfactory solution</a:t>
            </a:r>
          </a:p>
          <a:p>
            <a:r>
              <a:rPr lang="en-US" sz="3500" dirty="0"/>
              <a:t>Heuristics can be mental shortcuts that ease the cognitive load of making a decision</a:t>
            </a:r>
          </a:p>
          <a:p>
            <a:endParaRPr lang="en-US" dirty="0"/>
          </a:p>
        </p:txBody>
      </p:sp>
    </p:spTree>
    <p:extLst>
      <p:ext uri="{BB962C8B-B14F-4D97-AF65-F5344CB8AC3E}">
        <p14:creationId xmlns:p14="http://schemas.microsoft.com/office/powerpoint/2010/main" val="374423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964442"/>
            <a:ext cx="8077200" cy="1143000"/>
          </a:xfrm>
        </p:spPr>
        <p:txBody>
          <a:bodyPr>
            <a:noAutofit/>
          </a:bodyPr>
          <a:lstStyle/>
          <a:p>
            <a:pPr algn="l"/>
            <a:r>
              <a:rPr lang="en-US" altLang="en-US" b="1" dirty="0" err="1">
                <a:solidFill>
                  <a:prstClr val="black"/>
                </a:solidFill>
                <a:latin typeface="+mn-lt"/>
              </a:rPr>
              <a:t>Tversky</a:t>
            </a:r>
            <a:r>
              <a:rPr lang="en-US" altLang="en-US" b="1" dirty="0">
                <a:solidFill>
                  <a:prstClr val="black"/>
                </a:solidFill>
                <a:latin typeface="+mn-lt"/>
              </a:rPr>
              <a:t> &amp; </a:t>
            </a:r>
            <a:r>
              <a:rPr lang="en-US" altLang="en-US" b="1" dirty="0" err="1">
                <a:solidFill>
                  <a:prstClr val="black"/>
                </a:solidFill>
                <a:latin typeface="+mn-lt"/>
              </a:rPr>
              <a:t>Kahneman’s</a:t>
            </a:r>
            <a:r>
              <a:rPr lang="en-US" altLang="en-US" b="1" dirty="0">
                <a:solidFill>
                  <a:prstClr val="black"/>
                </a:solidFill>
                <a:latin typeface="+mn-lt"/>
              </a:rPr>
              <a:t> Human Probability-Assessment Heuristics</a:t>
            </a:r>
            <a:br>
              <a:rPr lang="en-US" altLang="en-US" b="1" dirty="0">
                <a:solidFill>
                  <a:prstClr val="black"/>
                </a:solidFill>
                <a:latin typeface="+mn-lt"/>
              </a:rPr>
            </a:br>
            <a:endParaRPr lang="en-US" altLang="en-US" b="1" dirty="0">
              <a:solidFill>
                <a:prstClr val="black"/>
              </a:solidFill>
              <a:latin typeface="+mn-lt"/>
            </a:endParaRPr>
          </a:p>
        </p:txBody>
      </p:sp>
      <p:sp>
        <p:nvSpPr>
          <p:cNvPr id="7171" name="Rectangle 3"/>
          <p:cNvSpPr>
            <a:spLocks noGrp="1" noChangeArrowheads="1"/>
          </p:cNvSpPr>
          <p:nvPr>
            <p:ph type="body" idx="1"/>
          </p:nvPr>
        </p:nvSpPr>
        <p:spPr>
          <a:xfrm>
            <a:off x="685800" y="2133600"/>
            <a:ext cx="7772400" cy="4267200"/>
          </a:xfrm>
        </p:spPr>
        <p:txBody>
          <a:bodyPr/>
          <a:lstStyle/>
          <a:p>
            <a:pPr algn="l" rtl="0" eaLnBrk="1" hangingPunct="1">
              <a:lnSpc>
                <a:spcPct val="90000"/>
              </a:lnSpc>
            </a:pPr>
            <a:r>
              <a:rPr lang="en-US" altLang="en-US" b="1" dirty="0">
                <a:solidFill>
                  <a:srgbClr val="FF0000"/>
                </a:solidFill>
              </a:rPr>
              <a:t>Representativeness</a:t>
            </a:r>
          </a:p>
          <a:p>
            <a:pPr lvl="1" algn="l" rtl="0" eaLnBrk="1" hangingPunct="1">
              <a:lnSpc>
                <a:spcPct val="90000"/>
              </a:lnSpc>
            </a:pPr>
            <a:r>
              <a:rPr lang="en-US" altLang="en-US" dirty="0"/>
              <a:t>The more object X is similar to class Y, the more likely we think X belongs to Y</a:t>
            </a:r>
          </a:p>
          <a:p>
            <a:pPr algn="l" rtl="0" eaLnBrk="1" hangingPunct="1">
              <a:lnSpc>
                <a:spcPct val="90000"/>
              </a:lnSpc>
            </a:pPr>
            <a:r>
              <a:rPr lang="en-US" altLang="en-US" b="1" dirty="0">
                <a:solidFill>
                  <a:srgbClr val="FF0000"/>
                </a:solidFill>
              </a:rPr>
              <a:t>Availability</a:t>
            </a:r>
          </a:p>
          <a:p>
            <a:pPr lvl="1" algn="l" rtl="0" eaLnBrk="1" hangingPunct="1">
              <a:lnSpc>
                <a:spcPct val="90000"/>
              </a:lnSpc>
            </a:pPr>
            <a:r>
              <a:rPr lang="en-US" altLang="en-US" dirty="0"/>
              <a:t>The easier it is to consider instances of class Y, the more frequent we think it is</a:t>
            </a:r>
          </a:p>
        </p:txBody>
      </p:sp>
    </p:spTree>
    <p:extLst>
      <p:ext uri="{BB962C8B-B14F-4D97-AF65-F5344CB8AC3E}">
        <p14:creationId xmlns:p14="http://schemas.microsoft.com/office/powerpoint/2010/main" val="425707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ltLang="en-US" sz="4900" b="1" dirty="0">
                <a:solidFill>
                  <a:prstClr val="black"/>
                </a:solidFill>
                <a:latin typeface="+mn-lt"/>
              </a:rPr>
              <a:t>Representativeness Bias (1):</a:t>
            </a:r>
            <a:br>
              <a:rPr lang="en-US" altLang="en-US" sz="4900" b="1" dirty="0">
                <a:solidFill>
                  <a:prstClr val="black"/>
                </a:solidFill>
                <a:latin typeface="+mn-lt"/>
              </a:rPr>
            </a:br>
            <a:r>
              <a:rPr lang="en-US" altLang="en-US" sz="4900" b="1" dirty="0">
                <a:solidFill>
                  <a:prstClr val="black"/>
                </a:solidFill>
                <a:latin typeface="+mn-lt"/>
              </a:rPr>
              <a:t>Ignoring Prior Probabilities</a:t>
            </a:r>
            <a:r>
              <a:rPr lang="en-US" altLang="en-US" dirty="0"/>
              <a:t>	</a:t>
            </a:r>
          </a:p>
        </p:txBody>
      </p:sp>
      <p:sp>
        <p:nvSpPr>
          <p:cNvPr id="21507" name="Rectangle 3"/>
          <p:cNvSpPr>
            <a:spLocks noGrp="1" noChangeArrowheads="1"/>
          </p:cNvSpPr>
          <p:nvPr>
            <p:ph type="body" idx="1"/>
          </p:nvPr>
        </p:nvSpPr>
        <p:spPr>
          <a:xfrm>
            <a:off x="609600" y="2057400"/>
            <a:ext cx="8229600" cy="4525963"/>
          </a:xfrm>
        </p:spPr>
        <p:txBody>
          <a:bodyPr>
            <a:normAutofit/>
          </a:bodyPr>
          <a:lstStyle/>
          <a:p>
            <a:pPr eaLnBrk="1" hangingPunct="1"/>
            <a:r>
              <a:rPr lang="en-US" altLang="en-US" sz="3600" dirty="0"/>
              <a:t>It is easier to assess similarity than to compute probabilities</a:t>
            </a:r>
          </a:p>
          <a:p>
            <a:pPr eaLnBrk="1" hangingPunct="1"/>
            <a:r>
              <a:rPr lang="en-US" altLang="en-US" sz="3600" dirty="0"/>
              <a:t>If people judge the probability that X belongs in class Y by how representative it is (its similarity to a stereotype) </a:t>
            </a:r>
            <a:r>
              <a:rPr lang="en-US" altLang="en-US" sz="3600" i="1" dirty="0">
                <a:solidFill>
                  <a:srgbClr val="FF0000"/>
                </a:solidFill>
              </a:rPr>
              <a:t>they  will ignore the prior probabilities</a:t>
            </a:r>
          </a:p>
        </p:txBody>
      </p:sp>
    </p:spTree>
    <p:extLst>
      <p:ext uri="{BB962C8B-B14F-4D97-AF65-F5344CB8AC3E}">
        <p14:creationId xmlns:p14="http://schemas.microsoft.com/office/powerpoint/2010/main" val="358073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020F-EA1C-4114-86ED-5E72B0CB24F1}"/>
              </a:ext>
            </a:extLst>
          </p:cNvPr>
          <p:cNvSpPr>
            <a:spLocks noGrp="1"/>
          </p:cNvSpPr>
          <p:nvPr>
            <p:ph type="title"/>
          </p:nvPr>
        </p:nvSpPr>
        <p:spPr>
          <a:xfrm>
            <a:off x="4919445" y="317090"/>
            <a:ext cx="3886200" cy="1143000"/>
          </a:xfrm>
        </p:spPr>
        <p:txBody>
          <a:bodyPr>
            <a:normAutofit fontScale="90000"/>
          </a:bodyPr>
          <a:lstStyle/>
          <a:p>
            <a:r>
              <a:rPr lang="en-US" b="1" dirty="0"/>
              <a:t>(Male) Librarian Stereotypes</a:t>
            </a:r>
          </a:p>
        </p:txBody>
      </p:sp>
      <p:pic>
        <p:nvPicPr>
          <p:cNvPr id="4" name="Content Placeholder 3">
            <a:extLst>
              <a:ext uri="{FF2B5EF4-FFF2-40B4-BE49-F238E27FC236}">
                <a16:creationId xmlns:a16="http://schemas.microsoft.com/office/drawing/2014/main" id="{E84F8872-21CA-49D1-88EE-C6A075238502}"/>
              </a:ext>
            </a:extLst>
          </p:cNvPr>
          <p:cNvPicPr>
            <a:picLocks noGrp="1" noChangeAspect="1"/>
          </p:cNvPicPr>
          <p:nvPr>
            <p:ph idx="1"/>
          </p:nvPr>
        </p:nvPicPr>
        <p:blipFill>
          <a:blip r:embed="rId2"/>
          <a:stretch>
            <a:fillRect/>
          </a:stretch>
        </p:blipFill>
        <p:spPr>
          <a:xfrm>
            <a:off x="545692" y="274638"/>
            <a:ext cx="4191000" cy="2876479"/>
          </a:xfrm>
          <a:prstGeom prst="rect">
            <a:avLst/>
          </a:prstGeom>
        </p:spPr>
      </p:pic>
      <p:pic>
        <p:nvPicPr>
          <p:cNvPr id="5" name="Picture 4">
            <a:extLst>
              <a:ext uri="{FF2B5EF4-FFF2-40B4-BE49-F238E27FC236}">
                <a16:creationId xmlns:a16="http://schemas.microsoft.com/office/drawing/2014/main" id="{C2C13D38-42BE-4C87-8FC3-062DA80688CC}"/>
              </a:ext>
            </a:extLst>
          </p:cNvPr>
          <p:cNvPicPr>
            <a:picLocks noChangeAspect="1"/>
          </p:cNvPicPr>
          <p:nvPr/>
        </p:nvPicPr>
        <p:blipFill>
          <a:blip r:embed="rId3"/>
          <a:stretch>
            <a:fillRect/>
          </a:stretch>
        </p:blipFill>
        <p:spPr>
          <a:xfrm>
            <a:off x="704238" y="3505200"/>
            <a:ext cx="3873908" cy="2907086"/>
          </a:xfrm>
          <a:prstGeom prst="rect">
            <a:avLst/>
          </a:prstGeom>
        </p:spPr>
      </p:pic>
      <p:pic>
        <p:nvPicPr>
          <p:cNvPr id="6" name="Picture 5">
            <a:extLst>
              <a:ext uri="{FF2B5EF4-FFF2-40B4-BE49-F238E27FC236}">
                <a16:creationId xmlns:a16="http://schemas.microsoft.com/office/drawing/2014/main" id="{919590A0-ECC4-4A5C-A37C-30654CE5D705}"/>
              </a:ext>
            </a:extLst>
          </p:cNvPr>
          <p:cNvPicPr>
            <a:picLocks noChangeAspect="1"/>
          </p:cNvPicPr>
          <p:nvPr/>
        </p:nvPicPr>
        <p:blipFill>
          <a:blip r:embed="rId4"/>
          <a:stretch>
            <a:fillRect/>
          </a:stretch>
        </p:blipFill>
        <p:spPr>
          <a:xfrm>
            <a:off x="5250915" y="1676400"/>
            <a:ext cx="3223260" cy="4876800"/>
          </a:xfrm>
          <a:prstGeom prst="rect">
            <a:avLst/>
          </a:prstGeom>
        </p:spPr>
      </p:pic>
    </p:spTree>
    <p:extLst>
      <p:ext uri="{BB962C8B-B14F-4D97-AF65-F5344CB8AC3E}">
        <p14:creationId xmlns:p14="http://schemas.microsoft.com/office/powerpoint/2010/main" val="235288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76200"/>
            <a:ext cx="8229600" cy="1143000"/>
          </a:xfrm>
        </p:spPr>
        <p:txBody>
          <a:bodyPr/>
          <a:lstStyle/>
          <a:p>
            <a:pPr eaLnBrk="1" hangingPunct="1"/>
            <a:r>
              <a:rPr lang="en-US" altLang="en-US" b="1" dirty="0"/>
              <a:t>Steve</a:t>
            </a:r>
          </a:p>
        </p:txBody>
      </p:sp>
      <p:sp>
        <p:nvSpPr>
          <p:cNvPr id="8195" name="Rectangle 1027"/>
          <p:cNvSpPr>
            <a:spLocks noGrp="1" noChangeArrowheads="1"/>
          </p:cNvSpPr>
          <p:nvPr>
            <p:ph type="body" idx="1"/>
          </p:nvPr>
        </p:nvSpPr>
        <p:spPr>
          <a:xfrm>
            <a:off x="400812" y="1040928"/>
            <a:ext cx="8229600" cy="3200400"/>
          </a:xfrm>
        </p:spPr>
        <p:txBody>
          <a:bodyPr>
            <a:normAutofit/>
          </a:bodyPr>
          <a:lstStyle/>
          <a:p>
            <a:pPr algn="l" rtl="0" eaLnBrk="1" hangingPunct="1">
              <a:lnSpc>
                <a:spcPct val="90000"/>
              </a:lnSpc>
              <a:buFontTx/>
              <a:buNone/>
            </a:pPr>
            <a:endParaRPr lang="en-US" altLang="en-US" dirty="0"/>
          </a:p>
          <a:p>
            <a:pPr algn="l" rtl="0" eaLnBrk="1" hangingPunct="1">
              <a:lnSpc>
                <a:spcPct val="90000"/>
              </a:lnSpc>
              <a:buFontTx/>
              <a:buNone/>
            </a:pPr>
            <a:endParaRPr lang="en-US" altLang="en-US" dirty="0"/>
          </a:p>
        </p:txBody>
      </p:sp>
      <p:sp>
        <p:nvSpPr>
          <p:cNvPr id="3" name="TextBox 2"/>
          <p:cNvSpPr txBox="1"/>
          <p:nvPr/>
        </p:nvSpPr>
        <p:spPr>
          <a:xfrm>
            <a:off x="410644" y="3048000"/>
            <a:ext cx="6723888" cy="1914370"/>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a farm worker   (over 3,000,000)</a:t>
            </a:r>
          </a:p>
          <a:p>
            <a:pPr marL="457200" indent="-457200">
              <a:lnSpc>
                <a:spcPct val="90000"/>
              </a:lnSpc>
              <a:buFont typeface="Arial" panose="020B0604020202020204" pitchFamily="34" charset="0"/>
              <a:buChar char="•"/>
            </a:pPr>
            <a:r>
              <a:rPr lang="en-US" altLang="en-US" sz="3200" dirty="0"/>
              <a:t>a college librarian (about 100,000)</a:t>
            </a:r>
          </a:p>
          <a:p>
            <a:pPr marL="457200" indent="-457200">
              <a:lnSpc>
                <a:spcPct val="90000"/>
              </a:lnSpc>
              <a:buFont typeface="Arial" panose="020B0604020202020204" pitchFamily="34" charset="0"/>
              <a:buChar char="•"/>
            </a:pPr>
            <a:r>
              <a:rPr lang="en-US" altLang="en-US" sz="3200" dirty="0"/>
              <a:t>a pilot (about 600,000) </a:t>
            </a:r>
          </a:p>
          <a:p>
            <a:r>
              <a:rPr lang="en-US" sz="3200" dirty="0"/>
              <a:t> </a:t>
            </a:r>
          </a:p>
        </p:txBody>
      </p:sp>
      <p:sp>
        <p:nvSpPr>
          <p:cNvPr id="4" name="Rectangle 3"/>
          <p:cNvSpPr/>
          <p:nvPr/>
        </p:nvSpPr>
        <p:spPr>
          <a:xfrm>
            <a:off x="378066" y="4370248"/>
            <a:ext cx="8133588" cy="1421928"/>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3200" dirty="0"/>
              <a:t>a schoolteacher  (over 3,000,000)</a:t>
            </a:r>
          </a:p>
          <a:p>
            <a:pPr marL="457200" indent="-457200">
              <a:lnSpc>
                <a:spcPct val="90000"/>
              </a:lnSpc>
              <a:buFont typeface="Arial" panose="020B0604020202020204" pitchFamily="34" charset="0"/>
              <a:buChar char="•"/>
            </a:pPr>
            <a:r>
              <a:rPr lang="en-US" altLang="en-US" sz="3200" dirty="0"/>
              <a:t>a salesperson (over 15,000,000)</a:t>
            </a:r>
          </a:p>
          <a:p>
            <a:pPr marL="457200" indent="-457200">
              <a:lnSpc>
                <a:spcPct val="90000"/>
              </a:lnSpc>
              <a:buFont typeface="Arial" panose="020B0604020202020204" pitchFamily="34" charset="0"/>
              <a:buChar char="•"/>
            </a:pPr>
            <a:r>
              <a:rPr lang="en-US" altLang="en-US" sz="3200" dirty="0"/>
              <a:t>a physician  (over 1,000,000)</a:t>
            </a:r>
          </a:p>
        </p:txBody>
      </p:sp>
      <p:sp>
        <p:nvSpPr>
          <p:cNvPr id="5" name="TextBox 4"/>
          <p:cNvSpPr txBox="1"/>
          <p:nvPr/>
        </p:nvSpPr>
        <p:spPr>
          <a:xfrm>
            <a:off x="400812" y="1087390"/>
            <a:ext cx="8476488" cy="1569660"/>
          </a:xfrm>
          <a:prstGeom prst="rect">
            <a:avLst/>
          </a:prstGeom>
          <a:noFill/>
        </p:spPr>
        <p:txBody>
          <a:bodyPr wrap="square" rtlCol="0">
            <a:spAutoFit/>
          </a:bodyPr>
          <a:lstStyle/>
          <a:p>
            <a:r>
              <a:rPr lang="en-US" sz="3200" b="1" dirty="0">
                <a:solidFill>
                  <a:srgbClr val="FF0000"/>
                </a:solidFill>
              </a:rPr>
              <a:t>Steve is very unlikely to be a college librarian because they are only ½ of 1 percent of the total people in these occupations (22.7 million)</a:t>
            </a:r>
          </a:p>
        </p:txBody>
      </p:sp>
    </p:spTree>
    <p:extLst>
      <p:ext uri="{BB962C8B-B14F-4D97-AF65-F5344CB8AC3E}">
        <p14:creationId xmlns:p14="http://schemas.microsoft.com/office/powerpoint/2010/main" val="300456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43348"/>
            <a:ext cx="8229600" cy="1143000"/>
          </a:xfrm>
        </p:spPr>
        <p:txBody>
          <a:bodyPr>
            <a:noAutofit/>
          </a:bodyPr>
          <a:lstStyle/>
          <a:p>
            <a:r>
              <a:rPr lang="en-US" altLang="en-US" b="1" dirty="0"/>
              <a:t>Representativeness Bias (2):</a:t>
            </a:r>
            <a:br>
              <a:rPr lang="en-US" altLang="en-US" b="1" dirty="0"/>
            </a:br>
            <a:r>
              <a:rPr lang="en-US" altLang="en-US" b="1" dirty="0"/>
              <a:t>Misconception of Chance</a:t>
            </a:r>
          </a:p>
        </p:txBody>
      </p:sp>
      <p:sp>
        <p:nvSpPr>
          <p:cNvPr id="12291" name="Rectangle 3"/>
          <p:cNvSpPr>
            <a:spLocks noGrp="1" noChangeArrowheads="1"/>
          </p:cNvSpPr>
          <p:nvPr>
            <p:ph type="body" idx="1"/>
          </p:nvPr>
        </p:nvSpPr>
        <p:spPr>
          <a:xfrm>
            <a:off x="228600" y="1676400"/>
            <a:ext cx="8686800" cy="4648200"/>
          </a:xfrm>
        </p:spPr>
        <p:txBody>
          <a:bodyPr>
            <a:noAutofit/>
          </a:bodyPr>
          <a:lstStyle/>
          <a:p>
            <a:pPr algn="l" rtl="0" eaLnBrk="1" hangingPunct="1">
              <a:lnSpc>
                <a:spcPct val="90000"/>
              </a:lnSpc>
            </a:pPr>
            <a:r>
              <a:rPr lang="en-US" altLang="en-US" dirty="0"/>
              <a:t>People expect random sequences to be “</a:t>
            </a:r>
            <a:r>
              <a:rPr lang="en-US" altLang="en-US" dirty="0">
                <a:solidFill>
                  <a:srgbClr val="FF0000"/>
                </a:solidFill>
              </a:rPr>
              <a:t>representatively random</a:t>
            </a:r>
            <a:r>
              <a:rPr lang="en-US" altLang="en-US" dirty="0"/>
              <a:t>” even </a:t>
            </a:r>
            <a:r>
              <a:rPr lang="en-US" altLang="en-US" i="1" dirty="0"/>
              <a:t>when the sequence is short</a:t>
            </a:r>
          </a:p>
          <a:p>
            <a:pPr lvl="1" algn="l" rtl="0" eaLnBrk="1" hangingPunct="1">
              <a:lnSpc>
                <a:spcPct val="90000"/>
              </a:lnSpc>
            </a:pPr>
            <a:r>
              <a:rPr lang="en-US" altLang="en-US" sz="3200" dirty="0"/>
              <a:t>E.g., they consider a coin-toss run of HTHTTH to be more likely than HHHTTT or HHHHTH  (they expect too many alternations and too few runs)</a:t>
            </a:r>
          </a:p>
          <a:p>
            <a:pPr algn="l" rtl="0" eaLnBrk="1" hangingPunct="1">
              <a:lnSpc>
                <a:spcPct val="90000"/>
              </a:lnSpc>
            </a:pPr>
            <a:r>
              <a:rPr lang="en-US" altLang="en-US" dirty="0"/>
              <a:t>The </a:t>
            </a:r>
            <a:r>
              <a:rPr lang="en-US" altLang="en-US" dirty="0">
                <a:solidFill>
                  <a:srgbClr val="FF0000"/>
                </a:solidFill>
              </a:rPr>
              <a:t>Gambler’s Fallacy</a:t>
            </a:r>
          </a:p>
          <a:p>
            <a:pPr lvl="1" algn="l" rtl="0" eaLnBrk="1" hangingPunct="1">
              <a:lnSpc>
                <a:spcPct val="90000"/>
              </a:lnSpc>
            </a:pPr>
            <a:r>
              <a:rPr lang="en-US" altLang="en-US" sz="3200" dirty="0"/>
              <a:t>After a run of reds in a roulette, black will make the overall run more representative</a:t>
            </a:r>
          </a:p>
        </p:txBody>
      </p:sp>
    </p:spTree>
    <p:extLst>
      <p:ext uri="{BB962C8B-B14F-4D97-AF65-F5344CB8AC3E}">
        <p14:creationId xmlns:p14="http://schemas.microsoft.com/office/powerpoint/2010/main" val="400975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“Rational” Calculation of Probability</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230876" y="2142345"/>
            <a:ext cx="8458200" cy="1718193"/>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Example:  6 flips of a fair coin produces 64 different sequences, each of which is equally likely  (½ * ½ * ½ * ½* ½ * ½ = 1/64)</a:t>
            </a:r>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
        <p:nvSpPr>
          <p:cNvPr id="3" name="TextBox 2"/>
          <p:cNvSpPr txBox="1"/>
          <p:nvPr/>
        </p:nvSpPr>
        <p:spPr>
          <a:xfrm>
            <a:off x="304800" y="4191000"/>
            <a:ext cx="6013270" cy="2308324"/>
          </a:xfrm>
          <a:prstGeom prst="rect">
            <a:avLst/>
          </a:prstGeom>
          <a:noFill/>
        </p:spPr>
        <p:txBody>
          <a:bodyPr wrap="square" rtlCol="0">
            <a:spAutoFit/>
          </a:bodyPr>
          <a:lstStyle/>
          <a:p>
            <a:pPr marL="257166"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But in these 64 sequences there are </a:t>
            </a:r>
          </a:p>
          <a:p>
            <a:pPr marL="257166"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1 that have 0 or 6 heads (6 or 0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6 that have 1 or 5 heads (5 or 1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15 that have 2 or 4 heads (4 or 2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20 ways to get 3 heads and 3 tails</a:t>
            </a:r>
          </a:p>
        </p:txBody>
      </p:sp>
      <p:sp>
        <p:nvSpPr>
          <p:cNvPr id="5" name="TextBox 4"/>
          <p:cNvSpPr txBox="1"/>
          <p:nvPr/>
        </p:nvSpPr>
        <p:spPr>
          <a:xfrm>
            <a:off x="914400" y="3581400"/>
            <a:ext cx="7848600" cy="535531"/>
          </a:xfrm>
          <a:prstGeom prst="rect">
            <a:avLst/>
          </a:prstGeom>
          <a:noFill/>
        </p:spPr>
        <p:txBody>
          <a:bodyPr wrap="square" rtlCol="0">
            <a:spAutoFit/>
          </a:bodyPr>
          <a:lstStyle/>
          <a:p>
            <a:pPr marL="342900" lvl="2" indent="-342900">
              <a:lnSpc>
                <a:spcPct val="90000"/>
              </a:lnSpc>
              <a:buNone/>
            </a:pPr>
            <a:r>
              <a:rPr lang="en-US" altLang="en-US" sz="3200" dirty="0"/>
              <a:t>H </a:t>
            </a:r>
            <a:r>
              <a:rPr lang="en-US" altLang="en-US" sz="3200" dirty="0" err="1"/>
              <a:t>H</a:t>
            </a:r>
            <a:r>
              <a:rPr lang="en-US" altLang="en-US" sz="3200" dirty="0"/>
              <a:t> </a:t>
            </a:r>
            <a:r>
              <a:rPr lang="en-US" altLang="en-US" sz="3200" dirty="0" err="1"/>
              <a:t>H</a:t>
            </a:r>
            <a:r>
              <a:rPr lang="en-US" altLang="en-US" sz="3200" dirty="0"/>
              <a:t> T </a:t>
            </a:r>
            <a:r>
              <a:rPr lang="en-US" altLang="en-US" sz="3200" dirty="0" err="1"/>
              <a:t>T</a:t>
            </a:r>
            <a:r>
              <a:rPr lang="en-US" altLang="en-US" sz="3200" dirty="0"/>
              <a:t> </a:t>
            </a:r>
            <a:r>
              <a:rPr lang="en-US" altLang="en-US" sz="3200" dirty="0" err="1"/>
              <a:t>T</a:t>
            </a:r>
            <a:r>
              <a:rPr lang="en-US" altLang="en-US" sz="3200" dirty="0"/>
              <a:t>,    H </a:t>
            </a:r>
            <a:r>
              <a:rPr lang="en-US" altLang="en-US" sz="3200" dirty="0" err="1"/>
              <a:t>H</a:t>
            </a:r>
            <a:r>
              <a:rPr lang="en-US" altLang="en-US" sz="3200" dirty="0"/>
              <a:t> </a:t>
            </a:r>
            <a:r>
              <a:rPr lang="en-US" altLang="en-US" sz="3200" dirty="0" err="1"/>
              <a:t>H</a:t>
            </a:r>
            <a:r>
              <a:rPr lang="en-US" altLang="en-US" sz="3200" dirty="0"/>
              <a:t> </a:t>
            </a:r>
            <a:r>
              <a:rPr lang="en-US" altLang="en-US" sz="3200" dirty="0" err="1"/>
              <a:t>H</a:t>
            </a:r>
            <a:r>
              <a:rPr lang="en-US" altLang="en-US" sz="3200" dirty="0"/>
              <a:t> T H,    H T H T </a:t>
            </a:r>
            <a:r>
              <a:rPr lang="en-US" altLang="en-US" sz="3200" dirty="0" err="1"/>
              <a:t>T</a:t>
            </a:r>
            <a:r>
              <a:rPr lang="en-US" altLang="en-US" sz="3200" dirty="0"/>
              <a:t> H,  …</a:t>
            </a:r>
          </a:p>
        </p:txBody>
      </p:sp>
      <p:pic>
        <p:nvPicPr>
          <p:cNvPr id="2" name="Picture 1"/>
          <p:cNvPicPr>
            <a:picLocks noChangeAspect="1"/>
          </p:cNvPicPr>
          <p:nvPr/>
        </p:nvPicPr>
        <p:blipFill>
          <a:blip r:embed="rId3"/>
          <a:stretch>
            <a:fillRect/>
          </a:stretch>
        </p:blipFill>
        <p:spPr>
          <a:xfrm>
            <a:off x="78476" y="1175687"/>
            <a:ext cx="8913124" cy="1140051"/>
          </a:xfrm>
          <a:prstGeom prst="rect">
            <a:avLst/>
          </a:prstGeom>
        </p:spPr>
      </p:pic>
    </p:spTree>
    <p:extLst>
      <p:ext uri="{BB962C8B-B14F-4D97-AF65-F5344CB8AC3E}">
        <p14:creationId xmlns:p14="http://schemas.microsoft.com/office/powerpoint/2010/main" val="27416760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5F98AB-E3EA-4665-B136-C1F88A00CC5B}"/>
              </a:ext>
            </a:extLst>
          </p:cNvPr>
          <p:cNvSpPr/>
          <p:nvPr/>
        </p:nvSpPr>
        <p:spPr>
          <a:xfrm>
            <a:off x="76200" y="5105400"/>
            <a:ext cx="9067800"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3400" y="762000"/>
            <a:ext cx="8229600" cy="5791200"/>
          </a:xfrm>
        </p:spPr>
        <p:txBody>
          <a:bodyPr>
            <a:normAutofit/>
          </a:bodyPr>
          <a:lstStyle/>
          <a:p>
            <a:pPr marL="0" indent="0">
              <a:buNone/>
            </a:pPr>
            <a:r>
              <a:rPr lang="en-US" dirty="0"/>
              <a:t>“</a:t>
            </a:r>
            <a:r>
              <a:rPr lang="en-US" sz="3600" dirty="0"/>
              <a:t>Chance is commonly viewed as a self-correcting process in which a deviation in one direction induces a deviation in the opposite direction to restore the equilibrium. ”</a:t>
            </a:r>
            <a:br>
              <a:rPr lang="en-US" dirty="0"/>
            </a:br>
            <a:endParaRPr lang="en-US" dirty="0"/>
          </a:p>
          <a:p>
            <a:pPr lvl="1"/>
            <a:r>
              <a:rPr lang="en-US" dirty="0"/>
              <a:t>Amos </a:t>
            </a:r>
            <a:r>
              <a:rPr lang="en-US" dirty="0" err="1"/>
              <a:t>Tversky</a:t>
            </a:r>
            <a:r>
              <a:rPr lang="en-US" dirty="0"/>
              <a:t> &amp; Daniel </a:t>
            </a:r>
            <a:r>
              <a:rPr lang="en-US" dirty="0" err="1"/>
              <a:t>Kahneman</a:t>
            </a:r>
            <a:endParaRPr lang="en-US" dirty="0"/>
          </a:p>
        </p:txBody>
      </p:sp>
      <p:sp>
        <p:nvSpPr>
          <p:cNvPr id="2" name="TextBox 1"/>
          <p:cNvSpPr txBox="1"/>
          <p:nvPr/>
        </p:nvSpPr>
        <p:spPr>
          <a:xfrm>
            <a:off x="762000" y="5257800"/>
            <a:ext cx="7543800" cy="1077218"/>
          </a:xfrm>
          <a:prstGeom prst="rect">
            <a:avLst/>
          </a:prstGeom>
          <a:noFill/>
        </p:spPr>
        <p:txBody>
          <a:bodyPr wrap="square" rtlCol="0">
            <a:spAutoFit/>
          </a:bodyPr>
          <a:lstStyle/>
          <a:p>
            <a:r>
              <a:rPr lang="en-US" sz="3200" b="1" i="1" dirty="0">
                <a:solidFill>
                  <a:srgbClr val="FF0000"/>
                </a:solidFill>
              </a:rPr>
              <a:t>Does this remind you of some concept from the lecture on causality and explanation?</a:t>
            </a:r>
          </a:p>
        </p:txBody>
      </p:sp>
    </p:spTree>
    <p:extLst>
      <p:ext uri="{BB962C8B-B14F-4D97-AF65-F5344CB8AC3E}">
        <p14:creationId xmlns:p14="http://schemas.microsoft.com/office/powerpoint/2010/main" val="391771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09800"/>
            <a:ext cx="5715000" cy="2862322"/>
          </a:xfrm>
          <a:prstGeom prst="rect">
            <a:avLst/>
          </a:prstGeom>
          <a:noFill/>
        </p:spPr>
        <p:txBody>
          <a:bodyPr wrap="square" rtlCol="0">
            <a:spAutoFit/>
          </a:bodyPr>
          <a:lstStyle/>
          <a:p>
            <a:r>
              <a:rPr lang="en-US" sz="6000" dirty="0">
                <a:solidFill>
                  <a:srgbClr val="FF0000"/>
                </a:solidFill>
              </a:rPr>
              <a:t>Applied Behavioral Economics</a:t>
            </a:r>
          </a:p>
        </p:txBody>
      </p:sp>
    </p:spTree>
    <p:extLst>
      <p:ext uri="{BB962C8B-B14F-4D97-AF65-F5344CB8AC3E}">
        <p14:creationId xmlns:p14="http://schemas.microsoft.com/office/powerpoint/2010/main" val="1451961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114226"/>
            <a:ext cx="8229600" cy="1143000"/>
          </a:xfrm>
        </p:spPr>
        <p:txBody>
          <a:bodyPr>
            <a:normAutofit/>
          </a:bodyPr>
          <a:lstStyle/>
          <a:p>
            <a:r>
              <a:rPr lang="en-US" b="1" dirty="0">
                <a:ea typeface="+mn-ea"/>
                <a:cs typeface="+mn-cs"/>
              </a:rPr>
              <a:t>Karma</a:t>
            </a:r>
          </a:p>
        </p:txBody>
      </p:sp>
      <p:sp>
        <p:nvSpPr>
          <p:cNvPr id="3" name="Content Placeholder 2"/>
          <p:cNvSpPr>
            <a:spLocks noGrp="1"/>
          </p:cNvSpPr>
          <p:nvPr>
            <p:ph idx="1"/>
          </p:nvPr>
        </p:nvSpPr>
        <p:spPr>
          <a:xfrm>
            <a:off x="168965" y="762000"/>
            <a:ext cx="8421757" cy="5638800"/>
          </a:xfrm>
        </p:spPr>
        <p:txBody>
          <a:bodyPr>
            <a:noAutofit/>
          </a:bodyPr>
          <a:lstStyle/>
          <a:p>
            <a:r>
              <a:rPr lang="en-US" b="1" dirty="0"/>
              <a:t>Karma</a:t>
            </a:r>
            <a:r>
              <a:rPr lang="en-US" dirty="0"/>
              <a:t> in several Eastern religions is the spiritual principle of cause and effect where intent and actions of an individual (cause) influence the future of that individual (effect)</a:t>
            </a:r>
          </a:p>
          <a:p>
            <a:pPr lvl="1" indent="-342900">
              <a:spcBef>
                <a:spcPts val="0"/>
              </a:spcBef>
            </a:pPr>
            <a:r>
              <a:rPr lang="en-US" dirty="0"/>
              <a:t>Good intent and good actions contribute to good karma and future happiness, while bad intent and bad actions contribute to bad karma and future suffering</a:t>
            </a:r>
          </a:p>
          <a:p>
            <a:pPr lvl="1" indent="-342900">
              <a:spcBef>
                <a:spcPts val="0"/>
              </a:spcBef>
            </a:pPr>
            <a:r>
              <a:rPr lang="en-US" dirty="0"/>
              <a:t>Hindu theories of salvation posit that future births and life situations will be conditioned by actions performed during one’s present life—which itself has been conditioned by the accumulated effects of actions performed in previous lives.</a:t>
            </a:r>
          </a:p>
        </p:txBody>
      </p:sp>
      <p:sp>
        <p:nvSpPr>
          <p:cNvPr id="4" name="TextBox 3"/>
          <p:cNvSpPr txBox="1"/>
          <p:nvPr/>
        </p:nvSpPr>
        <p:spPr>
          <a:xfrm>
            <a:off x="344557" y="152400"/>
            <a:ext cx="2779643" cy="523220"/>
          </a:xfrm>
          <a:prstGeom prst="rect">
            <a:avLst/>
          </a:prstGeom>
          <a:noFill/>
        </p:spPr>
        <p:txBody>
          <a:bodyPr wrap="square" rtlCol="0">
            <a:spAutoFit/>
          </a:bodyPr>
          <a:lstStyle/>
          <a:p>
            <a:r>
              <a:rPr lang="en-US" sz="2800" b="1" dirty="0">
                <a:solidFill>
                  <a:srgbClr val="FF0000"/>
                </a:solidFill>
              </a:rPr>
              <a:t>FLASHBACK</a:t>
            </a:r>
          </a:p>
        </p:txBody>
      </p:sp>
    </p:spTree>
    <p:extLst>
      <p:ext uri="{BB962C8B-B14F-4D97-AF65-F5344CB8AC3E}">
        <p14:creationId xmlns:p14="http://schemas.microsoft.com/office/powerpoint/2010/main" val="2418538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Representativeness Bias (3):</a:t>
            </a:r>
            <a:br>
              <a:rPr lang="en-US" altLang="en-US" b="1" dirty="0"/>
            </a:br>
            <a:r>
              <a:rPr lang="en-US" altLang="en-US" b="1" dirty="0"/>
              <a:t>Conjunctive Fallacy</a:t>
            </a:r>
          </a:p>
        </p:txBody>
      </p:sp>
      <p:sp>
        <p:nvSpPr>
          <p:cNvPr id="23555" name="Rectangle 3"/>
          <p:cNvSpPr>
            <a:spLocks noGrp="1" noChangeArrowheads="1"/>
          </p:cNvSpPr>
          <p:nvPr>
            <p:ph type="body" idx="1"/>
          </p:nvPr>
        </p:nvSpPr>
        <p:spPr>
          <a:xfrm>
            <a:off x="304800" y="1417638"/>
            <a:ext cx="8229600" cy="5135562"/>
          </a:xfrm>
        </p:spPr>
        <p:txBody>
          <a:bodyPr>
            <a:normAutofit/>
          </a:bodyPr>
          <a:lstStyle/>
          <a:p>
            <a:pPr eaLnBrk="1" hangingPunct="1"/>
            <a:endParaRPr lang="en-US" altLang="en-US" sz="2000" dirty="0"/>
          </a:p>
          <a:p>
            <a:pPr>
              <a:lnSpc>
                <a:spcPct val="90000"/>
              </a:lnSpc>
            </a:pPr>
            <a:r>
              <a:rPr lang="en-US" altLang="en-US" dirty="0"/>
              <a:t>The joint probability of two independent events cannot be more probable than either of them occurring separately</a:t>
            </a:r>
          </a:p>
          <a:p>
            <a:pPr>
              <a:lnSpc>
                <a:spcPct val="90000"/>
              </a:lnSpc>
            </a:pPr>
            <a:r>
              <a:rPr lang="en-US" altLang="en-US" dirty="0"/>
              <a:t>But </a:t>
            </a:r>
            <a:r>
              <a:rPr lang="en-US" altLang="en-US" i="1" dirty="0">
                <a:solidFill>
                  <a:srgbClr val="FF0000"/>
                </a:solidFill>
              </a:rPr>
              <a:t>if the conjunction seems like a representative outcome</a:t>
            </a:r>
            <a:r>
              <a:rPr lang="en-US" altLang="en-US" dirty="0"/>
              <a:t>, it can be judged more likely</a:t>
            </a:r>
          </a:p>
        </p:txBody>
      </p:sp>
    </p:spTree>
    <p:extLst>
      <p:ext uri="{BB962C8B-B14F-4D97-AF65-F5344CB8AC3E}">
        <p14:creationId xmlns:p14="http://schemas.microsoft.com/office/powerpoint/2010/main" val="2858708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0400" y="269505"/>
            <a:ext cx="5181600" cy="4073895"/>
          </a:xfrm>
          <a:prstGeom prst="rect">
            <a:avLst/>
          </a:prstGeom>
        </p:spPr>
      </p:pic>
      <p:sp>
        <p:nvSpPr>
          <p:cNvPr id="3" name="TextBox 2"/>
          <p:cNvSpPr txBox="1"/>
          <p:nvPr/>
        </p:nvSpPr>
        <p:spPr>
          <a:xfrm>
            <a:off x="304800" y="4343400"/>
            <a:ext cx="8705088" cy="1255728"/>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2800" dirty="0"/>
              <a:t>Be active in the feminist movement?</a:t>
            </a:r>
          </a:p>
          <a:p>
            <a:pPr marL="457200" indent="-457200">
              <a:lnSpc>
                <a:spcPct val="90000"/>
              </a:lnSpc>
              <a:buFont typeface="Arial" panose="020B0604020202020204" pitchFamily="34" charset="0"/>
              <a:buChar char="•"/>
            </a:pPr>
            <a:r>
              <a:rPr lang="en-US" altLang="en-US" sz="2800" dirty="0"/>
              <a:t>Be a bank teller?</a:t>
            </a:r>
          </a:p>
          <a:p>
            <a:pPr marL="457200" indent="-457200">
              <a:lnSpc>
                <a:spcPct val="90000"/>
              </a:lnSpc>
              <a:buFont typeface="Arial" panose="020B0604020202020204" pitchFamily="34" charset="0"/>
              <a:buChar char="•"/>
            </a:pPr>
            <a:r>
              <a:rPr lang="en-US" altLang="en-US" sz="2800" dirty="0"/>
              <a:t>Be a bank teller and active in the feminist movement?</a:t>
            </a:r>
            <a:endParaRPr lang="en-US" sz="2800" dirty="0"/>
          </a:p>
        </p:txBody>
      </p:sp>
      <p:sp>
        <p:nvSpPr>
          <p:cNvPr id="5" name="TextBox 4"/>
          <p:cNvSpPr txBox="1"/>
          <p:nvPr/>
        </p:nvSpPr>
        <p:spPr>
          <a:xfrm>
            <a:off x="457200" y="1676400"/>
            <a:ext cx="3048000" cy="2123658"/>
          </a:xfrm>
          <a:prstGeom prst="rect">
            <a:avLst/>
          </a:prstGeom>
          <a:noFill/>
        </p:spPr>
        <p:txBody>
          <a:bodyPr wrap="square" rtlCol="0">
            <a:spAutoFit/>
          </a:bodyPr>
          <a:lstStyle/>
          <a:p>
            <a:pPr algn="ctr">
              <a:spcBef>
                <a:spcPct val="0"/>
              </a:spcBef>
            </a:pPr>
            <a:r>
              <a:rPr lang="en-US" altLang="en-US" sz="4400" b="1" dirty="0">
                <a:latin typeface="+mj-lt"/>
                <a:ea typeface="+mj-ea"/>
                <a:cs typeface="+mj-cs"/>
              </a:rPr>
              <a:t>Conjunctive Fallacy </a:t>
            </a:r>
            <a:br>
              <a:rPr lang="en-US" altLang="en-US" sz="4400" b="1" dirty="0">
                <a:latin typeface="+mj-lt"/>
                <a:ea typeface="+mj-ea"/>
                <a:cs typeface="+mj-cs"/>
              </a:rPr>
            </a:br>
            <a:r>
              <a:rPr lang="en-US" altLang="en-US" sz="4400" b="1" dirty="0">
                <a:latin typeface="+mj-lt"/>
                <a:ea typeface="+mj-ea"/>
                <a:cs typeface="+mj-cs"/>
              </a:rPr>
              <a:t>with Linda</a:t>
            </a:r>
          </a:p>
        </p:txBody>
      </p:sp>
    </p:spTree>
    <p:extLst>
      <p:ext uri="{BB962C8B-B14F-4D97-AF65-F5344CB8AC3E}">
        <p14:creationId xmlns:p14="http://schemas.microsoft.com/office/powerpoint/2010/main" val="607065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057400"/>
            <a:ext cx="7239000" cy="4114800"/>
          </a:xfrm>
        </p:spPr>
        <p:txBody>
          <a:bodyPr>
            <a:normAutofit/>
          </a:bodyPr>
          <a:lstStyle/>
          <a:p>
            <a:pPr marL="0" indent="0">
              <a:buNone/>
            </a:pPr>
            <a:r>
              <a:rPr lang="en-US" dirty="0"/>
              <a:t>“Availability is a useful clue for assessing frequency or probability, because instances of large classes are usually recalled better and faster than instances of less frequent classes. </a:t>
            </a:r>
            <a:r>
              <a:rPr lang="en-US" sz="3600" dirty="0"/>
              <a:t>”</a:t>
            </a:r>
          </a:p>
          <a:p>
            <a:pPr marL="0" indent="0">
              <a:buNone/>
            </a:pPr>
            <a:endParaRPr lang="en-US" sz="3600" dirty="0"/>
          </a:p>
          <a:p>
            <a:pPr lvl="1"/>
            <a:r>
              <a:rPr lang="en-US" dirty="0"/>
              <a:t>Amos </a:t>
            </a:r>
            <a:r>
              <a:rPr lang="en-US" dirty="0" err="1"/>
              <a:t>Tversky</a:t>
            </a:r>
            <a:r>
              <a:rPr lang="en-US" dirty="0"/>
              <a:t> &amp; Daniel </a:t>
            </a:r>
            <a:r>
              <a:rPr lang="en-US" dirty="0" err="1"/>
              <a:t>Kahneman</a:t>
            </a:r>
            <a:endParaRPr lang="en-US" dirty="0"/>
          </a:p>
        </p:txBody>
      </p:sp>
      <p:sp>
        <p:nvSpPr>
          <p:cNvPr id="5" name="Rectangle 4"/>
          <p:cNvSpPr/>
          <p:nvPr/>
        </p:nvSpPr>
        <p:spPr>
          <a:xfrm>
            <a:off x="1314450" y="609600"/>
            <a:ext cx="6591300" cy="769441"/>
          </a:xfrm>
          <a:prstGeom prst="rect">
            <a:avLst/>
          </a:prstGeom>
        </p:spPr>
        <p:txBody>
          <a:bodyPr wrap="square">
            <a:spAutoFit/>
          </a:bodyPr>
          <a:lstStyle/>
          <a:p>
            <a:pPr algn="ctr">
              <a:spcBef>
                <a:spcPct val="0"/>
              </a:spcBef>
            </a:pPr>
            <a:r>
              <a:rPr lang="en-US" sz="4400" b="1" dirty="0">
                <a:latin typeface="+mj-lt"/>
                <a:ea typeface="+mj-ea"/>
                <a:cs typeface="+mj-cs"/>
              </a:rPr>
              <a:t>The Availability Heuristic</a:t>
            </a:r>
          </a:p>
        </p:txBody>
      </p:sp>
    </p:spTree>
    <p:extLst>
      <p:ext uri="{BB962C8B-B14F-4D97-AF65-F5344CB8AC3E}">
        <p14:creationId xmlns:p14="http://schemas.microsoft.com/office/powerpoint/2010/main" val="1459322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eaLnBrk="1" hangingPunct="1"/>
            <a:r>
              <a:rPr lang="en-US" altLang="en-US" b="1" dirty="0"/>
              <a:t>Availability Biases : </a:t>
            </a:r>
            <a:br>
              <a:rPr lang="en-US" altLang="en-US" b="1" dirty="0"/>
            </a:br>
            <a:r>
              <a:rPr lang="en-US" altLang="en-US" b="1" dirty="0"/>
              <a:t>Ease of Retrievability</a:t>
            </a:r>
          </a:p>
        </p:txBody>
      </p:sp>
      <p:sp>
        <p:nvSpPr>
          <p:cNvPr id="17411" name="Rectangle 3"/>
          <p:cNvSpPr>
            <a:spLocks noGrp="1" noChangeArrowheads="1"/>
          </p:cNvSpPr>
          <p:nvPr>
            <p:ph type="body" idx="1"/>
          </p:nvPr>
        </p:nvSpPr>
        <p:spPr>
          <a:xfrm>
            <a:off x="457200" y="1752600"/>
            <a:ext cx="8229600" cy="4525963"/>
          </a:xfrm>
        </p:spPr>
        <p:txBody>
          <a:bodyPr>
            <a:normAutofit lnSpcReduction="10000"/>
          </a:bodyPr>
          <a:lstStyle/>
          <a:p>
            <a:pPr algn="l" rtl="0" eaLnBrk="1" hangingPunct="1"/>
            <a:r>
              <a:rPr lang="en-US" altLang="en-US" dirty="0"/>
              <a:t>Classes whose instances are </a:t>
            </a:r>
            <a:r>
              <a:rPr lang="en-US" altLang="en-US" dirty="0">
                <a:solidFill>
                  <a:srgbClr val="FF0000"/>
                </a:solidFill>
              </a:rPr>
              <a:t>more easily retrievable </a:t>
            </a:r>
            <a:r>
              <a:rPr lang="en-US" altLang="en-US" dirty="0"/>
              <a:t>will seem </a:t>
            </a:r>
            <a:r>
              <a:rPr lang="en-US" altLang="en-US" dirty="0">
                <a:solidFill>
                  <a:srgbClr val="FF0000"/>
                </a:solidFill>
              </a:rPr>
              <a:t>larger</a:t>
            </a:r>
          </a:p>
          <a:p>
            <a:pPr lvl="1" algn="l" rtl="0" eaLnBrk="1" hangingPunct="1"/>
            <a:r>
              <a:rPr lang="en-US" altLang="en-US" dirty="0"/>
              <a:t>For example, judging if a spoken list of names had more men or women depends on the relative frequency of famous names</a:t>
            </a:r>
          </a:p>
          <a:p>
            <a:pPr algn="l" rtl="0" eaLnBrk="1" hangingPunct="1"/>
            <a:r>
              <a:rPr lang="en-US" altLang="en-US" dirty="0">
                <a:solidFill>
                  <a:srgbClr val="FF0000"/>
                </a:solidFill>
              </a:rPr>
              <a:t>Salience</a:t>
            </a:r>
            <a:r>
              <a:rPr lang="en-US" altLang="en-US" dirty="0"/>
              <a:t> affects </a:t>
            </a:r>
            <a:r>
              <a:rPr lang="en-US" altLang="en-US" dirty="0" err="1"/>
              <a:t>retrievability</a:t>
            </a:r>
            <a:endParaRPr lang="en-US" altLang="en-US" dirty="0"/>
          </a:p>
          <a:p>
            <a:pPr lvl="1" algn="l" rtl="0" eaLnBrk="1" hangingPunct="1"/>
            <a:r>
              <a:rPr lang="en-US" altLang="en-US" dirty="0"/>
              <a:t>E.g., watching a car accident increases subjective assessment of traffic accidents</a:t>
            </a:r>
          </a:p>
          <a:p>
            <a:r>
              <a:rPr lang="en-US" altLang="en-US" dirty="0" err="1">
                <a:solidFill>
                  <a:srgbClr val="FF0000"/>
                </a:solidFill>
              </a:rPr>
              <a:t>Recency</a:t>
            </a:r>
            <a:r>
              <a:rPr lang="en-US" altLang="en-US" dirty="0">
                <a:solidFill>
                  <a:schemeClr val="accent2"/>
                </a:solidFill>
              </a:rPr>
              <a:t> </a:t>
            </a:r>
            <a:r>
              <a:rPr lang="en-US" altLang="en-US" dirty="0"/>
              <a:t>affects </a:t>
            </a:r>
            <a:r>
              <a:rPr lang="en-US" altLang="en-US" dirty="0" err="1"/>
              <a:t>retrievability</a:t>
            </a:r>
            <a:endParaRPr lang="en-US" altLang="en-US" dirty="0"/>
          </a:p>
          <a:p>
            <a:pPr lvl="1" algn="l" rtl="0" eaLnBrk="1" hangingPunct="1"/>
            <a:endParaRPr lang="en-US" altLang="en-US" dirty="0"/>
          </a:p>
        </p:txBody>
      </p:sp>
    </p:spTree>
    <p:extLst>
      <p:ext uri="{BB962C8B-B14F-4D97-AF65-F5344CB8AC3E}">
        <p14:creationId xmlns:p14="http://schemas.microsoft.com/office/powerpoint/2010/main" val="1244697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5466" y="3381929"/>
            <a:ext cx="2209800" cy="3314700"/>
          </a:xfrm>
          <a:prstGeom prst="rect">
            <a:avLst/>
          </a:prstGeom>
        </p:spPr>
      </p:pic>
      <p:pic>
        <p:nvPicPr>
          <p:cNvPr id="3" name="Picture 2"/>
          <p:cNvPicPr>
            <a:picLocks noChangeAspect="1"/>
          </p:cNvPicPr>
          <p:nvPr/>
        </p:nvPicPr>
        <p:blipFill>
          <a:blip r:embed="rId4"/>
          <a:stretch>
            <a:fillRect/>
          </a:stretch>
        </p:blipFill>
        <p:spPr>
          <a:xfrm>
            <a:off x="4114800" y="4017671"/>
            <a:ext cx="1830946" cy="2712196"/>
          </a:xfrm>
          <a:prstGeom prst="rect">
            <a:avLst/>
          </a:prstGeom>
        </p:spPr>
      </p:pic>
      <p:pic>
        <p:nvPicPr>
          <p:cNvPr id="4" name="Picture 3"/>
          <p:cNvPicPr>
            <a:picLocks noChangeAspect="1"/>
          </p:cNvPicPr>
          <p:nvPr/>
        </p:nvPicPr>
        <p:blipFill>
          <a:blip r:embed="rId5"/>
          <a:stretch>
            <a:fillRect/>
          </a:stretch>
        </p:blipFill>
        <p:spPr>
          <a:xfrm>
            <a:off x="6324600" y="533400"/>
            <a:ext cx="1752600" cy="2672715"/>
          </a:xfrm>
          <a:prstGeom prst="rect">
            <a:avLst/>
          </a:prstGeom>
        </p:spPr>
      </p:pic>
      <p:pic>
        <p:nvPicPr>
          <p:cNvPr id="5" name="Picture 4"/>
          <p:cNvPicPr>
            <a:picLocks noChangeAspect="1"/>
          </p:cNvPicPr>
          <p:nvPr/>
        </p:nvPicPr>
        <p:blipFill>
          <a:blip r:embed="rId6"/>
          <a:stretch>
            <a:fillRect/>
          </a:stretch>
        </p:blipFill>
        <p:spPr>
          <a:xfrm>
            <a:off x="228600" y="241663"/>
            <a:ext cx="5574126" cy="3638550"/>
          </a:xfrm>
          <a:prstGeom prst="rect">
            <a:avLst/>
          </a:prstGeom>
        </p:spPr>
      </p:pic>
      <p:pic>
        <p:nvPicPr>
          <p:cNvPr id="6" name="Picture 5"/>
          <p:cNvPicPr>
            <a:picLocks noChangeAspect="1"/>
          </p:cNvPicPr>
          <p:nvPr/>
        </p:nvPicPr>
        <p:blipFill>
          <a:blip r:embed="rId7"/>
          <a:stretch>
            <a:fillRect/>
          </a:stretch>
        </p:blipFill>
        <p:spPr>
          <a:xfrm>
            <a:off x="152400" y="4084900"/>
            <a:ext cx="1734405" cy="2644967"/>
          </a:xfrm>
          <a:prstGeom prst="rect">
            <a:avLst/>
          </a:prstGeom>
        </p:spPr>
      </p:pic>
      <p:pic>
        <p:nvPicPr>
          <p:cNvPr id="7" name="Picture 6"/>
          <p:cNvPicPr>
            <a:picLocks noChangeAspect="1"/>
          </p:cNvPicPr>
          <p:nvPr/>
        </p:nvPicPr>
        <p:blipFill>
          <a:blip r:embed="rId8"/>
          <a:stretch>
            <a:fillRect/>
          </a:stretch>
        </p:blipFill>
        <p:spPr>
          <a:xfrm>
            <a:off x="2100372" y="4084899"/>
            <a:ext cx="1890764" cy="2689879"/>
          </a:xfrm>
          <a:prstGeom prst="rect">
            <a:avLst/>
          </a:prstGeom>
        </p:spPr>
      </p:pic>
    </p:spTree>
    <p:extLst>
      <p:ext uri="{BB962C8B-B14F-4D97-AF65-F5344CB8AC3E}">
        <p14:creationId xmlns:p14="http://schemas.microsoft.com/office/powerpoint/2010/main" val="468071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57200"/>
            <a:ext cx="8394281" cy="5619750"/>
          </a:xfrm>
          <a:prstGeom prst="rect">
            <a:avLst/>
          </a:prstGeom>
        </p:spPr>
      </p:pic>
    </p:spTree>
    <p:extLst>
      <p:ext uri="{BB962C8B-B14F-4D97-AF65-F5344CB8AC3E}">
        <p14:creationId xmlns:p14="http://schemas.microsoft.com/office/powerpoint/2010/main" val="1202714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4"/>
            <a:ext cx="8229600" cy="1143000"/>
          </a:xfrm>
        </p:spPr>
        <p:txBody>
          <a:bodyPr>
            <a:normAutofit/>
          </a:bodyPr>
          <a:lstStyle/>
          <a:p>
            <a:r>
              <a:rPr lang="en-US" b="1" dirty="0"/>
              <a:t>Biased News</a:t>
            </a:r>
          </a:p>
        </p:txBody>
      </p:sp>
      <p:sp>
        <p:nvSpPr>
          <p:cNvPr id="3" name="Content Placeholder 2"/>
          <p:cNvSpPr>
            <a:spLocks noGrp="1"/>
          </p:cNvSpPr>
          <p:nvPr>
            <p:ph idx="1"/>
          </p:nvPr>
        </p:nvSpPr>
        <p:spPr>
          <a:xfrm>
            <a:off x="348996" y="990600"/>
            <a:ext cx="8446008" cy="4525963"/>
          </a:xfrm>
        </p:spPr>
        <p:txBody>
          <a:bodyPr>
            <a:noAutofit/>
          </a:bodyPr>
          <a:lstStyle/>
          <a:p>
            <a:r>
              <a:rPr lang="en-US" sz="2800" dirty="0"/>
              <a:t>FRAMING EFFECTS – News providers and commentators typically frame events in ways that highlight provocative aspects, suggest their causes, responses to them, and their political and cultural implications – often to create controversy</a:t>
            </a:r>
          </a:p>
          <a:p>
            <a:pPr lvl="1"/>
            <a:r>
              <a:rPr lang="en-US" dirty="0"/>
              <a:t>By emphasizing and “labeling” some actors and facts and de-emphasizing others, framing influences not just what people consider newsworthy, but how to think about the news</a:t>
            </a:r>
          </a:p>
          <a:p>
            <a:r>
              <a:rPr lang="en-US" sz="2800" dirty="0"/>
              <a:t>People are more likely to listen to news that frames things the way they like (this is confirmation bias and narrative fallacy)</a:t>
            </a:r>
            <a:endParaRPr lang="en-US" dirty="0"/>
          </a:p>
          <a:p>
            <a:pPr lvl="1"/>
            <a:endParaRPr lang="en-US" sz="2400" dirty="0"/>
          </a:p>
          <a:p>
            <a:pPr marL="457200" lvl="1" indent="0">
              <a:buNone/>
            </a:pPr>
            <a:endParaRPr lang="en-US" sz="2400" dirty="0"/>
          </a:p>
        </p:txBody>
      </p:sp>
    </p:spTree>
    <p:extLst>
      <p:ext uri="{BB962C8B-B14F-4D97-AF65-F5344CB8AC3E}">
        <p14:creationId xmlns:p14="http://schemas.microsoft.com/office/powerpoint/2010/main" val="1517070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FF0F3E-E4E7-451A-BDBB-3588648F1478}"/>
              </a:ext>
            </a:extLst>
          </p:cNvPr>
          <p:cNvSpPr/>
          <p:nvPr/>
        </p:nvSpPr>
        <p:spPr>
          <a:xfrm>
            <a:off x="0" y="0"/>
            <a:ext cx="3439886"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5B9F9-2920-4D01-9A08-4187D5F34644}"/>
              </a:ext>
            </a:extLst>
          </p:cNvPr>
          <p:cNvSpPr>
            <a:spLocks noGrp="1"/>
          </p:cNvSpPr>
          <p:nvPr>
            <p:ph type="title"/>
          </p:nvPr>
        </p:nvSpPr>
        <p:spPr>
          <a:xfrm>
            <a:off x="381000" y="211266"/>
            <a:ext cx="2895600" cy="1143000"/>
          </a:xfrm>
        </p:spPr>
        <p:txBody>
          <a:bodyPr>
            <a:normAutofit fontScale="90000"/>
          </a:bodyPr>
          <a:lstStyle/>
          <a:p>
            <a:r>
              <a:rPr lang="en-US" b="1" dirty="0"/>
              <a:t>Framing the Protests</a:t>
            </a:r>
          </a:p>
        </p:txBody>
      </p:sp>
      <p:pic>
        <p:nvPicPr>
          <p:cNvPr id="4" name="Content Placeholder 3">
            <a:extLst>
              <a:ext uri="{FF2B5EF4-FFF2-40B4-BE49-F238E27FC236}">
                <a16:creationId xmlns:a16="http://schemas.microsoft.com/office/drawing/2014/main" id="{23D35635-AF27-41BC-95C3-42DB8C4A8C55}"/>
              </a:ext>
            </a:extLst>
          </p:cNvPr>
          <p:cNvPicPr>
            <a:picLocks noGrp="1" noChangeAspect="1"/>
          </p:cNvPicPr>
          <p:nvPr>
            <p:ph idx="1"/>
          </p:nvPr>
        </p:nvPicPr>
        <p:blipFill>
          <a:blip r:embed="rId3"/>
          <a:stretch>
            <a:fillRect/>
          </a:stretch>
        </p:blipFill>
        <p:spPr>
          <a:xfrm>
            <a:off x="3569947" y="76200"/>
            <a:ext cx="5525067" cy="3094038"/>
          </a:xfrm>
          <a:prstGeom prst="rect">
            <a:avLst/>
          </a:prstGeom>
        </p:spPr>
      </p:pic>
      <p:pic>
        <p:nvPicPr>
          <p:cNvPr id="5" name="Picture 4">
            <a:extLst>
              <a:ext uri="{FF2B5EF4-FFF2-40B4-BE49-F238E27FC236}">
                <a16:creationId xmlns:a16="http://schemas.microsoft.com/office/drawing/2014/main" id="{484217F0-05CD-4954-8F4E-3759C4F1CD33}"/>
              </a:ext>
            </a:extLst>
          </p:cNvPr>
          <p:cNvPicPr>
            <a:picLocks noChangeAspect="1"/>
          </p:cNvPicPr>
          <p:nvPr/>
        </p:nvPicPr>
        <p:blipFill>
          <a:blip r:embed="rId4"/>
          <a:stretch>
            <a:fillRect/>
          </a:stretch>
        </p:blipFill>
        <p:spPr>
          <a:xfrm>
            <a:off x="3962400" y="3470031"/>
            <a:ext cx="4740162" cy="3154362"/>
          </a:xfrm>
          <a:prstGeom prst="rect">
            <a:avLst/>
          </a:prstGeom>
        </p:spPr>
      </p:pic>
      <p:sp>
        <p:nvSpPr>
          <p:cNvPr id="6" name="TextBox 5">
            <a:extLst>
              <a:ext uri="{FF2B5EF4-FFF2-40B4-BE49-F238E27FC236}">
                <a16:creationId xmlns:a16="http://schemas.microsoft.com/office/drawing/2014/main" id="{A2275C9E-AC83-41C7-B2FB-20393FEF609C}"/>
              </a:ext>
            </a:extLst>
          </p:cNvPr>
          <p:cNvSpPr txBox="1"/>
          <p:nvPr/>
        </p:nvSpPr>
        <p:spPr>
          <a:xfrm>
            <a:off x="348343" y="1827470"/>
            <a:ext cx="3091543" cy="4832092"/>
          </a:xfrm>
          <a:prstGeom prst="rect">
            <a:avLst/>
          </a:prstGeom>
          <a:noFill/>
        </p:spPr>
        <p:txBody>
          <a:bodyPr wrap="square" rtlCol="0">
            <a:spAutoFit/>
          </a:bodyPr>
          <a:lstStyle/>
          <a:p>
            <a:r>
              <a:rPr lang="en-US" sz="2800" dirty="0"/>
              <a:t>Were the protests in summer 2020 and 2021:</a:t>
            </a:r>
          </a:p>
          <a:p>
            <a:endParaRPr lang="en-US" sz="2800" dirty="0"/>
          </a:p>
          <a:p>
            <a:r>
              <a:rPr lang="en-US" sz="2800" i="1" dirty="0"/>
              <a:t>Free Speech?</a:t>
            </a:r>
          </a:p>
          <a:p>
            <a:endParaRPr lang="en-US" sz="2800" i="1" dirty="0"/>
          </a:p>
          <a:p>
            <a:r>
              <a:rPr lang="en-US" sz="2800" i="1" dirty="0"/>
              <a:t>Peaceful Demonstrations?</a:t>
            </a:r>
          </a:p>
          <a:p>
            <a:endParaRPr lang="en-US" sz="2800" i="1" dirty="0"/>
          </a:p>
          <a:p>
            <a:r>
              <a:rPr lang="en-US" sz="2800" i="1" dirty="0"/>
              <a:t>Rioting, Looting, Anarchy?</a:t>
            </a:r>
          </a:p>
        </p:txBody>
      </p:sp>
    </p:spTree>
    <p:extLst>
      <p:ext uri="{BB962C8B-B14F-4D97-AF65-F5344CB8AC3E}">
        <p14:creationId xmlns:p14="http://schemas.microsoft.com/office/powerpoint/2010/main" val="1743897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09800"/>
            <a:ext cx="5715000" cy="1938992"/>
          </a:xfrm>
          <a:prstGeom prst="rect">
            <a:avLst/>
          </a:prstGeom>
          <a:noFill/>
        </p:spPr>
        <p:txBody>
          <a:bodyPr wrap="square" rtlCol="0">
            <a:spAutoFit/>
          </a:bodyPr>
          <a:lstStyle/>
          <a:p>
            <a:r>
              <a:rPr lang="en-US" sz="6000" dirty="0">
                <a:solidFill>
                  <a:srgbClr val="FF0000"/>
                </a:solidFill>
              </a:rPr>
              <a:t>Choice Architecture</a:t>
            </a:r>
          </a:p>
        </p:txBody>
      </p:sp>
    </p:spTree>
    <p:extLst>
      <p:ext uri="{BB962C8B-B14F-4D97-AF65-F5344CB8AC3E}">
        <p14:creationId xmlns:p14="http://schemas.microsoft.com/office/powerpoint/2010/main" val="76791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21609"/>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1</a:t>
            </a:r>
          </a:p>
        </p:txBody>
      </p:sp>
      <p:sp>
        <p:nvSpPr>
          <p:cNvPr id="8195" name="Rectangle 1027"/>
          <p:cNvSpPr>
            <a:spLocks noGrp="1" noChangeArrowheads="1"/>
          </p:cNvSpPr>
          <p:nvPr>
            <p:ph type="body" idx="1"/>
          </p:nvPr>
        </p:nvSpPr>
        <p:spPr>
          <a:xfrm>
            <a:off x="228600" y="1143000"/>
            <a:ext cx="8686800" cy="3200400"/>
          </a:xfrm>
        </p:spPr>
        <p:txBody>
          <a:bodyPr>
            <a:normAutofit fontScale="92500" lnSpcReduction="10000"/>
          </a:bodyPr>
          <a:lstStyle/>
          <a:p>
            <a:pPr>
              <a:lnSpc>
                <a:spcPct val="90000"/>
              </a:lnSpc>
              <a:buNone/>
            </a:pPr>
            <a:r>
              <a:rPr lang="en-US" altLang="en-US" sz="3600" dirty="0"/>
              <a:t>  </a:t>
            </a:r>
            <a:r>
              <a:rPr lang="en-US" altLang="en-US" sz="3500" dirty="0"/>
              <a:t>“</a:t>
            </a:r>
            <a:r>
              <a:rPr lang="en-US" altLang="en-US" sz="3500" i="1" dirty="0"/>
              <a:t>Steve is very shy and withdrawn, invariably helpful, but with little interest in people, or in the world of reality.  A meek and tidy soul, he has a need for order and structure, and a passion for detail</a:t>
            </a:r>
            <a:r>
              <a:rPr lang="en-US" altLang="en-US" sz="3500" dirty="0"/>
              <a:t>.” </a:t>
            </a:r>
          </a:p>
          <a:p>
            <a:pPr algn="l" rtl="0" eaLnBrk="1" hangingPunct="1">
              <a:lnSpc>
                <a:spcPct val="90000"/>
              </a:lnSpc>
              <a:buFontTx/>
              <a:buNone/>
            </a:pPr>
            <a:endParaRPr lang="en-US" altLang="en-US" sz="3500" dirty="0"/>
          </a:p>
          <a:p>
            <a:pPr algn="l" rtl="0" eaLnBrk="1" hangingPunct="1">
              <a:lnSpc>
                <a:spcPct val="90000"/>
              </a:lnSpc>
              <a:buFontTx/>
              <a:buNone/>
            </a:pPr>
            <a:r>
              <a:rPr lang="en-US" altLang="en-US" sz="3500" dirty="0">
                <a:solidFill>
                  <a:srgbClr val="FF0000"/>
                </a:solidFill>
              </a:rPr>
              <a:t>Is Steve more likely to be:</a:t>
            </a:r>
          </a:p>
        </p:txBody>
      </p:sp>
      <p:sp>
        <p:nvSpPr>
          <p:cNvPr id="3" name="TextBox 2"/>
          <p:cNvSpPr txBox="1"/>
          <p:nvPr/>
        </p:nvSpPr>
        <p:spPr>
          <a:xfrm>
            <a:off x="438912" y="4800600"/>
            <a:ext cx="3657600" cy="1914370"/>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a farm worker</a:t>
            </a:r>
          </a:p>
          <a:p>
            <a:pPr marL="457200" indent="-457200">
              <a:lnSpc>
                <a:spcPct val="90000"/>
              </a:lnSpc>
              <a:buFont typeface="Arial" panose="020B0604020202020204" pitchFamily="34" charset="0"/>
              <a:buChar char="•"/>
            </a:pPr>
            <a:r>
              <a:rPr lang="en-US" altLang="en-US" sz="3200" dirty="0"/>
              <a:t>a college librarian</a:t>
            </a:r>
          </a:p>
          <a:p>
            <a:pPr marL="457200" indent="-457200">
              <a:lnSpc>
                <a:spcPct val="90000"/>
              </a:lnSpc>
              <a:buFont typeface="Arial" panose="020B0604020202020204" pitchFamily="34" charset="0"/>
              <a:buChar char="•"/>
            </a:pPr>
            <a:r>
              <a:rPr lang="en-US" altLang="en-US" sz="3200" dirty="0"/>
              <a:t>a pilot</a:t>
            </a:r>
          </a:p>
          <a:p>
            <a:endParaRPr lang="en-US" sz="3200" dirty="0"/>
          </a:p>
        </p:txBody>
      </p:sp>
      <p:sp>
        <p:nvSpPr>
          <p:cNvPr id="4" name="Rectangle 3"/>
          <p:cNvSpPr/>
          <p:nvPr/>
        </p:nvSpPr>
        <p:spPr>
          <a:xfrm>
            <a:off x="4581144" y="4818888"/>
            <a:ext cx="3733800" cy="1421928"/>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3200" dirty="0"/>
              <a:t>a schoolteacher</a:t>
            </a:r>
          </a:p>
          <a:p>
            <a:pPr marL="457200" indent="-457200">
              <a:lnSpc>
                <a:spcPct val="90000"/>
              </a:lnSpc>
              <a:buFont typeface="Arial" panose="020B0604020202020204" pitchFamily="34" charset="0"/>
              <a:buChar char="•"/>
            </a:pPr>
            <a:r>
              <a:rPr lang="en-US" altLang="en-US" sz="3200" dirty="0"/>
              <a:t>a salesperson</a:t>
            </a:r>
          </a:p>
          <a:p>
            <a:pPr marL="457200" indent="-457200">
              <a:lnSpc>
                <a:spcPct val="90000"/>
              </a:lnSpc>
              <a:buFont typeface="Arial" panose="020B0604020202020204" pitchFamily="34" charset="0"/>
              <a:buChar char="•"/>
            </a:pPr>
            <a:r>
              <a:rPr lang="en-US" altLang="en-US" sz="3200" dirty="0"/>
              <a:t>a physician</a:t>
            </a:r>
          </a:p>
        </p:txBody>
      </p:sp>
    </p:spTree>
    <p:extLst>
      <p:ext uri="{BB962C8B-B14F-4D97-AF65-F5344CB8AC3E}">
        <p14:creationId xmlns:p14="http://schemas.microsoft.com/office/powerpoint/2010/main" val="73760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9566" y="1066800"/>
            <a:ext cx="7856847" cy="539439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a:defRPr/>
            </a:pPr>
            <a:r>
              <a:rPr lang="en-US" sz="3600" b="1" dirty="0">
                <a:solidFill>
                  <a:srgbClr val="FF0000"/>
                </a:solidFill>
              </a:rPr>
              <a:t>Before I carefully define “choice architecture, let’s try to define it by considering the two words in the phrase</a:t>
            </a:r>
          </a:p>
          <a:p>
            <a:pPr>
              <a:defRPr/>
            </a:pPr>
            <a:endParaRPr lang="en-US" sz="3600" b="1" dirty="0">
              <a:solidFill>
                <a:srgbClr val="FF0000"/>
              </a:solidFill>
            </a:endParaRPr>
          </a:p>
          <a:p>
            <a:pPr>
              <a:defRPr/>
            </a:pPr>
            <a:r>
              <a:rPr lang="en-US" sz="3600" b="1" dirty="0">
                <a:solidFill>
                  <a:srgbClr val="FF0000"/>
                </a:solidFill>
              </a:rPr>
              <a:t>“Architecture” is typically used to describe the design of a building…. How do the architect’s design decisions influence the choices and behaviors of people who use the building?</a:t>
            </a:r>
          </a:p>
        </p:txBody>
      </p:sp>
    </p:spTree>
    <p:extLst>
      <p:ext uri="{BB962C8B-B14F-4D97-AF65-F5344CB8AC3E}">
        <p14:creationId xmlns:p14="http://schemas.microsoft.com/office/powerpoint/2010/main" val="529030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73401D-26CD-4F05-BF33-E22F42EEB9CE}"/>
              </a:ext>
            </a:extLst>
          </p:cNvPr>
          <p:cNvPicPr>
            <a:picLocks noChangeAspect="1"/>
          </p:cNvPicPr>
          <p:nvPr/>
        </p:nvPicPr>
        <p:blipFill>
          <a:blip r:embed="rId2"/>
          <a:stretch>
            <a:fillRect/>
          </a:stretch>
        </p:blipFill>
        <p:spPr>
          <a:xfrm>
            <a:off x="762000" y="1214140"/>
            <a:ext cx="7038975" cy="5457825"/>
          </a:xfrm>
          <a:prstGeom prst="rect">
            <a:avLst/>
          </a:prstGeom>
        </p:spPr>
      </p:pic>
      <p:sp>
        <p:nvSpPr>
          <p:cNvPr id="3" name="TextBox 2">
            <a:extLst>
              <a:ext uri="{FF2B5EF4-FFF2-40B4-BE49-F238E27FC236}">
                <a16:creationId xmlns:a16="http://schemas.microsoft.com/office/drawing/2014/main" id="{3026A520-0877-44F8-A777-48F68B57191D}"/>
              </a:ext>
            </a:extLst>
          </p:cNvPr>
          <p:cNvSpPr txBox="1"/>
          <p:nvPr/>
        </p:nvSpPr>
        <p:spPr>
          <a:xfrm>
            <a:off x="533400" y="186035"/>
            <a:ext cx="3657600" cy="461665"/>
          </a:xfrm>
          <a:prstGeom prst="rect">
            <a:avLst/>
          </a:prstGeom>
          <a:noFill/>
        </p:spPr>
        <p:txBody>
          <a:bodyPr wrap="square" rtlCol="0">
            <a:spAutoFit/>
          </a:bodyPr>
          <a:lstStyle/>
          <a:p>
            <a:r>
              <a:rPr lang="en-US" sz="2400" b="1" dirty="0">
                <a:solidFill>
                  <a:srgbClr val="FF0000"/>
                </a:solidFill>
              </a:rPr>
              <a:t>FLASHBACK</a:t>
            </a:r>
          </a:p>
        </p:txBody>
      </p:sp>
      <p:sp>
        <p:nvSpPr>
          <p:cNvPr id="4" name="TextBox 3">
            <a:extLst>
              <a:ext uri="{FF2B5EF4-FFF2-40B4-BE49-F238E27FC236}">
                <a16:creationId xmlns:a16="http://schemas.microsoft.com/office/drawing/2014/main" id="{10D6AA5D-4EE5-4EBC-BC23-BE638009B919}"/>
              </a:ext>
            </a:extLst>
          </p:cNvPr>
          <p:cNvSpPr txBox="1"/>
          <p:nvPr/>
        </p:nvSpPr>
        <p:spPr>
          <a:xfrm>
            <a:off x="2514600" y="127041"/>
            <a:ext cx="6172200" cy="954107"/>
          </a:xfrm>
          <a:prstGeom prst="rect">
            <a:avLst/>
          </a:prstGeom>
          <a:noFill/>
        </p:spPr>
        <p:txBody>
          <a:bodyPr wrap="square" rtlCol="0">
            <a:spAutoFit/>
          </a:bodyPr>
          <a:lstStyle/>
          <a:p>
            <a:r>
              <a:rPr lang="en-US" sz="2800" b="1" i="1" dirty="0">
                <a:solidFill>
                  <a:srgbClr val="FF0000"/>
                </a:solidFill>
              </a:rPr>
              <a:t>It is easy to make poor “navigation choices in </a:t>
            </a:r>
            <a:r>
              <a:rPr lang="en-US" sz="2800" b="1" i="1" dirty="0" err="1">
                <a:solidFill>
                  <a:srgbClr val="FF0000"/>
                </a:solidFill>
              </a:rPr>
              <a:t>Dwinelle</a:t>
            </a:r>
            <a:r>
              <a:rPr lang="en-US" sz="2800" b="1" i="1" dirty="0">
                <a:solidFill>
                  <a:srgbClr val="FF0000"/>
                </a:solidFill>
              </a:rPr>
              <a:t> Hall</a:t>
            </a:r>
          </a:p>
        </p:txBody>
      </p:sp>
    </p:spTree>
    <p:extLst>
      <p:ext uri="{BB962C8B-B14F-4D97-AF65-F5344CB8AC3E}">
        <p14:creationId xmlns:p14="http://schemas.microsoft.com/office/powerpoint/2010/main" val="108066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153293" y="104404"/>
            <a:ext cx="8990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FLASHBACK TO RESOURCE DESCRIPTION</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553641" y="1295401"/>
            <a:ext cx="8056959" cy="492907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Many interactions – especially with physical resources - seem unmediated when they take place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This means </a:t>
            </a:r>
            <a:r>
              <a:rPr lang="en-US" sz="3200" dirty="0">
                <a:solidFill>
                  <a:srgbClr val="FF0000"/>
                </a:solidFill>
                <a:latin typeface="UC Berkeley OS Sign"/>
                <a:sym typeface="UC Berkeley OS Sign"/>
              </a:rPr>
              <a:t>we don't always realize the role of additional descriptions or organization </a:t>
            </a:r>
            <a:r>
              <a:rPr lang="en-US" sz="3200" dirty="0">
                <a:latin typeface="UC Berkeley OS Sign"/>
                <a:sym typeface="UC Berkeley OS Sign"/>
              </a:rPr>
              <a:t>in supporting or improving interactions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cs typeface="Arial" pitchFamily="34" charset="0"/>
                <a:sym typeface="Arial" pitchFamily="34" charset="0"/>
              </a:rPr>
              <a:t>Choices about descriptions and organizing principles involve </a:t>
            </a:r>
            <a:r>
              <a:rPr lang="en-US" sz="3200" dirty="0">
                <a:solidFill>
                  <a:srgbClr val="FF0000"/>
                </a:solidFill>
                <a:latin typeface="UC Berkeley OS Sign"/>
                <a:cs typeface="Arial" pitchFamily="34" charset="0"/>
                <a:sym typeface="Arial" pitchFamily="34" charset="0"/>
              </a:rPr>
              <a:t>tradeoffs that determine which interactions are efficient, possible, difficult, or impossible</a:t>
            </a:r>
            <a:r>
              <a:rPr lang="en-US" sz="3200" dirty="0">
                <a:solidFill>
                  <a:srgbClr val="FF0000"/>
                </a:solidFill>
                <a:latin typeface="UC Berkeley OS Sign"/>
                <a:sym typeface="UC Berkeley OS Sign"/>
              </a:rPr>
              <a:t> </a:t>
            </a:r>
          </a:p>
        </p:txBody>
      </p:sp>
    </p:spTree>
    <p:extLst>
      <p:ext uri="{BB962C8B-B14F-4D97-AF65-F5344CB8AC3E}">
        <p14:creationId xmlns:p14="http://schemas.microsoft.com/office/powerpoint/2010/main" val="16927286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0CBE-6EBF-4FD3-9772-31BD398574B2}"/>
              </a:ext>
            </a:extLst>
          </p:cNvPr>
          <p:cNvSpPr>
            <a:spLocks noGrp="1"/>
          </p:cNvSpPr>
          <p:nvPr>
            <p:ph type="title"/>
          </p:nvPr>
        </p:nvSpPr>
        <p:spPr>
          <a:xfrm>
            <a:off x="228600" y="0"/>
            <a:ext cx="3581400" cy="1143000"/>
          </a:xfrm>
        </p:spPr>
        <p:txBody>
          <a:bodyPr/>
          <a:lstStyle/>
          <a:p>
            <a:r>
              <a:rPr lang="en-US" b="1" i="1" dirty="0"/>
              <a:t>Nudge</a:t>
            </a:r>
          </a:p>
        </p:txBody>
      </p:sp>
      <p:pic>
        <p:nvPicPr>
          <p:cNvPr id="4" name="Content Placeholder 3">
            <a:extLst>
              <a:ext uri="{FF2B5EF4-FFF2-40B4-BE49-F238E27FC236}">
                <a16:creationId xmlns:a16="http://schemas.microsoft.com/office/drawing/2014/main" id="{8DBB398C-8D93-4130-9C68-2986B05A73F7}"/>
              </a:ext>
            </a:extLst>
          </p:cNvPr>
          <p:cNvPicPr>
            <a:picLocks noGrp="1" noChangeAspect="1"/>
          </p:cNvPicPr>
          <p:nvPr>
            <p:ph idx="1"/>
          </p:nvPr>
        </p:nvPicPr>
        <p:blipFill>
          <a:blip r:embed="rId3"/>
          <a:stretch>
            <a:fillRect/>
          </a:stretch>
        </p:blipFill>
        <p:spPr>
          <a:xfrm>
            <a:off x="365432" y="1056103"/>
            <a:ext cx="3581399" cy="5497762"/>
          </a:xfrm>
          <a:prstGeom prst="rect">
            <a:avLst/>
          </a:prstGeom>
        </p:spPr>
      </p:pic>
      <p:sp>
        <p:nvSpPr>
          <p:cNvPr id="6" name="TextBox 5">
            <a:extLst>
              <a:ext uri="{FF2B5EF4-FFF2-40B4-BE49-F238E27FC236}">
                <a16:creationId xmlns:a16="http://schemas.microsoft.com/office/drawing/2014/main" id="{0516B30A-F2A0-4E8C-8D2F-C0E4861BEA88}"/>
              </a:ext>
            </a:extLst>
          </p:cNvPr>
          <p:cNvSpPr txBox="1"/>
          <p:nvPr/>
        </p:nvSpPr>
        <p:spPr>
          <a:xfrm>
            <a:off x="4508299" y="914400"/>
            <a:ext cx="4606413" cy="2677656"/>
          </a:xfrm>
          <a:prstGeom prst="rect">
            <a:avLst/>
          </a:prstGeom>
          <a:noFill/>
        </p:spPr>
        <p:txBody>
          <a:bodyPr wrap="square">
            <a:spAutoFit/>
          </a:bodyPr>
          <a:lstStyle/>
          <a:p>
            <a:pPr algn="l"/>
            <a:r>
              <a:rPr lang="en-US" sz="2800" b="0" i="0" u="none" strike="noStrike" baseline="0" dirty="0"/>
              <a:t>Known deviations from rational behavior can be used to design choice situations that nudge decision makers toward more beneficial</a:t>
            </a:r>
          </a:p>
          <a:p>
            <a:pPr algn="l"/>
            <a:r>
              <a:rPr lang="en-US" sz="2800" b="0" i="0" u="none" strike="noStrike" baseline="0" dirty="0"/>
              <a:t>options</a:t>
            </a:r>
            <a:endParaRPr lang="en-US" sz="2800" dirty="0"/>
          </a:p>
        </p:txBody>
      </p:sp>
      <p:sp>
        <p:nvSpPr>
          <p:cNvPr id="8" name="TextBox 7">
            <a:extLst>
              <a:ext uri="{FF2B5EF4-FFF2-40B4-BE49-F238E27FC236}">
                <a16:creationId xmlns:a16="http://schemas.microsoft.com/office/drawing/2014/main" id="{2E3CA8D6-4B82-4E47-B491-8505018D5FB0}"/>
              </a:ext>
            </a:extLst>
          </p:cNvPr>
          <p:cNvSpPr txBox="1"/>
          <p:nvPr/>
        </p:nvSpPr>
        <p:spPr>
          <a:xfrm>
            <a:off x="4508299" y="3849169"/>
            <a:ext cx="4297311" cy="2677656"/>
          </a:xfrm>
          <a:prstGeom prst="rect">
            <a:avLst/>
          </a:prstGeom>
          <a:noFill/>
        </p:spPr>
        <p:txBody>
          <a:bodyPr wrap="square">
            <a:spAutoFit/>
          </a:bodyPr>
          <a:lstStyle/>
          <a:p>
            <a:pPr algn="l"/>
            <a:r>
              <a:rPr lang="en-US" sz="2800" b="0" i="0" u="none" strike="noStrike" baseline="0" dirty="0"/>
              <a:t>From a policy-making perspective, this approach aims to improve the public good </a:t>
            </a:r>
            <a:r>
              <a:rPr lang="en-US" sz="2800" b="0" i="1" u="none" strike="noStrike" baseline="0" dirty="0">
                <a:solidFill>
                  <a:srgbClr val="FF0000"/>
                </a:solidFill>
              </a:rPr>
              <a:t>without the use of regulatory processes or economic incentives</a:t>
            </a:r>
            <a:endParaRPr lang="en-US" sz="2800" i="1" dirty="0">
              <a:solidFill>
                <a:srgbClr val="FF0000"/>
              </a:solidFill>
            </a:endParaRPr>
          </a:p>
        </p:txBody>
      </p:sp>
    </p:spTree>
    <p:extLst>
      <p:ext uri="{BB962C8B-B14F-4D97-AF65-F5344CB8AC3E}">
        <p14:creationId xmlns:p14="http://schemas.microsoft.com/office/powerpoint/2010/main" val="2370946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BECE4-37C8-43ED-BF6D-702A609D0A45}"/>
              </a:ext>
            </a:extLst>
          </p:cNvPr>
          <p:cNvSpPr>
            <a:spLocks noGrp="1"/>
          </p:cNvSpPr>
          <p:nvPr>
            <p:ph type="title"/>
          </p:nvPr>
        </p:nvSpPr>
        <p:spPr/>
        <p:txBody>
          <a:bodyPr/>
          <a:lstStyle/>
          <a:p>
            <a:r>
              <a:rPr lang="en-US" b="1" dirty="0"/>
              <a:t>Categories of Nudge Interventions</a:t>
            </a:r>
          </a:p>
        </p:txBody>
      </p:sp>
      <p:sp>
        <p:nvSpPr>
          <p:cNvPr id="3" name="Content Placeholder 2">
            <a:extLst>
              <a:ext uri="{FF2B5EF4-FFF2-40B4-BE49-F238E27FC236}">
                <a16:creationId xmlns:a16="http://schemas.microsoft.com/office/drawing/2014/main" id="{567AA790-9F46-4CEC-A21E-39D4FDCB4831}"/>
              </a:ext>
            </a:extLst>
          </p:cNvPr>
          <p:cNvSpPr>
            <a:spLocks noGrp="1"/>
          </p:cNvSpPr>
          <p:nvPr>
            <p:ph idx="1"/>
          </p:nvPr>
        </p:nvSpPr>
        <p:spPr/>
        <p:txBody>
          <a:bodyPr>
            <a:noAutofit/>
          </a:bodyPr>
          <a:lstStyle/>
          <a:p>
            <a:pPr algn="l"/>
            <a:r>
              <a:rPr lang="en-US" b="0" i="0" u="none" strike="noStrike" baseline="0" dirty="0"/>
              <a:t>Facilitate commitment -  Enable participants to commit to an option</a:t>
            </a:r>
          </a:p>
          <a:p>
            <a:pPr algn="l"/>
            <a:r>
              <a:rPr lang="en-US" b="0" i="0" u="none" strike="noStrike" baseline="0" dirty="0"/>
              <a:t>Provide social reference point – Provide information on other people’s behavior</a:t>
            </a:r>
          </a:p>
          <a:p>
            <a:pPr algn="l"/>
            <a:r>
              <a:rPr lang="en-US" b="0" i="0" u="none" strike="noStrike" baseline="0" dirty="0"/>
              <a:t>Translate information</a:t>
            </a:r>
            <a:r>
              <a:rPr lang="en-US" dirty="0"/>
              <a:t> – </a:t>
            </a:r>
            <a:r>
              <a:rPr lang="en-US" b="0" i="0" u="none" strike="noStrike" baseline="0" dirty="0"/>
              <a:t>Change the format or presentation of information without changing the content</a:t>
            </a:r>
          </a:p>
          <a:p>
            <a:pPr algn="l"/>
            <a:r>
              <a:rPr lang="en-US" b="0" i="0" u="none" strike="noStrike" baseline="0" dirty="0"/>
              <a:t>Provide reminders - Modifying the salience and the ease of access of options</a:t>
            </a:r>
            <a:endParaRPr lang="en-US" dirty="0"/>
          </a:p>
        </p:txBody>
      </p:sp>
    </p:spTree>
    <p:extLst>
      <p:ext uri="{BB962C8B-B14F-4D97-AF65-F5344CB8AC3E}">
        <p14:creationId xmlns:p14="http://schemas.microsoft.com/office/powerpoint/2010/main" val="3660356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BECE4-37C8-43ED-BF6D-702A609D0A45}"/>
              </a:ext>
            </a:extLst>
          </p:cNvPr>
          <p:cNvSpPr>
            <a:spLocks noGrp="1"/>
          </p:cNvSpPr>
          <p:nvPr>
            <p:ph type="title"/>
          </p:nvPr>
        </p:nvSpPr>
        <p:spPr/>
        <p:txBody>
          <a:bodyPr/>
          <a:lstStyle/>
          <a:p>
            <a:r>
              <a:rPr lang="en-US" b="1" dirty="0"/>
              <a:t>Categories of nudge interventions</a:t>
            </a:r>
          </a:p>
        </p:txBody>
      </p:sp>
      <p:sp>
        <p:nvSpPr>
          <p:cNvPr id="3" name="Content Placeholder 2">
            <a:extLst>
              <a:ext uri="{FF2B5EF4-FFF2-40B4-BE49-F238E27FC236}">
                <a16:creationId xmlns:a16="http://schemas.microsoft.com/office/drawing/2014/main" id="{567AA790-9F46-4CEC-A21E-39D4FDCB4831}"/>
              </a:ext>
            </a:extLst>
          </p:cNvPr>
          <p:cNvSpPr>
            <a:spLocks noGrp="1"/>
          </p:cNvSpPr>
          <p:nvPr>
            <p:ph idx="1"/>
          </p:nvPr>
        </p:nvSpPr>
        <p:spPr/>
        <p:txBody>
          <a:bodyPr>
            <a:normAutofit/>
          </a:bodyPr>
          <a:lstStyle/>
          <a:p>
            <a:pPr algn="l"/>
            <a:r>
              <a:rPr lang="en-US" b="0" i="0" u="none" strike="noStrike" baseline="0" dirty="0"/>
              <a:t>Change option  consequences - Linking micro-incentives to the consequences of the options</a:t>
            </a:r>
          </a:p>
          <a:p>
            <a:pPr algn="l"/>
            <a:r>
              <a:rPr lang="en-US" b="0" i="0" u="none" strike="noStrike" baseline="0" dirty="0"/>
              <a:t>Change range or composition of options - Making changes in the alternative options presented</a:t>
            </a:r>
          </a:p>
          <a:p>
            <a:pPr algn="l"/>
            <a:r>
              <a:rPr lang="en-US" b="0" i="0" u="none" strike="noStrike" baseline="0" dirty="0"/>
              <a:t>Change option-related effort – Reduce the amount of effort the selection  of an option requires</a:t>
            </a:r>
          </a:p>
          <a:p>
            <a:endParaRPr lang="en-US" dirty="0"/>
          </a:p>
        </p:txBody>
      </p:sp>
    </p:spTree>
    <p:extLst>
      <p:ext uri="{BB962C8B-B14F-4D97-AF65-F5344CB8AC3E}">
        <p14:creationId xmlns:p14="http://schemas.microsoft.com/office/powerpoint/2010/main" val="1447526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BAF1-05D1-4625-8AB6-924B25349A27}"/>
              </a:ext>
            </a:extLst>
          </p:cNvPr>
          <p:cNvSpPr>
            <a:spLocks noGrp="1"/>
          </p:cNvSpPr>
          <p:nvPr>
            <p:ph type="title"/>
          </p:nvPr>
        </p:nvSpPr>
        <p:spPr>
          <a:xfrm>
            <a:off x="457200" y="228600"/>
            <a:ext cx="8229600" cy="1143000"/>
          </a:xfrm>
        </p:spPr>
        <p:txBody>
          <a:bodyPr/>
          <a:lstStyle/>
          <a:p>
            <a:r>
              <a:rPr lang="en-US" b="1" dirty="0"/>
              <a:t>Nudge Domains</a:t>
            </a:r>
          </a:p>
        </p:txBody>
      </p:sp>
      <p:sp>
        <p:nvSpPr>
          <p:cNvPr id="3" name="Content Placeholder 2">
            <a:extLst>
              <a:ext uri="{FF2B5EF4-FFF2-40B4-BE49-F238E27FC236}">
                <a16:creationId xmlns:a16="http://schemas.microsoft.com/office/drawing/2014/main" id="{C03B1F14-B3FC-4D85-B585-5D26E22B1711}"/>
              </a:ext>
            </a:extLst>
          </p:cNvPr>
          <p:cNvSpPr>
            <a:spLocks noGrp="1"/>
          </p:cNvSpPr>
          <p:nvPr>
            <p:ph idx="1"/>
          </p:nvPr>
        </p:nvSpPr>
        <p:spPr>
          <a:xfrm>
            <a:off x="457200" y="1295400"/>
            <a:ext cx="8229600" cy="4525963"/>
          </a:xfrm>
        </p:spPr>
        <p:txBody>
          <a:bodyPr>
            <a:noAutofit/>
          </a:bodyPr>
          <a:lstStyle/>
          <a:p>
            <a:pPr algn="l"/>
            <a:r>
              <a:rPr lang="en-US" b="0" i="0" u="none" strike="noStrike" baseline="0" dirty="0"/>
              <a:t>Nudges (or at least published studies of them) are most common in health-related domains</a:t>
            </a:r>
          </a:p>
          <a:p>
            <a:pPr lvl="1"/>
            <a:r>
              <a:rPr lang="en-US" b="0" i="0" u="none" strike="noStrike" baseline="0" dirty="0"/>
              <a:t>eating, drinking, or exercise behavior</a:t>
            </a:r>
          </a:p>
          <a:p>
            <a:pPr algn="l"/>
            <a:r>
              <a:rPr lang="en-US" dirty="0"/>
              <a:t>Other domains (in decreasing order)</a:t>
            </a:r>
          </a:p>
          <a:p>
            <a:pPr lvl="1"/>
            <a:r>
              <a:rPr lang="en-US" b="0" i="0" u="none" strike="noStrike" baseline="0" dirty="0"/>
              <a:t>sustainability </a:t>
            </a:r>
          </a:p>
          <a:p>
            <a:pPr lvl="1"/>
            <a:r>
              <a:rPr lang="en-US" b="0" i="0" u="none" strike="noStrike" baseline="0" dirty="0"/>
              <a:t>consumer choice</a:t>
            </a:r>
          </a:p>
          <a:p>
            <a:pPr lvl="1"/>
            <a:r>
              <a:rPr lang="en-US" b="0" i="0" u="none" strike="noStrike" baseline="0" dirty="0"/>
              <a:t>prosocial behavior</a:t>
            </a:r>
          </a:p>
          <a:p>
            <a:pPr lvl="1"/>
            <a:r>
              <a:rPr lang="en-US" b="0" i="0" u="none" strike="noStrike" baseline="0" dirty="0"/>
              <a:t>finance</a:t>
            </a:r>
          </a:p>
          <a:p>
            <a:pPr lvl="1"/>
            <a:r>
              <a:rPr lang="en-US" b="0" i="0" u="none" strike="noStrike" baseline="0" dirty="0"/>
              <a:t>transportation</a:t>
            </a:r>
          </a:p>
          <a:p>
            <a:pPr lvl="1"/>
            <a:r>
              <a:rPr lang="en-US" b="0" i="0" u="none" strike="noStrike" baseline="0" dirty="0"/>
              <a:t>education</a:t>
            </a:r>
            <a:endParaRPr lang="en-US" dirty="0"/>
          </a:p>
        </p:txBody>
      </p:sp>
    </p:spTree>
    <p:extLst>
      <p:ext uri="{BB962C8B-B14F-4D97-AF65-F5344CB8AC3E}">
        <p14:creationId xmlns:p14="http://schemas.microsoft.com/office/powerpoint/2010/main" val="2544069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7E4D5-3D3C-4FF4-A74B-15CF8643DB06}"/>
              </a:ext>
            </a:extLst>
          </p:cNvPr>
          <p:cNvPicPr>
            <a:picLocks noChangeAspect="1"/>
          </p:cNvPicPr>
          <p:nvPr/>
        </p:nvPicPr>
        <p:blipFill>
          <a:blip r:embed="rId3"/>
          <a:stretch>
            <a:fillRect/>
          </a:stretch>
        </p:blipFill>
        <p:spPr>
          <a:xfrm>
            <a:off x="914400" y="1524000"/>
            <a:ext cx="6629400" cy="4972050"/>
          </a:xfrm>
          <a:prstGeom prst="rect">
            <a:avLst/>
          </a:prstGeom>
        </p:spPr>
      </p:pic>
      <p:sp>
        <p:nvSpPr>
          <p:cNvPr id="5" name="TextBox 4">
            <a:extLst>
              <a:ext uri="{FF2B5EF4-FFF2-40B4-BE49-F238E27FC236}">
                <a16:creationId xmlns:a16="http://schemas.microsoft.com/office/drawing/2014/main" id="{8A03878E-6962-4CCC-ACB0-8E4DD9535F37}"/>
              </a:ext>
            </a:extLst>
          </p:cNvPr>
          <p:cNvSpPr txBox="1"/>
          <p:nvPr/>
        </p:nvSpPr>
        <p:spPr>
          <a:xfrm>
            <a:off x="1219200" y="381000"/>
            <a:ext cx="7162800" cy="1200329"/>
          </a:xfrm>
          <a:prstGeom prst="rect">
            <a:avLst/>
          </a:prstGeom>
          <a:noFill/>
        </p:spPr>
        <p:txBody>
          <a:bodyPr wrap="square">
            <a:spAutoFit/>
          </a:bodyPr>
          <a:lstStyle/>
          <a:p>
            <a:r>
              <a:rPr lang="en-US" sz="3600" b="1" dirty="0"/>
              <a:t>Don’t be lazy and take the elevator… walking stairs is good </a:t>
            </a:r>
            <a:r>
              <a:rPr lang="en-US" sz="3600" b="1"/>
              <a:t>for you</a:t>
            </a:r>
            <a:endParaRPr lang="en-US" sz="3600" b="1" dirty="0"/>
          </a:p>
        </p:txBody>
      </p:sp>
    </p:spTree>
    <p:extLst>
      <p:ext uri="{BB962C8B-B14F-4D97-AF65-F5344CB8AC3E}">
        <p14:creationId xmlns:p14="http://schemas.microsoft.com/office/powerpoint/2010/main" val="3022794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D88D2-1CCB-409D-82E3-C03A87372A31}"/>
              </a:ext>
            </a:extLst>
          </p:cNvPr>
          <p:cNvPicPr>
            <a:picLocks noChangeAspect="1"/>
          </p:cNvPicPr>
          <p:nvPr/>
        </p:nvPicPr>
        <p:blipFill>
          <a:blip r:embed="rId3"/>
          <a:stretch>
            <a:fillRect/>
          </a:stretch>
        </p:blipFill>
        <p:spPr>
          <a:xfrm>
            <a:off x="1143000" y="2286000"/>
            <a:ext cx="6858000" cy="4157686"/>
          </a:xfrm>
          <a:prstGeom prst="rect">
            <a:avLst/>
          </a:prstGeom>
        </p:spPr>
      </p:pic>
      <p:sp>
        <p:nvSpPr>
          <p:cNvPr id="5" name="TextBox 4">
            <a:extLst>
              <a:ext uri="{FF2B5EF4-FFF2-40B4-BE49-F238E27FC236}">
                <a16:creationId xmlns:a16="http://schemas.microsoft.com/office/drawing/2014/main" id="{84464C24-1948-4A07-9C4A-B5EF96AE71EA}"/>
              </a:ext>
            </a:extLst>
          </p:cNvPr>
          <p:cNvSpPr txBox="1"/>
          <p:nvPr/>
        </p:nvSpPr>
        <p:spPr>
          <a:xfrm>
            <a:off x="1219200" y="381000"/>
            <a:ext cx="7162800" cy="1754326"/>
          </a:xfrm>
          <a:prstGeom prst="rect">
            <a:avLst/>
          </a:prstGeom>
          <a:noFill/>
        </p:spPr>
        <p:txBody>
          <a:bodyPr wrap="square">
            <a:spAutoFit/>
          </a:bodyPr>
          <a:lstStyle/>
          <a:p>
            <a:r>
              <a:rPr lang="en-US" sz="3600" b="1" dirty="0"/>
              <a:t>Save the planet (and some costs for the hotel, which they don’t offer to refund)</a:t>
            </a:r>
          </a:p>
        </p:txBody>
      </p:sp>
    </p:spTree>
    <p:extLst>
      <p:ext uri="{BB962C8B-B14F-4D97-AF65-F5344CB8AC3E}">
        <p14:creationId xmlns:p14="http://schemas.microsoft.com/office/powerpoint/2010/main" val="2049085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E3A64-22D2-4532-8DDD-7D5BD555F4E6}"/>
              </a:ext>
            </a:extLst>
          </p:cNvPr>
          <p:cNvPicPr>
            <a:picLocks noChangeAspect="1"/>
          </p:cNvPicPr>
          <p:nvPr/>
        </p:nvPicPr>
        <p:blipFill>
          <a:blip r:embed="rId3"/>
          <a:stretch>
            <a:fillRect/>
          </a:stretch>
        </p:blipFill>
        <p:spPr>
          <a:xfrm>
            <a:off x="1676400" y="1524000"/>
            <a:ext cx="5791200" cy="4343400"/>
          </a:xfrm>
          <a:prstGeom prst="rect">
            <a:avLst/>
          </a:prstGeom>
        </p:spPr>
      </p:pic>
      <p:sp>
        <p:nvSpPr>
          <p:cNvPr id="3" name="TextBox 2">
            <a:extLst>
              <a:ext uri="{FF2B5EF4-FFF2-40B4-BE49-F238E27FC236}">
                <a16:creationId xmlns:a16="http://schemas.microsoft.com/office/drawing/2014/main" id="{81746296-F551-4848-A8CE-D062C2F4B80D}"/>
              </a:ext>
            </a:extLst>
          </p:cNvPr>
          <p:cNvSpPr txBox="1"/>
          <p:nvPr/>
        </p:nvSpPr>
        <p:spPr>
          <a:xfrm>
            <a:off x="1219200" y="381000"/>
            <a:ext cx="7162800" cy="646331"/>
          </a:xfrm>
          <a:prstGeom prst="rect">
            <a:avLst/>
          </a:prstGeom>
          <a:noFill/>
        </p:spPr>
        <p:txBody>
          <a:bodyPr wrap="square">
            <a:spAutoFit/>
          </a:bodyPr>
          <a:lstStyle/>
          <a:p>
            <a:r>
              <a:rPr lang="en-US" sz="3600" b="1" dirty="0"/>
              <a:t>Gamify the task of recycling</a:t>
            </a:r>
          </a:p>
        </p:txBody>
      </p:sp>
    </p:spTree>
    <p:extLst>
      <p:ext uri="{BB962C8B-B14F-4D97-AF65-F5344CB8AC3E}">
        <p14:creationId xmlns:p14="http://schemas.microsoft.com/office/powerpoint/2010/main" val="350313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762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2</a:t>
            </a:r>
          </a:p>
        </p:txBody>
      </p:sp>
      <p:sp>
        <p:nvSpPr>
          <p:cNvPr id="8195" name="Rectangle 1027"/>
          <p:cNvSpPr>
            <a:spLocks noGrp="1" noChangeArrowheads="1"/>
          </p:cNvSpPr>
          <p:nvPr>
            <p:ph type="body" idx="1"/>
          </p:nvPr>
        </p:nvSpPr>
        <p:spPr>
          <a:xfrm>
            <a:off x="164592" y="1066800"/>
            <a:ext cx="8750808" cy="3657600"/>
          </a:xfrm>
        </p:spPr>
        <p:txBody>
          <a:bodyPr>
            <a:normAutofit lnSpcReduction="10000"/>
          </a:bodyPr>
          <a:lstStyle/>
          <a:p>
            <a:pPr>
              <a:lnSpc>
                <a:spcPct val="90000"/>
              </a:lnSpc>
              <a:buNone/>
            </a:pPr>
            <a:r>
              <a:rPr lang="en-US" altLang="en-US" sz="3600" dirty="0"/>
              <a:t>  “</a:t>
            </a:r>
            <a:r>
              <a:rPr lang="en-US" sz="3600" i="1" dirty="0"/>
              <a:t>Linda is thirty-one years old, single, outspoken, and very bright. She majored in philosophy. As a student, she was deeply concerned with issues of discrimination and social justice, and also participated in antinuclear demonstrations</a:t>
            </a:r>
            <a:r>
              <a:rPr lang="en-US" altLang="en-US" sz="3600" dirty="0"/>
              <a:t>.” </a:t>
            </a:r>
          </a:p>
          <a:p>
            <a:pPr algn="l" rtl="0" eaLnBrk="1" hangingPunct="1">
              <a:lnSpc>
                <a:spcPct val="110000"/>
              </a:lnSpc>
              <a:spcBef>
                <a:spcPts val="0"/>
              </a:spcBef>
              <a:buFontTx/>
              <a:buNone/>
            </a:pPr>
            <a:endParaRPr lang="en-US" altLang="en-US" sz="1400" dirty="0"/>
          </a:p>
          <a:p>
            <a:pPr algn="l" rtl="0" eaLnBrk="1" hangingPunct="1">
              <a:lnSpc>
                <a:spcPct val="90000"/>
              </a:lnSpc>
              <a:buFontTx/>
              <a:buNone/>
            </a:pPr>
            <a:r>
              <a:rPr lang="en-US" altLang="en-US" dirty="0">
                <a:solidFill>
                  <a:srgbClr val="FF0000"/>
                </a:solidFill>
              </a:rPr>
              <a:t>Is Linda more likely to:</a:t>
            </a:r>
          </a:p>
        </p:txBody>
      </p:sp>
      <p:sp>
        <p:nvSpPr>
          <p:cNvPr id="3" name="TextBox 2"/>
          <p:cNvSpPr txBox="1"/>
          <p:nvPr/>
        </p:nvSpPr>
        <p:spPr>
          <a:xfrm>
            <a:off x="228600" y="4572000"/>
            <a:ext cx="8705088" cy="1865126"/>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Be active in the feminist movement?</a:t>
            </a:r>
          </a:p>
          <a:p>
            <a:pPr marL="457200" indent="-457200">
              <a:lnSpc>
                <a:spcPct val="90000"/>
              </a:lnSpc>
              <a:buFont typeface="Arial" panose="020B0604020202020204" pitchFamily="34" charset="0"/>
              <a:buChar char="•"/>
            </a:pPr>
            <a:r>
              <a:rPr lang="en-US" altLang="en-US" sz="3200" dirty="0"/>
              <a:t>Be a bank teller?</a:t>
            </a:r>
          </a:p>
          <a:p>
            <a:pPr marL="457200" indent="-457200">
              <a:lnSpc>
                <a:spcPct val="90000"/>
              </a:lnSpc>
              <a:buFont typeface="Arial" panose="020B0604020202020204" pitchFamily="34" charset="0"/>
              <a:buChar char="•"/>
            </a:pPr>
            <a:r>
              <a:rPr lang="en-US" altLang="en-US" sz="3200" dirty="0"/>
              <a:t>Be a bank teller and active in the feminist movement?</a:t>
            </a:r>
            <a:endParaRPr lang="en-US" sz="3200" dirty="0"/>
          </a:p>
        </p:txBody>
      </p:sp>
    </p:spTree>
    <p:extLst>
      <p:ext uri="{BB962C8B-B14F-4D97-AF65-F5344CB8AC3E}">
        <p14:creationId xmlns:p14="http://schemas.microsoft.com/office/powerpoint/2010/main" val="2573231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DBECB-CF54-4159-8BE9-7AB1267CB8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00350" y="685800"/>
            <a:ext cx="5791200" cy="5791200"/>
          </a:xfrm>
          <a:prstGeom prst="rect">
            <a:avLst/>
          </a:prstGeom>
        </p:spPr>
      </p:pic>
      <p:sp>
        <p:nvSpPr>
          <p:cNvPr id="3" name="TextBox 2">
            <a:extLst>
              <a:ext uri="{FF2B5EF4-FFF2-40B4-BE49-F238E27FC236}">
                <a16:creationId xmlns:a16="http://schemas.microsoft.com/office/drawing/2014/main" id="{FD6B9536-E458-41B3-A389-B9090EBB6C9D}"/>
              </a:ext>
            </a:extLst>
          </p:cNvPr>
          <p:cNvSpPr txBox="1"/>
          <p:nvPr/>
        </p:nvSpPr>
        <p:spPr>
          <a:xfrm>
            <a:off x="381000" y="1905000"/>
            <a:ext cx="2286000" cy="2308324"/>
          </a:xfrm>
          <a:prstGeom prst="rect">
            <a:avLst/>
          </a:prstGeom>
          <a:noFill/>
        </p:spPr>
        <p:txBody>
          <a:bodyPr wrap="square">
            <a:spAutoFit/>
          </a:bodyPr>
          <a:lstStyle/>
          <a:p>
            <a:r>
              <a:rPr lang="en-US" sz="3600" b="1" dirty="0"/>
              <a:t>Gamify another task… for men only</a:t>
            </a:r>
          </a:p>
        </p:txBody>
      </p:sp>
    </p:spTree>
    <p:extLst>
      <p:ext uri="{BB962C8B-B14F-4D97-AF65-F5344CB8AC3E}">
        <p14:creationId xmlns:p14="http://schemas.microsoft.com/office/powerpoint/2010/main" val="274830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673F6B-D5C9-4B05-BC95-FFA77E66BA07}"/>
              </a:ext>
            </a:extLst>
          </p:cNvPr>
          <p:cNvPicPr>
            <a:picLocks noChangeAspect="1"/>
          </p:cNvPicPr>
          <p:nvPr/>
        </p:nvPicPr>
        <p:blipFill>
          <a:blip r:embed="rId3"/>
          <a:stretch>
            <a:fillRect/>
          </a:stretch>
        </p:blipFill>
        <p:spPr>
          <a:xfrm>
            <a:off x="1371600" y="1066800"/>
            <a:ext cx="6858000" cy="5143500"/>
          </a:xfrm>
          <a:prstGeom prst="rect">
            <a:avLst/>
          </a:prstGeom>
        </p:spPr>
      </p:pic>
      <p:sp>
        <p:nvSpPr>
          <p:cNvPr id="5" name="TextBox 4">
            <a:extLst>
              <a:ext uri="{FF2B5EF4-FFF2-40B4-BE49-F238E27FC236}">
                <a16:creationId xmlns:a16="http://schemas.microsoft.com/office/drawing/2014/main" id="{CE3E2DEE-4CF5-41D7-AA83-4101C13E4761}"/>
              </a:ext>
            </a:extLst>
          </p:cNvPr>
          <p:cNvSpPr txBox="1"/>
          <p:nvPr/>
        </p:nvSpPr>
        <p:spPr>
          <a:xfrm>
            <a:off x="1066800" y="228600"/>
            <a:ext cx="7162800" cy="646331"/>
          </a:xfrm>
          <a:prstGeom prst="rect">
            <a:avLst/>
          </a:prstGeom>
          <a:noFill/>
        </p:spPr>
        <p:txBody>
          <a:bodyPr wrap="square">
            <a:spAutoFit/>
          </a:bodyPr>
          <a:lstStyle/>
          <a:p>
            <a:r>
              <a:rPr lang="en-US" sz="3600" b="1" dirty="0"/>
              <a:t>Biasing the set of options</a:t>
            </a:r>
          </a:p>
        </p:txBody>
      </p:sp>
    </p:spTree>
    <p:extLst>
      <p:ext uri="{BB962C8B-B14F-4D97-AF65-F5344CB8AC3E}">
        <p14:creationId xmlns:p14="http://schemas.microsoft.com/office/powerpoint/2010/main" val="3143393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22819-6793-4F00-AE96-E9FFCE560C27}"/>
              </a:ext>
            </a:extLst>
          </p:cNvPr>
          <p:cNvPicPr>
            <a:picLocks noChangeAspect="1"/>
          </p:cNvPicPr>
          <p:nvPr/>
        </p:nvPicPr>
        <p:blipFill>
          <a:blip r:embed="rId2"/>
          <a:stretch>
            <a:fillRect/>
          </a:stretch>
        </p:blipFill>
        <p:spPr>
          <a:xfrm>
            <a:off x="457200" y="1447800"/>
            <a:ext cx="7986713" cy="5236771"/>
          </a:xfrm>
          <a:prstGeom prst="rect">
            <a:avLst/>
          </a:prstGeom>
        </p:spPr>
      </p:pic>
      <p:sp>
        <p:nvSpPr>
          <p:cNvPr id="4" name="TextBox 3">
            <a:extLst>
              <a:ext uri="{FF2B5EF4-FFF2-40B4-BE49-F238E27FC236}">
                <a16:creationId xmlns:a16="http://schemas.microsoft.com/office/drawing/2014/main" id="{AB2CD767-7A34-409E-8BEE-AF1CA844182E}"/>
              </a:ext>
            </a:extLst>
          </p:cNvPr>
          <p:cNvSpPr txBox="1"/>
          <p:nvPr/>
        </p:nvSpPr>
        <p:spPr>
          <a:xfrm>
            <a:off x="990600" y="304800"/>
            <a:ext cx="7162800" cy="584775"/>
          </a:xfrm>
          <a:prstGeom prst="rect">
            <a:avLst/>
          </a:prstGeom>
          <a:noFill/>
        </p:spPr>
        <p:txBody>
          <a:bodyPr wrap="square">
            <a:spAutoFit/>
          </a:bodyPr>
          <a:lstStyle/>
          <a:p>
            <a:r>
              <a:rPr lang="en-US" sz="3200" b="1" dirty="0"/>
              <a:t>Which is more likely to change behavior?</a:t>
            </a:r>
          </a:p>
        </p:txBody>
      </p:sp>
    </p:spTree>
    <p:extLst>
      <p:ext uri="{BB962C8B-B14F-4D97-AF65-F5344CB8AC3E}">
        <p14:creationId xmlns:p14="http://schemas.microsoft.com/office/powerpoint/2010/main" val="1035313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0" y="0"/>
            <a:ext cx="91440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Tools of Choice Architecture”</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 name="Rectangle 1"/>
          <p:cNvSpPr/>
          <p:nvPr/>
        </p:nvSpPr>
        <p:spPr>
          <a:xfrm>
            <a:off x="609600" y="2209800"/>
            <a:ext cx="7467600" cy="5184496"/>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way a choice is presented influences what a decision-maker chooses. We divide these tools into two categories:</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those used in </a:t>
            </a:r>
            <a:r>
              <a:rPr lang="en-US" sz="3200" dirty="0">
                <a:solidFill>
                  <a:srgbClr val="FF0000"/>
                </a:solidFill>
                <a:latin typeface="UC Berkeley OS Sign"/>
                <a:cs typeface="Arial" pitchFamily="34" charset="0"/>
                <a:sym typeface="Arial" pitchFamily="34" charset="0"/>
              </a:rPr>
              <a:t>structuring</a:t>
            </a:r>
            <a:r>
              <a:rPr lang="en-US" sz="3200" dirty="0">
                <a:latin typeface="UC Berkeley OS Sign"/>
                <a:cs typeface="Arial" pitchFamily="34" charset="0"/>
                <a:sym typeface="Arial" pitchFamily="34" charset="0"/>
              </a:rPr>
              <a:t> the choice task</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those used in </a:t>
            </a:r>
            <a:r>
              <a:rPr lang="en-US" sz="3200" dirty="0">
                <a:solidFill>
                  <a:srgbClr val="FF0000"/>
                </a:solidFill>
                <a:latin typeface="UC Berkeley OS Sign"/>
                <a:cs typeface="Arial" pitchFamily="34" charset="0"/>
                <a:sym typeface="Arial" pitchFamily="34" charset="0"/>
              </a:rPr>
              <a:t>describing</a:t>
            </a:r>
            <a:r>
              <a:rPr lang="en-US" sz="3200" dirty="0">
                <a:latin typeface="UC Berkeley OS Sign"/>
                <a:cs typeface="Arial" pitchFamily="34" charset="0"/>
                <a:sym typeface="Arial" pitchFamily="34" charset="0"/>
              </a:rPr>
              <a:t> the choice options</a:t>
            </a:r>
          </a:p>
          <a:p>
            <a:endParaRPr lang="en-US" sz="2800" dirty="0"/>
          </a:p>
          <a:p>
            <a:r>
              <a:rPr lang="en-US" sz="2800" dirty="0"/>
              <a:t>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
        <p:nvSpPr>
          <p:cNvPr id="5" name="TextBox 4"/>
          <p:cNvSpPr txBox="1"/>
          <p:nvPr/>
        </p:nvSpPr>
        <p:spPr>
          <a:xfrm>
            <a:off x="1143000" y="869401"/>
            <a:ext cx="7162800" cy="830997"/>
          </a:xfrm>
          <a:prstGeom prst="rect">
            <a:avLst/>
          </a:prstGeom>
          <a:noFill/>
        </p:spPr>
        <p:txBody>
          <a:bodyPr wrap="square" rtlCol="0">
            <a:spAutoFit/>
          </a:bodyPr>
          <a:lstStyle/>
          <a:p>
            <a:pPr algn="ctr"/>
            <a:r>
              <a:rPr lang="en-US" sz="2400" dirty="0"/>
              <a:t>Johnson, Eric J., et al. "Beyond nudges: Tools of a choice architecture." </a:t>
            </a:r>
            <a:r>
              <a:rPr lang="en-US" sz="2400" i="1" dirty="0"/>
              <a:t>Marketing Letters</a:t>
            </a:r>
            <a:r>
              <a:rPr lang="en-US" sz="2400" dirty="0"/>
              <a:t> 23.2 (2012): 487-504.</a:t>
            </a:r>
          </a:p>
        </p:txBody>
      </p:sp>
    </p:spTree>
    <p:extLst>
      <p:ext uri="{BB962C8B-B14F-4D97-AF65-F5344CB8AC3E}">
        <p14:creationId xmlns:p14="http://schemas.microsoft.com/office/powerpoint/2010/main" val="8345825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Architecture in TDOspeak</a:t>
            </a:r>
          </a:p>
        </p:txBody>
      </p:sp>
      <p:sp>
        <p:nvSpPr>
          <p:cNvPr id="3" name="Text Placeholder 2"/>
          <p:cNvSpPr>
            <a:spLocks noGrp="1"/>
          </p:cNvSpPr>
          <p:nvPr>
            <p:ph type="body" idx="1"/>
          </p:nvPr>
        </p:nvSpPr>
        <p:spPr/>
        <p:txBody>
          <a:bodyPr>
            <a:normAutofit/>
          </a:bodyPr>
          <a:lstStyle/>
          <a:p>
            <a:r>
              <a:rPr lang="en-US" sz="2800" dirty="0"/>
              <a:t>Choice Architecture says:</a:t>
            </a:r>
          </a:p>
        </p:txBody>
      </p:sp>
      <p:sp>
        <p:nvSpPr>
          <p:cNvPr id="4" name="Content Placeholder 3"/>
          <p:cNvSpPr>
            <a:spLocks noGrp="1"/>
          </p:cNvSpPr>
          <p:nvPr>
            <p:ph sz="half" idx="2"/>
          </p:nvPr>
        </p:nvSpPr>
        <p:spPr/>
        <p:txBody>
          <a:bodyPr>
            <a:normAutofit fontScale="92500" lnSpcReduction="20000"/>
          </a:bodyPr>
          <a:lstStyle/>
          <a:p>
            <a:r>
              <a:rPr lang="en-US" sz="2600" b="1" dirty="0">
                <a:solidFill>
                  <a:srgbClr val="FF0000"/>
                </a:solidFill>
              </a:rPr>
              <a:t>There is no neutral architecture</a:t>
            </a:r>
          </a:p>
          <a:p>
            <a:r>
              <a:rPr lang="en-US" sz="2600" dirty="0"/>
              <a:t>We can vary the order of choice alternatives</a:t>
            </a:r>
          </a:p>
          <a:p>
            <a:r>
              <a:rPr lang="en-US" sz="2600" dirty="0"/>
              <a:t>We can change the number of categories</a:t>
            </a:r>
          </a:p>
          <a:p>
            <a:r>
              <a:rPr lang="en-US" sz="2600" dirty="0"/>
              <a:t>We can change the labels of alternatives or categories</a:t>
            </a:r>
          </a:p>
          <a:p>
            <a:r>
              <a:rPr lang="en-US" sz="2600" dirty="0"/>
              <a:t>People prefer choices that are easier to describe</a:t>
            </a:r>
          </a:p>
          <a:p>
            <a:r>
              <a:rPr lang="en-US" sz="2600" b="1" dirty="0">
                <a:solidFill>
                  <a:srgbClr val="FF0000"/>
                </a:solidFill>
              </a:rPr>
              <a:t>TRADEOFFS</a:t>
            </a:r>
          </a:p>
          <a:p>
            <a:endParaRPr lang="en-US" dirty="0"/>
          </a:p>
        </p:txBody>
      </p:sp>
      <p:sp>
        <p:nvSpPr>
          <p:cNvPr id="5" name="Text Placeholder 4"/>
          <p:cNvSpPr>
            <a:spLocks noGrp="1"/>
          </p:cNvSpPr>
          <p:nvPr>
            <p:ph type="body" sz="quarter" idx="3"/>
          </p:nvPr>
        </p:nvSpPr>
        <p:spPr/>
        <p:txBody>
          <a:bodyPr>
            <a:normAutofit/>
          </a:bodyPr>
          <a:lstStyle/>
          <a:p>
            <a:r>
              <a:rPr lang="en-US" sz="2800" dirty="0"/>
              <a:t>TDO says:</a:t>
            </a:r>
          </a:p>
        </p:txBody>
      </p:sp>
      <p:sp>
        <p:nvSpPr>
          <p:cNvPr id="6" name="Content Placeholder 5"/>
          <p:cNvSpPr>
            <a:spLocks noGrp="1"/>
          </p:cNvSpPr>
          <p:nvPr>
            <p:ph sz="quarter" idx="4"/>
          </p:nvPr>
        </p:nvSpPr>
        <p:spPr/>
        <p:txBody>
          <a:bodyPr>
            <a:normAutofit fontScale="92500" lnSpcReduction="20000"/>
          </a:bodyPr>
          <a:lstStyle/>
          <a:p>
            <a:r>
              <a:rPr lang="en-US" sz="2600" b="1" dirty="0">
                <a:solidFill>
                  <a:srgbClr val="FF0000"/>
                </a:solidFill>
              </a:rPr>
              <a:t>All systems of categories are biased</a:t>
            </a:r>
          </a:p>
          <a:p>
            <a:r>
              <a:rPr lang="en-US" sz="2600" dirty="0"/>
              <a:t>We can use different organizing principles</a:t>
            </a:r>
          </a:p>
          <a:p>
            <a:r>
              <a:rPr lang="en-US" sz="2600" dirty="0"/>
              <a:t>We can vary the abstraction and granularity of categories</a:t>
            </a:r>
          </a:p>
          <a:p>
            <a:r>
              <a:rPr lang="en-US" sz="2600" dirty="0"/>
              <a:t>Naming and resource description is difficult, contentious, and makes a difference</a:t>
            </a:r>
          </a:p>
          <a:p>
            <a:r>
              <a:rPr lang="en-US" sz="2600" b="1" dirty="0">
                <a:solidFill>
                  <a:srgbClr val="FF0000"/>
                </a:solidFill>
              </a:rPr>
              <a:t>TRADEOFFS</a:t>
            </a:r>
          </a:p>
          <a:p>
            <a:endParaRPr lang="en-US" dirty="0"/>
          </a:p>
        </p:txBody>
      </p:sp>
    </p:spTree>
    <p:extLst>
      <p:ext uri="{BB962C8B-B14F-4D97-AF65-F5344CB8AC3E}">
        <p14:creationId xmlns:p14="http://schemas.microsoft.com/office/powerpoint/2010/main" val="3736586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0" y="0"/>
            <a:ext cx="91440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How Many Alternatives?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2" name="Rectangle 1"/>
          <p:cNvSpPr/>
          <p:nvPr/>
        </p:nvSpPr>
        <p:spPr>
          <a:xfrm>
            <a:off x="685800" y="1197733"/>
            <a:ext cx="7467600" cy="475899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Need to enable “a reasoned consideration of tradeoffs among conflicting values” but “not seem overwhelming”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Too few options may generate context-specific preference where the presence or absence of one option influences what is chosen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Too many options create “choice overload” or the “paradox of choice” because the initial attractiveness of many alternatives decreases the motivation to choose any particular one</a:t>
            </a:r>
          </a:p>
          <a:p>
            <a:endParaRPr lang="en-US" sz="2400" dirty="0">
              <a:latin typeface="UC Berkeley OS Sign"/>
              <a:sym typeface="UC Berkeley OS Sign"/>
            </a:endParaRPr>
          </a:p>
        </p:txBody>
      </p:sp>
    </p:spTree>
    <p:extLst>
      <p:ext uri="{BB962C8B-B14F-4D97-AF65-F5344CB8AC3E}">
        <p14:creationId xmlns:p14="http://schemas.microsoft.com/office/powerpoint/2010/main" val="27155653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88C5B-3204-4E5A-9388-BCDD934D751F}"/>
              </a:ext>
            </a:extLst>
          </p:cNvPr>
          <p:cNvPicPr>
            <a:picLocks noChangeAspect="1"/>
          </p:cNvPicPr>
          <p:nvPr/>
        </p:nvPicPr>
        <p:blipFill>
          <a:blip r:embed="rId3"/>
          <a:stretch>
            <a:fillRect/>
          </a:stretch>
        </p:blipFill>
        <p:spPr>
          <a:xfrm>
            <a:off x="762000" y="4522092"/>
            <a:ext cx="3605892" cy="2019300"/>
          </a:xfrm>
          <a:prstGeom prst="rect">
            <a:avLst/>
          </a:prstGeom>
        </p:spPr>
      </p:pic>
      <p:pic>
        <p:nvPicPr>
          <p:cNvPr id="3" name="Picture 2">
            <a:extLst>
              <a:ext uri="{FF2B5EF4-FFF2-40B4-BE49-F238E27FC236}">
                <a16:creationId xmlns:a16="http://schemas.microsoft.com/office/drawing/2014/main" id="{237F5390-927C-461B-B7A9-86BA027A3F99}"/>
              </a:ext>
            </a:extLst>
          </p:cNvPr>
          <p:cNvPicPr>
            <a:picLocks noChangeAspect="1"/>
          </p:cNvPicPr>
          <p:nvPr/>
        </p:nvPicPr>
        <p:blipFill>
          <a:blip r:embed="rId4"/>
          <a:stretch>
            <a:fillRect/>
          </a:stretch>
        </p:blipFill>
        <p:spPr>
          <a:xfrm>
            <a:off x="5181600" y="4121090"/>
            <a:ext cx="3352800" cy="2420302"/>
          </a:xfrm>
          <a:prstGeom prst="rect">
            <a:avLst/>
          </a:prstGeom>
        </p:spPr>
      </p:pic>
      <p:sp>
        <p:nvSpPr>
          <p:cNvPr id="6" name="Rectangle 1">
            <a:extLst>
              <a:ext uri="{FF2B5EF4-FFF2-40B4-BE49-F238E27FC236}">
                <a16:creationId xmlns:a16="http://schemas.microsoft.com/office/drawing/2014/main" id="{4069622D-C7B3-43E6-BB01-D7A7B4771E63}"/>
              </a:ext>
            </a:extLst>
          </p:cNvPr>
          <p:cNvSpPr txBox="1">
            <a:spLocks noChangeArrowheads="1"/>
          </p:cNvSpPr>
          <p:nvPr/>
        </p:nvSpPr>
        <p:spPr>
          <a:xfrm>
            <a:off x="790977" y="28977"/>
            <a:ext cx="3196134" cy="119099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Overload?</a:t>
            </a:r>
          </a:p>
        </p:txBody>
      </p:sp>
      <p:pic>
        <p:nvPicPr>
          <p:cNvPr id="8" name="Picture 7">
            <a:extLst>
              <a:ext uri="{FF2B5EF4-FFF2-40B4-BE49-F238E27FC236}">
                <a16:creationId xmlns:a16="http://schemas.microsoft.com/office/drawing/2014/main" id="{C192FAB5-7348-4998-AA82-B8D0D9294ADC}"/>
              </a:ext>
            </a:extLst>
          </p:cNvPr>
          <p:cNvPicPr>
            <a:picLocks noChangeAspect="1"/>
          </p:cNvPicPr>
          <p:nvPr/>
        </p:nvPicPr>
        <p:blipFill>
          <a:blip r:embed="rId5"/>
          <a:stretch>
            <a:fillRect/>
          </a:stretch>
        </p:blipFill>
        <p:spPr>
          <a:xfrm>
            <a:off x="838200" y="1219200"/>
            <a:ext cx="2985694" cy="3098690"/>
          </a:xfrm>
          <a:prstGeom prst="rect">
            <a:avLst/>
          </a:prstGeom>
        </p:spPr>
      </p:pic>
      <p:pic>
        <p:nvPicPr>
          <p:cNvPr id="9" name="Picture 8">
            <a:extLst>
              <a:ext uri="{FF2B5EF4-FFF2-40B4-BE49-F238E27FC236}">
                <a16:creationId xmlns:a16="http://schemas.microsoft.com/office/drawing/2014/main" id="{AD425C0A-C502-4FCC-9106-03B5A3276204}"/>
              </a:ext>
            </a:extLst>
          </p:cNvPr>
          <p:cNvPicPr>
            <a:picLocks noChangeAspect="1"/>
          </p:cNvPicPr>
          <p:nvPr/>
        </p:nvPicPr>
        <p:blipFill>
          <a:blip r:embed="rId6"/>
          <a:stretch>
            <a:fillRect/>
          </a:stretch>
        </p:blipFill>
        <p:spPr>
          <a:xfrm>
            <a:off x="4172054" y="685800"/>
            <a:ext cx="4334442" cy="3205162"/>
          </a:xfrm>
          <a:prstGeom prst="rect">
            <a:avLst/>
          </a:prstGeom>
        </p:spPr>
      </p:pic>
    </p:spTree>
    <p:extLst>
      <p:ext uri="{BB962C8B-B14F-4D97-AF65-F5344CB8AC3E}">
        <p14:creationId xmlns:p14="http://schemas.microsoft.com/office/powerpoint/2010/main" val="3593543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600200"/>
            <a:ext cx="8775812" cy="3429000"/>
          </a:xfrm>
          <a:prstGeom prst="rect">
            <a:avLst/>
          </a:prstGeom>
        </p:spPr>
      </p:pic>
      <p:sp>
        <p:nvSpPr>
          <p:cNvPr id="3" name="Rectangle 1"/>
          <p:cNvSpPr txBox="1">
            <a:spLocks noChangeArrowheads="1"/>
          </p:cNvSpPr>
          <p:nvPr/>
        </p:nvSpPr>
        <p:spPr>
          <a:xfrm>
            <a:off x="228600" y="409203"/>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Overload?</a:t>
            </a:r>
          </a:p>
        </p:txBody>
      </p:sp>
      <p:sp>
        <p:nvSpPr>
          <p:cNvPr id="4" name="TextBox 3"/>
          <p:cNvSpPr txBox="1"/>
          <p:nvPr/>
        </p:nvSpPr>
        <p:spPr>
          <a:xfrm>
            <a:off x="990600" y="5410200"/>
            <a:ext cx="7620000" cy="1077218"/>
          </a:xfrm>
          <a:prstGeom prst="rect">
            <a:avLst/>
          </a:prstGeom>
          <a:noFill/>
        </p:spPr>
        <p:txBody>
          <a:bodyPr wrap="square" rtlCol="0">
            <a:spAutoFit/>
          </a:bodyPr>
          <a:lstStyle/>
          <a:p>
            <a:r>
              <a:rPr lang="en-US" sz="3200" dirty="0"/>
              <a:t>Looking for an apartment?  Over 20 potentially relevant attributes here</a:t>
            </a:r>
          </a:p>
        </p:txBody>
      </p:sp>
    </p:spTree>
    <p:extLst>
      <p:ext uri="{BB962C8B-B14F-4D97-AF65-F5344CB8AC3E}">
        <p14:creationId xmlns:p14="http://schemas.microsoft.com/office/powerpoint/2010/main" val="3319006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3649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25153" y="1293409"/>
            <a:ext cx="7856847" cy="514817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r>
              <a:rPr lang="en-US" sz="2800" dirty="0">
                <a:solidFill>
                  <a:srgbClr val="FF0000"/>
                </a:solidFill>
              </a:rPr>
              <a:t>Are there too many potentially relevant attributes here?</a:t>
            </a:r>
          </a:p>
          <a:p>
            <a:endParaRPr lang="en-US" sz="2800" dirty="0">
              <a:solidFill>
                <a:srgbClr val="FF0000"/>
              </a:solidFill>
            </a:endParaRPr>
          </a:p>
          <a:p>
            <a:r>
              <a:rPr lang="en-US" sz="2800" dirty="0">
                <a:solidFill>
                  <a:srgbClr val="FF0000"/>
                </a:solidFill>
              </a:rPr>
              <a:t>If you could only use one attribute to choose an apartment, what would it be?  If you could use two, what?  Three?</a:t>
            </a:r>
          </a:p>
          <a:p>
            <a:pPr>
              <a:defRPr/>
            </a:pPr>
            <a:endParaRPr lang="en-US" sz="2800" b="1" dirty="0">
              <a:solidFill>
                <a:srgbClr val="FF0000"/>
              </a:solidFill>
            </a:endParaRPr>
          </a:p>
          <a:p>
            <a:r>
              <a:rPr lang="en-US" sz="2800" dirty="0">
                <a:solidFill>
                  <a:srgbClr val="FF0000"/>
                </a:solidFill>
              </a:rPr>
              <a:t>If you had lots of choices, you make different choices than if you only have time to look at a few places… you might take the first place that you could imagine living in (satisficing)</a:t>
            </a:r>
          </a:p>
        </p:txBody>
      </p:sp>
    </p:spTree>
    <p:extLst>
      <p:ext uri="{BB962C8B-B14F-4D97-AF65-F5344CB8AC3E}">
        <p14:creationId xmlns:p14="http://schemas.microsoft.com/office/powerpoint/2010/main" val="12428500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B61383-3E58-440B-A661-166C882DAFB6}"/>
              </a:ext>
            </a:extLst>
          </p:cNvPr>
          <p:cNvSpPr/>
          <p:nvPr/>
        </p:nvSpPr>
        <p:spPr>
          <a:xfrm>
            <a:off x="-49408" y="4622324"/>
            <a:ext cx="9200034" cy="22356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1"/>
          <p:cNvSpPr>
            <a:spLocks noGrp="1" noChangeArrowheads="1"/>
          </p:cNvSpPr>
          <p:nvPr>
            <p:ph type="title"/>
          </p:nvPr>
        </p:nvSpPr>
        <p:spPr>
          <a:xfrm>
            <a:off x="3048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Defaults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599" y="533400"/>
            <a:ext cx="8249767" cy="6649158"/>
          </a:xfrm>
          <a:prstGeom prst="rect">
            <a:avLst/>
          </a:prstGeom>
          <a:noFill/>
          <a:ln w="9525">
            <a:noFill/>
            <a:miter lim="800000"/>
            <a:headEnd/>
            <a:tailEnd/>
          </a:ln>
        </p:spPr>
        <p:txBody>
          <a:bodyPr wrap="square" lIns="64291" tIns="32146" rIns="64291" bIns="32146">
            <a:spAutoFit/>
          </a:bodyPr>
          <a:lstStyle/>
          <a:p>
            <a:endParaRPr lang="en-US" sz="2800" dirty="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For any choice that needs to be made, there should be an associated </a:t>
            </a:r>
            <a:r>
              <a:rPr lang="en-US" sz="2800" dirty="0">
                <a:solidFill>
                  <a:srgbClr val="FF0000"/>
                </a:solidFill>
                <a:latin typeface="UC Berkeley OS Sign"/>
                <a:sym typeface="UC Berkeley OS Sign"/>
              </a:rPr>
              <a:t>default</a:t>
            </a:r>
            <a:r>
              <a:rPr lang="en-US" sz="2800" dirty="0">
                <a:latin typeface="UC Berkeley OS Sign"/>
                <a:sym typeface="UC Berkeley OS Sign"/>
              </a:rPr>
              <a:t> rule that determines what happens to the decision maker who does nothing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Usually, the answer is that if you do nothing, nothing changes; whatever is happening continues to happen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For “opt-out” defaults most choosers will do nothing</a:t>
            </a:r>
            <a:r>
              <a:rPr lang="en-US" sz="2800" dirty="0">
                <a:latin typeface="UC Berkeley OS Sign"/>
                <a:sym typeface="UC Berkeley OS Sign"/>
              </a:rPr>
              <a:t>, and things can happen that the chooser might not want or not know about</a:t>
            </a:r>
            <a:endParaRPr lang="en-US" sz="2800" i="1" dirty="0">
              <a:solidFill>
                <a:srgbClr val="FF0000"/>
              </a:solidFill>
              <a:latin typeface="UC Berkeley OS Sign"/>
              <a:sym typeface="UC Berkeley OS Sign"/>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latin typeface="UC Berkeley OS Sign"/>
                <a:sym typeface="UC Berkeley OS Sign"/>
              </a:rPr>
              <a:t>How is this user bias to do nothing essential to Facebook’s business model? </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latin typeface="UC Berkeley OS Sign"/>
                <a:sym typeface="UC Berkeley OS Sign"/>
              </a:rPr>
              <a:t>What are some beneficial applications of opt-out defaults?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7187026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387096" y="2286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3</a:t>
            </a:r>
          </a:p>
        </p:txBody>
      </p:sp>
      <p:sp>
        <p:nvSpPr>
          <p:cNvPr id="8195" name="Rectangle 1027"/>
          <p:cNvSpPr>
            <a:spLocks noGrp="1" noChangeArrowheads="1"/>
          </p:cNvSpPr>
          <p:nvPr>
            <p:ph type="body" idx="1"/>
          </p:nvPr>
        </p:nvSpPr>
        <p:spPr>
          <a:xfrm>
            <a:off x="414528" y="1383792"/>
            <a:ext cx="8424672" cy="5245608"/>
          </a:xfrm>
        </p:spPr>
        <p:txBody>
          <a:bodyPr>
            <a:normAutofit fontScale="77500" lnSpcReduction="20000"/>
          </a:bodyPr>
          <a:lstStyle/>
          <a:p>
            <a:pPr algn="l" rtl="0" eaLnBrk="1" hangingPunct="1">
              <a:lnSpc>
                <a:spcPct val="90000"/>
              </a:lnSpc>
              <a:buFontTx/>
              <a:buNone/>
            </a:pPr>
            <a:endParaRPr lang="en-US" altLang="en-US" sz="5100" dirty="0"/>
          </a:p>
          <a:p>
            <a:pPr>
              <a:lnSpc>
                <a:spcPct val="90000"/>
              </a:lnSpc>
            </a:pPr>
            <a:r>
              <a:rPr lang="en-US" altLang="en-US" sz="5100" dirty="0"/>
              <a:t>Which of these “Heads” and “Tails” sequences of 6 flips of a “fair” coin is </a:t>
            </a:r>
            <a:r>
              <a:rPr lang="en-US" altLang="en-US" sz="5100" b="1" dirty="0">
                <a:solidFill>
                  <a:srgbClr val="00B050"/>
                </a:solidFill>
              </a:rPr>
              <a:t>most likely</a:t>
            </a:r>
            <a:r>
              <a:rPr lang="en-US" altLang="en-US" sz="5100" dirty="0"/>
              <a:t>?  </a:t>
            </a:r>
            <a:r>
              <a:rPr lang="en-US" altLang="en-US" sz="5100" b="1" dirty="0">
                <a:solidFill>
                  <a:srgbClr val="FF0000"/>
                </a:solidFill>
              </a:rPr>
              <a:t>Least likely</a:t>
            </a:r>
            <a:r>
              <a:rPr lang="en-US" altLang="en-US" sz="5100" dirty="0"/>
              <a:t>?</a:t>
            </a:r>
          </a:p>
          <a:p>
            <a:pPr marL="0" indent="0">
              <a:lnSpc>
                <a:spcPct val="90000"/>
              </a:lnSpc>
              <a:buNone/>
            </a:pPr>
            <a:endParaRPr lang="en-US" altLang="en-US" sz="5100" dirty="0"/>
          </a:p>
          <a:p>
            <a:pPr marL="342900" lvl="2" indent="-342900">
              <a:lnSpc>
                <a:spcPct val="90000"/>
              </a:lnSpc>
              <a:buNone/>
            </a:pPr>
            <a:r>
              <a:rPr lang="en-US" altLang="en-US" sz="5100" dirty="0"/>
              <a:t>		1)  H </a:t>
            </a:r>
            <a:r>
              <a:rPr lang="en-US" altLang="en-US" sz="5100" dirty="0" err="1"/>
              <a:t>H</a:t>
            </a:r>
            <a:r>
              <a:rPr lang="en-US" altLang="en-US" sz="5100" dirty="0"/>
              <a:t> </a:t>
            </a:r>
            <a:r>
              <a:rPr lang="en-US" altLang="en-US" sz="5100" dirty="0" err="1"/>
              <a:t>H</a:t>
            </a:r>
            <a:r>
              <a:rPr lang="en-US" altLang="en-US" sz="5100" dirty="0"/>
              <a:t> T </a:t>
            </a:r>
            <a:r>
              <a:rPr lang="en-US" altLang="en-US" sz="5100" dirty="0" err="1"/>
              <a:t>T</a:t>
            </a:r>
            <a:r>
              <a:rPr lang="en-US" altLang="en-US" sz="5100" dirty="0"/>
              <a:t> </a:t>
            </a:r>
            <a:r>
              <a:rPr lang="en-US" altLang="en-US" sz="5100" dirty="0" err="1"/>
              <a:t>T</a:t>
            </a:r>
            <a:endParaRPr lang="en-US" altLang="en-US" sz="5100" dirty="0"/>
          </a:p>
          <a:p>
            <a:pPr marL="342900" lvl="2" indent="-342900">
              <a:lnSpc>
                <a:spcPct val="90000"/>
              </a:lnSpc>
              <a:buNone/>
            </a:pPr>
            <a:r>
              <a:rPr lang="en-US" altLang="en-US" sz="5100" dirty="0"/>
              <a:t>		2)  H </a:t>
            </a:r>
            <a:r>
              <a:rPr lang="en-US" altLang="en-US" sz="5100" dirty="0" err="1"/>
              <a:t>H</a:t>
            </a:r>
            <a:r>
              <a:rPr lang="en-US" altLang="en-US" sz="5100" dirty="0"/>
              <a:t> </a:t>
            </a:r>
            <a:r>
              <a:rPr lang="en-US" altLang="en-US" sz="5100" dirty="0" err="1"/>
              <a:t>H</a:t>
            </a:r>
            <a:r>
              <a:rPr lang="en-US" altLang="en-US" sz="5100" dirty="0"/>
              <a:t> </a:t>
            </a:r>
            <a:r>
              <a:rPr lang="en-US" altLang="en-US" sz="5100" dirty="0" err="1"/>
              <a:t>H</a:t>
            </a:r>
            <a:r>
              <a:rPr lang="en-US" altLang="en-US" sz="5100" dirty="0"/>
              <a:t> T H</a:t>
            </a:r>
          </a:p>
          <a:p>
            <a:pPr marL="342900" lvl="2" indent="-342900">
              <a:lnSpc>
                <a:spcPct val="90000"/>
              </a:lnSpc>
              <a:buNone/>
            </a:pPr>
            <a:r>
              <a:rPr lang="en-US" altLang="en-US" sz="5100" dirty="0"/>
              <a:t>		3)  H T H T </a:t>
            </a:r>
            <a:r>
              <a:rPr lang="en-US" altLang="en-US" sz="5100" dirty="0" err="1"/>
              <a:t>T</a:t>
            </a:r>
            <a:r>
              <a:rPr lang="en-US" altLang="en-US" sz="5100" dirty="0"/>
              <a:t> H</a:t>
            </a:r>
          </a:p>
          <a:p>
            <a:pPr marL="914400" lvl="2" indent="0">
              <a:lnSpc>
                <a:spcPct val="90000"/>
              </a:lnSpc>
              <a:buNone/>
            </a:pPr>
            <a:endParaRPr lang="en-US" altLang="en-US" dirty="0"/>
          </a:p>
          <a:p>
            <a:pPr algn="l" rtl="0" eaLnBrk="1" hangingPunct="1">
              <a:lnSpc>
                <a:spcPct val="90000"/>
              </a:lnSpc>
              <a:buFontTx/>
              <a:buNone/>
            </a:pPr>
            <a:endParaRPr lang="en-US" altLang="en-US" dirty="0"/>
          </a:p>
          <a:p>
            <a:pPr algn="l" rtl="0" eaLnBrk="1" hangingPunct="1">
              <a:lnSpc>
                <a:spcPct val="90000"/>
              </a:lnSpc>
              <a:buFontTx/>
              <a:buNone/>
            </a:pPr>
            <a:r>
              <a:rPr lang="en-US" altLang="en-US" dirty="0"/>
              <a:t>  </a:t>
            </a:r>
            <a:endParaRPr lang="en-US" altLang="en-US" dirty="0">
              <a:solidFill>
                <a:schemeClr val="accent2"/>
              </a:solidFill>
            </a:endParaRPr>
          </a:p>
        </p:txBody>
      </p:sp>
    </p:spTree>
    <p:extLst>
      <p:ext uri="{BB962C8B-B14F-4D97-AF65-F5344CB8AC3E}">
        <p14:creationId xmlns:p14="http://schemas.microsoft.com/office/powerpoint/2010/main" val="2481766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3649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25153" y="1293409"/>
            <a:ext cx="7856847" cy="514817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UC Berkeley OS Sign"/>
                <a:sym typeface="UC Berkeley OS Sign"/>
              </a:rPr>
              <a:t>Which default makes more sense?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i="1" dirty="0">
              <a:solidFill>
                <a:srgbClr val="FF0000"/>
              </a:solidFill>
              <a:latin typeface="UC Berkeley OS Sign"/>
              <a:sym typeface="UC Berkeley OS Sign"/>
            </a:endParaRP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1" dirty="0">
                <a:solidFill>
                  <a:srgbClr val="FF0000"/>
                </a:solidFill>
                <a:latin typeface="UC Berkeley OS Sign"/>
                <a:sym typeface="UC Berkeley OS Sign"/>
              </a:rPr>
              <a:t>If</a:t>
            </a:r>
            <a:r>
              <a:rPr lang="en-US" sz="2800" i="1" baseline="0" dirty="0">
                <a:solidFill>
                  <a:srgbClr val="FF0000"/>
                </a:solidFill>
                <a:latin typeface="UC Berkeley OS Sign"/>
                <a:sym typeface="UC Berkeley OS Sign"/>
              </a:rPr>
              <a:t> you are searching for an apartment and you don’t choose one, you remain living where you are</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i="1" baseline="0" dirty="0">
              <a:solidFill>
                <a:srgbClr val="FF0000"/>
              </a:solidFill>
              <a:latin typeface="UC Berkeley OS Sign"/>
              <a:sym typeface="UC Berkeley OS Sign"/>
            </a:endParaRP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1" baseline="0" dirty="0">
                <a:solidFill>
                  <a:srgbClr val="FF0000"/>
                </a:solidFill>
                <a:latin typeface="UC Berkeley OS Sign"/>
                <a:sym typeface="UC Berkeley OS Sign"/>
              </a:rPr>
              <a:t>Entering students are told “unless you tell us otherwise, we are putting you in this student housing complex and assigning you a roommate based on our unsupervised learning clustering algorithm based on your resume and personal statement”</a:t>
            </a:r>
          </a:p>
        </p:txBody>
      </p:sp>
    </p:spTree>
    <p:extLst>
      <p:ext uri="{BB962C8B-B14F-4D97-AF65-F5344CB8AC3E}">
        <p14:creationId xmlns:p14="http://schemas.microsoft.com/office/powerpoint/2010/main" val="19420853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481364"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Types of Defaults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381000" y="1143000"/>
            <a:ext cx="8001000" cy="5230308"/>
          </a:xfrm>
          <a:prstGeom prst="rect">
            <a:avLst/>
          </a:prstGeom>
          <a:noFill/>
          <a:ln w="9525">
            <a:noFill/>
            <a:miter lim="800000"/>
            <a:headEnd/>
            <a:tailEnd/>
          </a:ln>
        </p:spPr>
        <p:txBody>
          <a:bodyPr wrap="square" lIns="64291" tIns="32146" rIns="64291" bIns="32146">
            <a:spAutoFit/>
          </a:bodyPr>
          <a:lstStyle/>
          <a:p>
            <a:endParaRPr lang="en-US" sz="2800" dirty="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Configuration defaults </a:t>
            </a:r>
            <a:r>
              <a:rPr lang="en-US" sz="2800" dirty="0">
                <a:latin typeface="UC Berkeley OS Sign"/>
                <a:sym typeface="UC Berkeley OS Sign"/>
              </a:rPr>
              <a:t>apply at the first encounter with a choice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Could be the same for everyone, a normative or recommended alternative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Mandated choice  (benefit or nuisance?)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Reuse defaults </a:t>
            </a:r>
            <a:r>
              <a:rPr lang="en-US" sz="2800" dirty="0">
                <a:latin typeface="UC Berkeley OS Sign"/>
                <a:sym typeface="UC Berkeley OS Sign"/>
              </a:rPr>
              <a:t>apply to subsequent encounters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Persistence of original choice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Reverting to original default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Predictive defaults based on user modeling</a:t>
            </a:r>
          </a:p>
        </p:txBody>
      </p:sp>
    </p:spTree>
    <p:extLst>
      <p:ext uri="{BB962C8B-B14F-4D97-AF65-F5344CB8AC3E}">
        <p14:creationId xmlns:p14="http://schemas.microsoft.com/office/powerpoint/2010/main" val="312535940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56236" y="14971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Decision Staging</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62</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219200"/>
            <a:ext cx="7548063" cy="605790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When facing a small number of well understood alternatives, “rational” people will examine </a:t>
            </a:r>
            <a:r>
              <a:rPr lang="en-US" sz="2800" dirty="0">
                <a:solidFill>
                  <a:srgbClr val="FF0000"/>
                </a:solidFill>
                <a:latin typeface="UC Berkeley OS Sign"/>
                <a:sym typeface="UC Berkeley OS Sign"/>
              </a:rPr>
              <a:t>all the attributes of all the alternatives</a:t>
            </a:r>
            <a:r>
              <a:rPr lang="en-US" sz="2800" dirty="0">
                <a:latin typeface="UC Berkeley OS Sign"/>
                <a:sym typeface="UC Berkeley OS Sign"/>
              </a:rPr>
              <a:t> and then make tradeoffs when necessary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If consumers are rational, “utility-maximizing agents”, their </a:t>
            </a:r>
            <a:r>
              <a:rPr lang="en-US" sz="2800" dirty="0">
                <a:solidFill>
                  <a:srgbClr val="FF0000"/>
                </a:solidFill>
                <a:latin typeface="UC Berkeley OS Sign"/>
                <a:sym typeface="UC Berkeley OS Sign"/>
              </a:rPr>
              <a:t>preferences for any finished product should be independent of the order in which they considered its attributes</a:t>
            </a:r>
            <a:r>
              <a:rPr lang="en-US" sz="2800" dirty="0">
                <a:latin typeface="UC Berkeley OS Sign"/>
                <a:sym typeface="UC Berkeley OS Sign"/>
              </a:rPr>
              <a:t>: any order should yield an equivalent “final” bundle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But as the choices become more numerous or vary on more dimensions, </a:t>
            </a:r>
            <a:r>
              <a:rPr lang="en-US" sz="2800" dirty="0">
                <a:solidFill>
                  <a:srgbClr val="FF0000"/>
                </a:solidFill>
                <a:latin typeface="UC Berkeley OS Sign"/>
                <a:sym typeface="UC Berkeley OS Sign"/>
              </a:rPr>
              <a:t>people are more likely to adopt simplifying strategies that aren’t entirely rational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53061602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Product Configuration (miniusa.com)</a:t>
            </a:r>
          </a:p>
        </p:txBody>
      </p:sp>
      <p:pic>
        <p:nvPicPr>
          <p:cNvPr id="25602" name="Picture 2"/>
          <p:cNvPicPr>
            <a:picLocks noChangeAspect="1" noChangeArrowheads="1"/>
          </p:cNvPicPr>
          <p:nvPr/>
        </p:nvPicPr>
        <p:blipFill>
          <a:blip r:embed="rId3" cstate="print"/>
          <a:srcRect/>
          <a:stretch>
            <a:fillRect/>
          </a:stretch>
        </p:blipFill>
        <p:spPr bwMode="auto">
          <a:xfrm>
            <a:off x="304800" y="1295400"/>
            <a:ext cx="8618668" cy="4714874"/>
          </a:xfrm>
          <a:prstGeom prst="rect">
            <a:avLst/>
          </a:prstGeom>
          <a:noFill/>
          <a:ln w="9525">
            <a:noFill/>
            <a:miter lim="800000"/>
            <a:headEnd/>
            <a:tailEnd/>
          </a:ln>
        </p:spPr>
      </p:pic>
      <p:sp>
        <p:nvSpPr>
          <p:cNvPr id="7" name="TextBox 6"/>
          <p:cNvSpPr txBox="1"/>
          <p:nvPr/>
        </p:nvSpPr>
        <p:spPr>
          <a:xfrm>
            <a:off x="609600" y="6172200"/>
            <a:ext cx="8077200" cy="400110"/>
          </a:xfrm>
          <a:prstGeom prst="rect">
            <a:avLst/>
          </a:prstGeom>
          <a:noFill/>
        </p:spPr>
        <p:txBody>
          <a:bodyPr wrap="square" rtlCol="0">
            <a:spAutoFit/>
          </a:bodyPr>
          <a:lstStyle/>
          <a:p>
            <a:r>
              <a:rPr lang="en-US" sz="2000" b="1" dirty="0"/>
              <a:t>Constructing the preferred product via a sequence of attribute decisions</a:t>
            </a:r>
          </a:p>
        </p:txBody>
      </p:sp>
    </p:spTree>
    <p:extLst>
      <p:ext uri="{BB962C8B-B14F-4D97-AF65-F5344CB8AC3E}">
        <p14:creationId xmlns:p14="http://schemas.microsoft.com/office/powerpoint/2010/main" val="676175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06C8DE-8130-4180-B4D0-4D0CC6982625}"/>
              </a:ext>
            </a:extLst>
          </p:cNvPr>
          <p:cNvSpPr/>
          <p:nvPr/>
        </p:nvSpPr>
        <p:spPr>
          <a:xfrm>
            <a:off x="38100" y="5181140"/>
            <a:ext cx="9144000" cy="16767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1"/>
          <p:cNvSpPr>
            <a:spLocks noGrp="1" noChangeArrowheads="1"/>
          </p:cNvSpPr>
          <p:nvPr>
            <p:ph type="title"/>
          </p:nvPr>
        </p:nvSpPr>
        <p:spPr>
          <a:xfrm>
            <a:off x="5334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How Attribute Order Affects Choice</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64</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219200"/>
            <a:ext cx="8001000" cy="5375220"/>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Changes in the order by which the attributes are considered can substantially influence the choices made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If you start with attributes with lots of options, the chooser is more likely to accept default alternatives on later attributes</a:t>
            </a:r>
            <a:r>
              <a:rPr lang="en-US" sz="2800" dirty="0">
                <a:latin typeface="UC Berkeley OS Sign"/>
                <a:sym typeface="UC Berkeley OS Sign"/>
              </a:rPr>
              <a:t>, even if these decisions involve relatively few options that would ordinarily require less capacity to evaluate</a:t>
            </a:r>
            <a:endParaRPr lang="en-US" sz="2400" dirty="0">
              <a:latin typeface="UC Berkeley OS Sign"/>
              <a:sym typeface="UC Berkeley OS Sign"/>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i="1" dirty="0">
              <a:solidFill>
                <a:srgbClr val="FF0000"/>
              </a:solidFill>
              <a:latin typeface="UC Berkeley OS Sign"/>
              <a:sym typeface="UC Berkeley OS Sign"/>
            </a:endParaRPr>
          </a:p>
          <a:p>
            <a:pPr marL="457200" lvl="2"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latin typeface="UC Berkeley OS Sign"/>
                <a:sym typeface="UC Berkeley OS Sign"/>
              </a:rPr>
              <a:t>What would cause this? How would a choice architect use this tendency to his advantage?</a:t>
            </a:r>
          </a:p>
        </p:txBody>
      </p:sp>
    </p:spTree>
    <p:extLst>
      <p:ext uri="{BB962C8B-B14F-4D97-AF65-F5344CB8AC3E}">
        <p14:creationId xmlns:p14="http://schemas.microsoft.com/office/powerpoint/2010/main" val="267209001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26195-6A81-47D1-8333-94B602977B66}"/>
              </a:ext>
            </a:extLst>
          </p:cNvPr>
          <p:cNvSpPr/>
          <p:nvPr/>
        </p:nvSpPr>
        <p:spPr>
          <a:xfrm>
            <a:off x="76200" y="228600"/>
            <a:ext cx="89916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endParaRPr lang="en-US" sz="1125" dirty="0">
              <a:solidFill>
                <a:srgbClr val="002955"/>
              </a:solidFill>
              <a:latin typeface="UC Berkeley OS Sign"/>
              <a:ea typeface="MS PGothic" pitchFamily="34" charset="-128"/>
              <a:sym typeface="UC Berkeley OS Sign"/>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09800"/>
            <a:ext cx="6209411" cy="4132080"/>
          </a:xfrm>
          <a:prstGeom prst="rect">
            <a:avLst/>
          </a:prstGeom>
        </p:spPr>
      </p:pic>
      <p:sp>
        <p:nvSpPr>
          <p:cNvPr id="3" name="TextBox 2"/>
          <p:cNvSpPr txBox="1"/>
          <p:nvPr/>
        </p:nvSpPr>
        <p:spPr>
          <a:xfrm>
            <a:off x="637641" y="549006"/>
            <a:ext cx="8090356" cy="1281505"/>
          </a:xfrm>
          <a:prstGeom prst="rect">
            <a:avLst/>
          </a:prstGeom>
          <a:noFill/>
        </p:spPr>
        <p:txBody>
          <a:bodyPr wrap="square" rtlCol="0">
            <a:spAutoFit/>
          </a:bodyPr>
          <a:lstStyle/>
          <a:p>
            <a:pPr eaLnBrk="0" fontAlgn="base" hangingPunct="0">
              <a:lnSpc>
                <a:spcPct val="92000"/>
              </a:lnSpc>
              <a:spcBef>
                <a:spcPts val="949"/>
              </a:spcBef>
              <a:spcAft>
                <a:spcPct val="0"/>
              </a:spcAft>
              <a:buClr>
                <a:srgbClr val="002955"/>
              </a:buClr>
              <a:buSzPct val="44000"/>
              <a:tabLst>
                <a:tab pos="495580" algn="l"/>
                <a:tab pos="984463" algn="l"/>
                <a:tab pos="1480043" algn="l"/>
                <a:tab pos="1968926" algn="l"/>
                <a:tab pos="2464506" algn="l"/>
                <a:tab pos="2960087" algn="l"/>
                <a:tab pos="3448970" algn="l"/>
                <a:tab pos="3931155" algn="l"/>
                <a:tab pos="4433432" algn="l"/>
                <a:tab pos="4922315" algn="l"/>
                <a:tab pos="5424593" algn="l"/>
                <a:tab pos="5906778" algn="l"/>
              </a:tabLst>
              <a:defRPr/>
            </a:pPr>
            <a:r>
              <a:rPr lang="en-US" altLang="ko-KR" sz="2800" dirty="0">
                <a:latin typeface="UC Berkeley OS Sign"/>
                <a:sym typeface="UC Berkeley OS Sign"/>
              </a:rPr>
              <a:t>If school kids are more likely to eat foods at eye level at the beginning and end of the cafeteria buffet, </a:t>
            </a:r>
            <a:r>
              <a:rPr lang="en-US" altLang="ko-KR" sz="2800" dirty="0">
                <a:solidFill>
                  <a:srgbClr val="FF0000"/>
                </a:solidFill>
                <a:latin typeface="UC Berkeley OS Sign"/>
                <a:sym typeface="UC Berkeley OS Sign"/>
              </a:rPr>
              <a:t>how do you arrange the food</a:t>
            </a:r>
            <a:r>
              <a:rPr lang="en-US" altLang="ko-KR" sz="2800" dirty="0">
                <a:latin typeface="UC Berkeley OS Sign"/>
                <a:sym typeface="UC Berkeley OS Sign"/>
              </a:rPr>
              <a:t>? </a:t>
            </a:r>
          </a:p>
        </p:txBody>
      </p:sp>
    </p:spTree>
    <p:extLst>
      <p:ext uri="{BB962C8B-B14F-4D97-AF65-F5344CB8AC3E}">
        <p14:creationId xmlns:p14="http://schemas.microsoft.com/office/powerpoint/2010/main" val="3746426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Attribute Descriptions</a:t>
            </a:r>
          </a:p>
        </p:txBody>
      </p:sp>
      <p:sp>
        <p:nvSpPr>
          <p:cNvPr id="3" name="Content Placeholder 2"/>
          <p:cNvSpPr>
            <a:spLocks noGrp="1"/>
          </p:cNvSpPr>
          <p:nvPr>
            <p:ph idx="1"/>
          </p:nvPr>
        </p:nvSpPr>
        <p:spPr/>
        <p:txBody>
          <a:bodyPr>
            <a:normAutofit fontScale="92500" lnSpcReduction="20000"/>
          </a:bodyPr>
          <a:lstStyle/>
          <a:p>
            <a:r>
              <a:rPr lang="en-US" dirty="0"/>
              <a:t>People make comparisons on the basis of resource attributes, and </a:t>
            </a:r>
            <a:r>
              <a:rPr lang="en-US" dirty="0">
                <a:solidFill>
                  <a:srgbClr val="FF0000"/>
                </a:solidFill>
              </a:rPr>
              <a:t>ideal decisions would consider all attributes and weight them according to their importance </a:t>
            </a:r>
            <a:r>
              <a:rPr lang="en-US" dirty="0"/>
              <a:t>to the decider</a:t>
            </a:r>
          </a:p>
          <a:p>
            <a:r>
              <a:rPr lang="en-US" dirty="0"/>
              <a:t>But choice architects can manipulate the salience of attributes</a:t>
            </a:r>
          </a:p>
          <a:p>
            <a:r>
              <a:rPr lang="en-US" dirty="0">
                <a:solidFill>
                  <a:srgbClr val="FF0000"/>
                </a:solidFill>
              </a:rPr>
              <a:t>Choice sets that can be described simply are preferred over other sets that seem more complicated</a:t>
            </a:r>
            <a:r>
              <a:rPr lang="en-US" dirty="0"/>
              <a:t>, even when the complicated ones offer more objective value</a:t>
            </a:r>
          </a:p>
          <a:p>
            <a:r>
              <a:rPr lang="en-US" dirty="0"/>
              <a:t>People like things that are orderly in arrangement</a:t>
            </a:r>
          </a:p>
        </p:txBody>
      </p:sp>
    </p:spTree>
    <p:extLst>
      <p:ext uri="{BB962C8B-B14F-4D97-AF65-F5344CB8AC3E}">
        <p14:creationId xmlns:p14="http://schemas.microsoft.com/office/powerpoint/2010/main" val="3923683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3" cstate="print"/>
          <a:srcRect/>
          <a:stretch>
            <a:fillRect/>
          </a:stretch>
        </p:blipFill>
        <p:spPr bwMode="auto">
          <a:xfrm>
            <a:off x="457200" y="304800"/>
            <a:ext cx="4926725" cy="6303311"/>
          </a:xfrm>
          <a:prstGeom prst="rect">
            <a:avLst/>
          </a:prstGeom>
          <a:noFill/>
          <a:ln w="9525">
            <a:noFill/>
            <a:miter lim="800000"/>
            <a:headEnd/>
            <a:tailEnd/>
          </a:ln>
        </p:spPr>
      </p:pic>
      <p:sp>
        <p:nvSpPr>
          <p:cNvPr id="5" name="TextBox 4"/>
          <p:cNvSpPr txBox="1"/>
          <p:nvPr/>
        </p:nvSpPr>
        <p:spPr>
          <a:xfrm>
            <a:off x="5748068" y="1827119"/>
            <a:ext cx="2895600" cy="2585323"/>
          </a:xfrm>
          <a:prstGeom prst="rect">
            <a:avLst/>
          </a:prstGeom>
          <a:noFill/>
        </p:spPr>
        <p:txBody>
          <a:bodyPr wrap="square" rtlCol="0">
            <a:spAutoFit/>
          </a:bodyPr>
          <a:lstStyle/>
          <a:p>
            <a:r>
              <a:rPr lang="en-US" dirty="0"/>
              <a:t>Two bundles differ only on the third beer</a:t>
            </a:r>
          </a:p>
          <a:p>
            <a:endParaRPr lang="en-US" dirty="0"/>
          </a:p>
          <a:p>
            <a:r>
              <a:rPr lang="en-US" dirty="0"/>
              <a:t>Some bundles have beers from 4 different breweries</a:t>
            </a:r>
          </a:p>
          <a:p>
            <a:endParaRPr lang="en-US" dirty="0"/>
          </a:p>
          <a:p>
            <a:r>
              <a:rPr lang="en-US" dirty="0"/>
              <a:t>People have a preference for all the same or all different bundles</a:t>
            </a:r>
          </a:p>
        </p:txBody>
      </p:sp>
      <p:sp>
        <p:nvSpPr>
          <p:cNvPr id="14" name="TextBox 13"/>
          <p:cNvSpPr txBox="1"/>
          <p:nvPr/>
        </p:nvSpPr>
        <p:spPr>
          <a:xfrm>
            <a:off x="5715000" y="4495800"/>
            <a:ext cx="2895600" cy="2031325"/>
          </a:xfrm>
          <a:prstGeom prst="rect">
            <a:avLst/>
          </a:prstGeom>
          <a:noFill/>
        </p:spPr>
        <p:txBody>
          <a:bodyPr wrap="square" rtlCol="0">
            <a:spAutoFit/>
          </a:bodyPr>
          <a:lstStyle/>
          <a:p>
            <a:r>
              <a:rPr lang="en-US" dirty="0"/>
              <a:t>Evers, Ellen R.K. and </a:t>
            </a:r>
            <a:r>
              <a:rPr lang="en-US" dirty="0" err="1"/>
              <a:t>Inbar</a:t>
            </a:r>
            <a:r>
              <a:rPr lang="en-US" dirty="0"/>
              <a:t>, </a:t>
            </a:r>
            <a:r>
              <a:rPr lang="en-US" dirty="0" err="1"/>
              <a:t>Yoel</a:t>
            </a:r>
            <a:r>
              <a:rPr lang="en-US" dirty="0"/>
              <a:t> and </a:t>
            </a:r>
            <a:r>
              <a:rPr lang="en-US" dirty="0" err="1"/>
              <a:t>Loewenstein</a:t>
            </a:r>
            <a:r>
              <a:rPr lang="en-US" dirty="0"/>
              <a:t>, George and </a:t>
            </a:r>
            <a:r>
              <a:rPr lang="en-US" dirty="0" err="1"/>
              <a:t>Zeelenberg</a:t>
            </a:r>
            <a:r>
              <a:rPr lang="en-US" dirty="0"/>
              <a:t>, Marcel, Order Preference (July 16, 2014). </a:t>
            </a:r>
            <a:r>
              <a:rPr lang="en-US" dirty="0">
                <a:hlinkClick r:id="rId4"/>
              </a:rPr>
              <a:t>http://ssrn.com/abstract=2466991</a:t>
            </a:r>
            <a:endParaRPr lang="en-US" dirty="0"/>
          </a:p>
        </p:txBody>
      </p:sp>
      <p:sp>
        <p:nvSpPr>
          <p:cNvPr id="6" name="Title 1"/>
          <p:cNvSpPr>
            <a:spLocks noGrp="1"/>
          </p:cNvSpPr>
          <p:nvPr>
            <p:ph type="title"/>
          </p:nvPr>
        </p:nvSpPr>
        <p:spPr>
          <a:xfrm>
            <a:off x="6019800" y="274638"/>
            <a:ext cx="26670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Choosing Beer Bundles</a:t>
            </a:r>
          </a:p>
        </p:txBody>
      </p:sp>
    </p:spTree>
    <p:extLst>
      <p:ext uri="{BB962C8B-B14F-4D97-AF65-F5344CB8AC3E}">
        <p14:creationId xmlns:p14="http://schemas.microsoft.com/office/powerpoint/2010/main" val="1233166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Naïve Diversification /</a:t>
            </a:r>
            <a:br>
              <a:rPr lang="en-US" sz="4000" b="1" dirty="0">
                <a:sym typeface="UC Berkeley OS Sign"/>
              </a:rPr>
            </a:br>
            <a:r>
              <a:rPr lang="en-US" sz="4000" b="1" dirty="0">
                <a:sym typeface="UC Berkeley OS Sign"/>
              </a:rPr>
              <a:t> Partition Dependence</a:t>
            </a:r>
          </a:p>
        </p:txBody>
      </p:sp>
      <p:sp>
        <p:nvSpPr>
          <p:cNvPr id="3" name="Content Placeholder 2"/>
          <p:cNvSpPr>
            <a:spLocks noGrp="1"/>
          </p:cNvSpPr>
          <p:nvPr>
            <p:ph idx="1"/>
          </p:nvPr>
        </p:nvSpPr>
        <p:spPr/>
        <p:txBody>
          <a:bodyPr>
            <a:normAutofit fontScale="92500" lnSpcReduction="20000"/>
          </a:bodyPr>
          <a:lstStyle/>
          <a:p>
            <a:r>
              <a:rPr lang="en-US" dirty="0"/>
              <a:t>The is a general psychological tendency or preference towards </a:t>
            </a:r>
            <a:r>
              <a:rPr lang="en-US" dirty="0">
                <a:solidFill>
                  <a:srgbClr val="FF0000"/>
                </a:solidFill>
              </a:rPr>
              <a:t>equal amounts or proportions</a:t>
            </a:r>
            <a:r>
              <a:rPr lang="en-US" dirty="0"/>
              <a:t> when given a set of allocation choices</a:t>
            </a:r>
          </a:p>
          <a:p>
            <a:pPr lvl="1"/>
            <a:r>
              <a:rPr lang="en-US" dirty="0"/>
              <a:t>If there are 3 categories you put 1/3 in each</a:t>
            </a:r>
          </a:p>
          <a:p>
            <a:r>
              <a:rPr lang="en-US" dirty="0"/>
              <a:t>Such “naive diversification" is thought to arise from a desire for variety-seeking, to hedge against risky or uncertain prospects, and minimize potential regret</a:t>
            </a:r>
          </a:p>
          <a:p>
            <a:r>
              <a:rPr lang="en-US" dirty="0"/>
              <a:t>Effects are stronger for people with weaker intrinsic preferences or knowledge</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ym typeface="UC Berkeley OS Sign"/>
              </a:rPr>
              <a:t>401K Allocation?</a:t>
            </a:r>
          </a:p>
        </p:txBody>
      </p:sp>
      <p:sp>
        <p:nvSpPr>
          <p:cNvPr id="3" name="Content Placeholder 2"/>
          <p:cNvSpPr>
            <a:spLocks noGrp="1"/>
          </p:cNvSpPr>
          <p:nvPr>
            <p:ph sz="half" idx="1"/>
          </p:nvPr>
        </p:nvSpPr>
        <p:spPr>
          <a:xfrm>
            <a:off x="1905000" y="2438400"/>
            <a:ext cx="2667000" cy="2971800"/>
          </a:xfrm>
        </p:spPr>
        <p:txBody>
          <a:bodyPr/>
          <a:lstStyle/>
          <a:p>
            <a:r>
              <a:rPr lang="en-US" dirty="0"/>
              <a:t>Domestic stocks</a:t>
            </a:r>
          </a:p>
          <a:p>
            <a:r>
              <a:rPr lang="en-US" dirty="0"/>
              <a:t>International stocks</a:t>
            </a:r>
          </a:p>
          <a:p>
            <a:r>
              <a:rPr lang="en-US" dirty="0"/>
              <a:t>Bonds</a:t>
            </a:r>
          </a:p>
        </p:txBody>
      </p:sp>
      <p:sp>
        <p:nvSpPr>
          <p:cNvPr id="4" name="Content Placeholder 3"/>
          <p:cNvSpPr>
            <a:spLocks noGrp="1"/>
          </p:cNvSpPr>
          <p:nvPr>
            <p:ph sz="half" idx="2"/>
          </p:nvPr>
        </p:nvSpPr>
        <p:spPr>
          <a:xfrm>
            <a:off x="4876800" y="2438400"/>
            <a:ext cx="2667000" cy="2895600"/>
          </a:xfrm>
        </p:spPr>
        <p:txBody>
          <a:bodyPr/>
          <a:lstStyle/>
          <a:p>
            <a:r>
              <a:rPr lang="en-US" dirty="0"/>
              <a:t>Domestic  stocks</a:t>
            </a:r>
          </a:p>
          <a:p>
            <a:r>
              <a:rPr lang="en-US" dirty="0"/>
              <a:t>Domestic bonds</a:t>
            </a:r>
          </a:p>
          <a:p>
            <a:r>
              <a:rPr lang="en-US" dirty="0"/>
              <a:t>International bonds</a:t>
            </a:r>
          </a:p>
        </p:txBody>
      </p:sp>
      <p:sp>
        <p:nvSpPr>
          <p:cNvPr id="5" name="Rectangle 4"/>
          <p:cNvSpPr/>
          <p:nvPr/>
        </p:nvSpPr>
        <p:spPr>
          <a:xfrm>
            <a:off x="1828800" y="1295400"/>
            <a:ext cx="6781800" cy="830997"/>
          </a:xfrm>
          <a:prstGeom prst="rect">
            <a:avLst/>
          </a:prstGeom>
        </p:spPr>
        <p:txBody>
          <a:bodyPr wrap="square">
            <a:spAutoFit/>
          </a:bodyPr>
          <a:lstStyle/>
          <a:p>
            <a:r>
              <a:rPr lang="en-US" sz="2400" dirty="0"/>
              <a:t>Imagine an employee is asked to determine her 401(k) asset allocation from one of one of two sets</a:t>
            </a:r>
          </a:p>
        </p:txBody>
      </p:sp>
      <p:sp>
        <p:nvSpPr>
          <p:cNvPr id="7" name="Rectangle 6"/>
          <p:cNvSpPr/>
          <p:nvPr/>
        </p:nvSpPr>
        <p:spPr>
          <a:xfrm>
            <a:off x="1752600" y="5334000"/>
            <a:ext cx="6248400" cy="1200329"/>
          </a:xfrm>
          <a:prstGeom prst="rect">
            <a:avLst/>
          </a:prstGeom>
        </p:spPr>
        <p:txBody>
          <a:bodyPr wrap="square">
            <a:spAutoFit/>
          </a:bodyPr>
          <a:lstStyle/>
          <a:p>
            <a:r>
              <a:rPr lang="en-US" sz="2400" dirty="0"/>
              <a:t>If she follows a naïve diversification strategy, first portfolio is stock heavy and more risky than bond-heavy than second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B30A2-CADA-4F01-A75B-A9F2F0FFA512}"/>
              </a:ext>
            </a:extLst>
          </p:cNvPr>
          <p:cNvSpPr/>
          <p:nvPr/>
        </p:nvSpPr>
        <p:spPr>
          <a:xfrm>
            <a:off x="76200" y="6171074"/>
            <a:ext cx="8991600" cy="6107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1026"/>
          <p:cNvSpPr>
            <a:spLocks noGrp="1" noChangeArrowheads="1"/>
          </p:cNvSpPr>
          <p:nvPr>
            <p:ph type="title"/>
          </p:nvPr>
        </p:nvSpPr>
        <p:spPr>
          <a:xfrm>
            <a:off x="457200" y="76200"/>
            <a:ext cx="38862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4</a:t>
            </a:r>
          </a:p>
        </p:txBody>
      </p:sp>
      <p:sp>
        <p:nvSpPr>
          <p:cNvPr id="8195" name="Rectangle 1027"/>
          <p:cNvSpPr>
            <a:spLocks noGrp="1" noChangeArrowheads="1"/>
          </p:cNvSpPr>
          <p:nvPr>
            <p:ph type="body" idx="1"/>
          </p:nvPr>
        </p:nvSpPr>
        <p:spPr>
          <a:xfrm>
            <a:off x="457200" y="914400"/>
            <a:ext cx="4724400" cy="5105400"/>
          </a:xfrm>
        </p:spPr>
        <p:txBody>
          <a:bodyPr>
            <a:noAutofit/>
          </a:bodyPr>
          <a:lstStyle/>
          <a:p>
            <a:pPr>
              <a:lnSpc>
                <a:spcPct val="110000"/>
              </a:lnSpc>
              <a:buNone/>
            </a:pPr>
            <a:r>
              <a:rPr lang="en-US" altLang="en-US" dirty="0">
                <a:solidFill>
                  <a:srgbClr val="FF0000"/>
                </a:solidFill>
              </a:rPr>
              <a:t>Which of these is the most frequent cause of human deaths?</a:t>
            </a:r>
            <a:endParaRPr lang="en-US" altLang="en-US" dirty="0"/>
          </a:p>
          <a:p>
            <a:pPr marL="0" indent="0" algn="l" rtl="0" eaLnBrk="1" hangingPunct="1">
              <a:lnSpc>
                <a:spcPct val="90000"/>
              </a:lnSpc>
              <a:buNone/>
            </a:pPr>
            <a:r>
              <a:rPr lang="en-US" altLang="en-US" dirty="0"/>
              <a:t>1. Shark attacks while swimming, surfing, or scuba diving</a:t>
            </a:r>
            <a:endParaRPr lang="en-US" altLang="en-US" i="1" dirty="0"/>
          </a:p>
          <a:p>
            <a:pPr marL="0" indent="0">
              <a:lnSpc>
                <a:spcPct val="90000"/>
              </a:lnSpc>
              <a:buNone/>
            </a:pPr>
            <a:r>
              <a:rPr lang="en-US" altLang="en-US" dirty="0"/>
              <a:t>2. Bites from a poisonous snake</a:t>
            </a:r>
          </a:p>
          <a:p>
            <a:pPr marL="0" indent="0">
              <a:lnSpc>
                <a:spcPct val="90000"/>
              </a:lnSpc>
              <a:buNone/>
            </a:pPr>
            <a:r>
              <a:rPr lang="en-US" altLang="en-US" dirty="0"/>
              <a:t>3. Bites from a mosquito</a:t>
            </a:r>
            <a:endParaRPr lang="en-US" altLang="en-US" dirty="0">
              <a:solidFill>
                <a:schemeClr val="accent2"/>
              </a:solidFill>
            </a:endParaRPr>
          </a:p>
        </p:txBody>
      </p:sp>
      <p:pic>
        <p:nvPicPr>
          <p:cNvPr id="2" name="Picture 1"/>
          <p:cNvPicPr>
            <a:picLocks noChangeAspect="1"/>
          </p:cNvPicPr>
          <p:nvPr/>
        </p:nvPicPr>
        <p:blipFill>
          <a:blip r:embed="rId3"/>
          <a:stretch>
            <a:fillRect/>
          </a:stretch>
        </p:blipFill>
        <p:spPr>
          <a:xfrm>
            <a:off x="5312731" y="457200"/>
            <a:ext cx="2909915" cy="1724025"/>
          </a:xfrm>
          <a:prstGeom prst="rect">
            <a:avLst/>
          </a:prstGeom>
        </p:spPr>
      </p:pic>
      <p:pic>
        <p:nvPicPr>
          <p:cNvPr id="3" name="Picture 2"/>
          <p:cNvPicPr>
            <a:picLocks noChangeAspect="1"/>
          </p:cNvPicPr>
          <p:nvPr/>
        </p:nvPicPr>
        <p:blipFill>
          <a:blip r:embed="rId4"/>
          <a:stretch>
            <a:fillRect/>
          </a:stretch>
        </p:blipFill>
        <p:spPr>
          <a:xfrm>
            <a:off x="5257800" y="2514600"/>
            <a:ext cx="3028950" cy="1514475"/>
          </a:xfrm>
          <a:prstGeom prst="rect">
            <a:avLst/>
          </a:prstGeom>
        </p:spPr>
      </p:pic>
      <p:pic>
        <p:nvPicPr>
          <p:cNvPr id="4" name="Picture 3"/>
          <p:cNvPicPr>
            <a:picLocks noChangeAspect="1"/>
          </p:cNvPicPr>
          <p:nvPr/>
        </p:nvPicPr>
        <p:blipFill>
          <a:blip r:embed="rId5"/>
          <a:stretch>
            <a:fillRect/>
          </a:stretch>
        </p:blipFill>
        <p:spPr>
          <a:xfrm>
            <a:off x="5202868" y="4269801"/>
            <a:ext cx="3019778" cy="1691076"/>
          </a:xfrm>
          <a:prstGeom prst="rect">
            <a:avLst/>
          </a:prstGeom>
        </p:spPr>
      </p:pic>
      <p:sp>
        <p:nvSpPr>
          <p:cNvPr id="5" name="TextBox 4"/>
          <p:cNvSpPr txBox="1"/>
          <p:nvPr/>
        </p:nvSpPr>
        <p:spPr>
          <a:xfrm>
            <a:off x="228600" y="6171074"/>
            <a:ext cx="8458200" cy="523220"/>
          </a:xfrm>
          <a:prstGeom prst="rect">
            <a:avLst/>
          </a:prstGeom>
          <a:noFill/>
        </p:spPr>
        <p:txBody>
          <a:bodyPr wrap="square" rtlCol="0">
            <a:spAutoFit/>
          </a:bodyPr>
          <a:lstStyle/>
          <a:p>
            <a:r>
              <a:rPr lang="en-US" sz="2800" i="1" dirty="0">
                <a:solidFill>
                  <a:srgbClr val="FF0000"/>
                </a:solidFill>
              </a:rPr>
              <a:t>What information are you using to answer this question?</a:t>
            </a:r>
          </a:p>
        </p:txBody>
      </p:sp>
    </p:spTree>
    <p:extLst>
      <p:ext uri="{BB962C8B-B14F-4D97-AF65-F5344CB8AC3E}">
        <p14:creationId xmlns:p14="http://schemas.microsoft.com/office/powerpoint/2010/main" val="2710503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228600" y="1676400"/>
            <a:ext cx="8702873" cy="2343944"/>
          </a:xfrm>
          <a:prstGeom prst="rect">
            <a:avLst/>
          </a:prstGeom>
          <a:noFill/>
          <a:ln w="9525">
            <a:noFill/>
            <a:miter lim="800000"/>
            <a:headEnd/>
            <a:tailEnd/>
          </a:ln>
        </p:spPr>
      </p:pic>
      <p:sp>
        <p:nvSpPr>
          <p:cNvPr id="4" name="Title 1"/>
          <p:cNvSpPr>
            <a:spLocks noGrp="1"/>
          </p:cNvSpPr>
          <p:nvPr>
            <p:ph type="title"/>
          </p:nvPr>
        </p:nvSpPr>
        <p:spPr/>
        <p:txBody>
          <a:bodyPr>
            <a:noAutofit/>
          </a:bodyPr>
          <a:lstStyle/>
          <a:p>
            <a:r>
              <a:rPr lang="en-US" sz="4000" b="1" dirty="0">
                <a:sym typeface="UC Berkeley OS Sign"/>
              </a:rPr>
              <a:t>Vacation Planning?</a:t>
            </a:r>
          </a:p>
        </p:txBody>
      </p:sp>
      <p:sp>
        <p:nvSpPr>
          <p:cNvPr id="5" name="Content Placeholder 2"/>
          <p:cNvSpPr txBox="1">
            <a:spLocks/>
          </p:cNvSpPr>
          <p:nvPr/>
        </p:nvSpPr>
        <p:spPr>
          <a:xfrm>
            <a:off x="381000" y="4495800"/>
            <a:ext cx="8229600" cy="914400"/>
          </a:xfrm>
          <a:prstGeom prst="rect">
            <a:avLst/>
          </a:prstGeom>
        </p:spPr>
        <p:txBody>
          <a:bodyPr vert="horz" lIns="91440" tIns="45720" rIns="91440" bIns="45720" rtlCol="0">
            <a:normAutofit/>
          </a:bodyPr>
          <a:lstStyle/>
          <a:p>
            <a:pPr marL="342900" marR="0" lvl="0" indent="-342900" fontAlgn="auto">
              <a:lnSpc>
                <a:spcPct val="80000"/>
              </a:lnSpc>
              <a:spcBef>
                <a:spcPct val="20000"/>
              </a:spcBef>
              <a:spcAft>
                <a:spcPts val="0"/>
              </a:spcAft>
              <a:buClrTx/>
              <a:buSzTx/>
              <a:buFont typeface="Arial" pitchFamily="34" charset="0"/>
              <a:buChar char="•"/>
              <a:tabLst/>
              <a:defRPr/>
            </a:pPr>
            <a:r>
              <a:rPr lang="en-US" sz="3000" dirty="0"/>
              <a:t>What information is being conveyed by listing some items separately and others in a category?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5D07C4-A378-4660-AE71-25C4C0DB0AD2}"/>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8610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Stop and Think: Supermarket Shopping</a:t>
            </a:r>
          </a:p>
        </p:txBody>
      </p:sp>
      <p:sp>
        <p:nvSpPr>
          <p:cNvPr id="3" name="Content Placeholder 2"/>
          <p:cNvSpPr>
            <a:spLocks noGrp="1"/>
          </p:cNvSpPr>
          <p:nvPr>
            <p:ph idx="1"/>
          </p:nvPr>
        </p:nvSpPr>
        <p:spPr>
          <a:xfrm>
            <a:off x="457200" y="1219200"/>
            <a:ext cx="8229600" cy="4525963"/>
          </a:xfrm>
        </p:spPr>
        <p:txBody>
          <a:bodyPr>
            <a:normAutofit fontScale="92500" lnSpcReduction="20000"/>
          </a:bodyPr>
          <a:lstStyle/>
          <a:p>
            <a:r>
              <a:rPr lang="en-US" i="1" dirty="0">
                <a:solidFill>
                  <a:srgbClr val="FF0000"/>
                </a:solidFill>
              </a:rPr>
              <a:t>What categories do you use when you make a list (explicit or implicit) for supermarket shopping?</a:t>
            </a:r>
          </a:p>
          <a:p>
            <a:r>
              <a:rPr lang="en-US" i="1" dirty="0">
                <a:solidFill>
                  <a:srgbClr val="FF0000"/>
                </a:solidFill>
              </a:rPr>
              <a:t>Do these categories align with those used by the store to organize the goods, or are they different (e.g., healthy, party foods, cheap?) than the store ones?</a:t>
            </a:r>
          </a:p>
          <a:p>
            <a:r>
              <a:rPr lang="en-US" i="1" dirty="0">
                <a:solidFill>
                  <a:srgbClr val="FF0000"/>
                </a:solidFill>
              </a:rPr>
              <a:t>Are you influenced by the placement of items in the store to buy things not on your list?</a:t>
            </a:r>
          </a:p>
          <a:p>
            <a:r>
              <a:rPr lang="en-US" i="1" dirty="0">
                <a:solidFill>
                  <a:srgbClr val="FF0000"/>
                </a:solidFill>
              </a:rPr>
              <a:t>If you wanted people to eat healthier, how would you redesign the store or shopping carts to do that?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Shopping Cart Size and Partition Effects</a:t>
            </a:r>
          </a:p>
        </p:txBody>
      </p:sp>
      <p:pic>
        <p:nvPicPr>
          <p:cNvPr id="4" name="Picture 3" descr="ShoppingCartFolding.jpg"/>
          <p:cNvPicPr>
            <a:picLocks noChangeAspect="1"/>
          </p:cNvPicPr>
          <p:nvPr/>
        </p:nvPicPr>
        <p:blipFill>
          <a:blip r:embed="rId3" cstate="print"/>
          <a:stretch>
            <a:fillRect/>
          </a:stretch>
        </p:blipFill>
        <p:spPr>
          <a:xfrm>
            <a:off x="5715000" y="2057400"/>
            <a:ext cx="2032452" cy="3172883"/>
          </a:xfrm>
          <a:prstGeom prst="rect">
            <a:avLst/>
          </a:prstGeom>
        </p:spPr>
      </p:pic>
      <p:pic>
        <p:nvPicPr>
          <p:cNvPr id="3075" name="Picture 3"/>
          <p:cNvPicPr>
            <a:picLocks noChangeAspect="1" noChangeArrowheads="1"/>
          </p:cNvPicPr>
          <p:nvPr/>
        </p:nvPicPr>
        <p:blipFill>
          <a:blip r:embed="rId4" cstate="print"/>
          <a:srcRect/>
          <a:stretch>
            <a:fillRect/>
          </a:stretch>
        </p:blipFill>
        <p:spPr bwMode="auto">
          <a:xfrm>
            <a:off x="762000" y="2209800"/>
            <a:ext cx="4107908" cy="2743200"/>
          </a:xfrm>
          <a:prstGeom prst="rect">
            <a:avLst/>
          </a:prstGeom>
          <a:noFill/>
          <a:ln w="9525">
            <a:noFill/>
            <a:miter lim="800000"/>
            <a:headEnd/>
            <a:tailEnd/>
          </a:ln>
        </p:spPr>
      </p:pic>
      <p:sp>
        <p:nvSpPr>
          <p:cNvPr id="5" name="Rectangle 4"/>
          <p:cNvSpPr/>
          <p:nvPr/>
        </p:nvSpPr>
        <p:spPr>
          <a:xfrm>
            <a:off x="533400" y="838200"/>
            <a:ext cx="8077200" cy="1200329"/>
          </a:xfrm>
          <a:prstGeom prst="rect">
            <a:avLst/>
          </a:prstGeom>
        </p:spPr>
        <p:txBody>
          <a:bodyPr wrap="square">
            <a:spAutoFit/>
          </a:bodyPr>
          <a:lstStyle/>
          <a:p>
            <a:r>
              <a:rPr lang="en-US" sz="2400" dirty="0"/>
              <a:t>When you go to the store, do you choose a shopping basket or shopping cart?  Even if you didn’t intend to, do you often buy more if you pick the shopping cart?</a:t>
            </a:r>
          </a:p>
        </p:txBody>
      </p:sp>
      <p:sp>
        <p:nvSpPr>
          <p:cNvPr id="6" name="Rectangle 5"/>
          <p:cNvSpPr/>
          <p:nvPr/>
        </p:nvSpPr>
        <p:spPr>
          <a:xfrm>
            <a:off x="685800" y="5257800"/>
            <a:ext cx="8001000" cy="1323439"/>
          </a:xfrm>
          <a:prstGeom prst="rect">
            <a:avLst/>
          </a:prstGeom>
        </p:spPr>
        <p:txBody>
          <a:bodyPr wrap="square">
            <a:spAutoFit/>
          </a:bodyPr>
          <a:lstStyle/>
          <a:p>
            <a:pPr>
              <a:buFont typeface="Arial" pitchFamily="34" charset="0"/>
              <a:buChar char="•"/>
            </a:pPr>
            <a:r>
              <a:rPr lang="en-US" sz="2000" dirty="0"/>
              <a:t>Two  grocery store studies found that most  shoppers purchased fruits and  vegetables in quantities relative  to  the  size of their allocated  partition within a  shopping cart</a:t>
            </a:r>
          </a:p>
          <a:p>
            <a:pPr>
              <a:buFont typeface="Arial" pitchFamily="34" charset="0"/>
              <a:buChar char="•"/>
            </a:pPr>
            <a:r>
              <a:rPr lang="en-US" sz="2000" dirty="0"/>
              <a:t> Partitions are effective because  they suggest purchase norms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23191" y="-228600"/>
            <a:ext cx="9144000" cy="295114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73</a:t>
            </a:fld>
            <a:endParaRPr lang="en-US" sz="1500" dirty="0">
              <a:solidFill>
                <a:srgbClr val="002955"/>
              </a:solidFill>
              <a:latin typeface="UC Berkeley OS Sign"/>
              <a:ea typeface="MS PGothic" pitchFamily="34" charset="-128"/>
              <a:sym typeface="UC Berkeley OS Sign"/>
            </a:endParaRPr>
          </a:p>
        </p:txBody>
      </p:sp>
      <p:sp>
        <p:nvSpPr>
          <p:cNvPr id="3" name="TextBox 2">
            <a:extLst>
              <a:ext uri="{FF2B5EF4-FFF2-40B4-BE49-F238E27FC236}">
                <a16:creationId xmlns:a16="http://schemas.microsoft.com/office/drawing/2014/main" id="{4B5870B8-6918-4610-90BA-A0AC88203622}"/>
              </a:ext>
            </a:extLst>
          </p:cNvPr>
          <p:cNvSpPr txBox="1"/>
          <p:nvPr/>
        </p:nvSpPr>
        <p:spPr>
          <a:xfrm>
            <a:off x="1058106" y="1322059"/>
            <a:ext cx="7162800" cy="5016630"/>
          </a:xfrm>
          <a:prstGeom prst="rect">
            <a:avLst/>
          </a:prstGeom>
          <a:noFill/>
        </p:spPr>
        <p:txBody>
          <a:bodyPr wrap="square" rtlCol="0">
            <a:spAutoFit/>
          </a:bodyPr>
          <a:lstStyle/>
          <a:p>
            <a:pPr marL="0" marR="0">
              <a:lnSpc>
                <a:spcPct val="107000"/>
              </a:lnSpc>
              <a:spcBef>
                <a:spcPts val="0"/>
              </a:spcBef>
              <a:spcAft>
                <a:spcPts val="800"/>
              </a:spcAft>
            </a:pPr>
            <a:r>
              <a:rPr lang="en-US"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People are now more aware of the impact of air travel on climate change, but ticket price and schedules are still more important to air travelers</a:t>
            </a:r>
          </a:p>
          <a:p>
            <a:pPr marL="0" marR="0">
              <a:lnSpc>
                <a:spcPct val="107000"/>
              </a:lnSpc>
              <a:spcBef>
                <a:spcPts val="0"/>
              </a:spcBef>
              <a:spcAft>
                <a:spcPts val="800"/>
              </a:spcAft>
            </a:pPr>
            <a:endParaRPr lang="en-US"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How might airlines change the ticket booking or flight processes to nudge air travelers to make more “climate-friendly” choices?</a:t>
            </a:r>
          </a:p>
        </p:txBody>
      </p:sp>
    </p:spTree>
    <p:extLst>
      <p:ext uri="{BB962C8B-B14F-4D97-AF65-F5344CB8AC3E}">
        <p14:creationId xmlns:p14="http://schemas.microsoft.com/office/powerpoint/2010/main" val="15130962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28D25-7F8C-4E0B-99BE-51645ACA987A}"/>
              </a:ext>
            </a:extLst>
          </p:cNvPr>
          <p:cNvSpPr/>
          <p:nvPr/>
        </p:nvSpPr>
        <p:spPr>
          <a:xfrm>
            <a:off x="0" y="3581400"/>
            <a:ext cx="9144000" cy="1676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Decision Making and Assessing Probabilities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304800" y="883873"/>
            <a:ext cx="8839200" cy="6336893"/>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3600" dirty="0"/>
              <a:t>Many of the decisions we make in our personal and professional lives are in situations where outcomes are uncertain </a:t>
            </a: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i="1" dirty="0">
                <a:solidFill>
                  <a:srgbClr val="FF0000"/>
                </a:solidFill>
              </a:rPr>
              <a:t>Is there a “rational” way to assess probabilities of outcomes to make decisions?</a:t>
            </a:r>
          </a:p>
          <a:p>
            <a:pPr marL="96437" algn="ctr">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i="1" dirty="0">
              <a:solidFill>
                <a:srgbClr val="FF0000"/>
              </a:solidFill>
            </a:endParaRP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18784527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14570-16A4-4E70-B709-56953C6F4824}"/>
              </a:ext>
            </a:extLst>
          </p:cNvPr>
          <p:cNvSpPr/>
          <p:nvPr/>
        </p:nvSpPr>
        <p:spPr>
          <a:xfrm>
            <a:off x="0" y="5181600"/>
            <a:ext cx="9067800" cy="1676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Decision Making and Assessing Probabilities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304800" y="883873"/>
            <a:ext cx="8458200" cy="565978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Is there a “rational” way to assess probabilities and make decisions?</a:t>
            </a:r>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How does this “rational” way compare to what people actually do?</a:t>
            </a:r>
            <a:endParaRPr lang="en-US" sz="2400" dirty="0"/>
          </a:p>
          <a:p>
            <a:pPr marL="96437" algn="ctr">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Do people want to act rationally?</a:t>
            </a:r>
          </a:p>
          <a:p>
            <a:pPr marL="96437" algn="ctr">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If they don’t or can’t, why not?</a:t>
            </a:r>
          </a:p>
        </p:txBody>
      </p:sp>
      <p:pic>
        <p:nvPicPr>
          <p:cNvPr id="3" name="Picture 2"/>
          <p:cNvPicPr>
            <a:picLocks noChangeAspect="1"/>
          </p:cNvPicPr>
          <p:nvPr/>
        </p:nvPicPr>
        <p:blipFill>
          <a:blip r:embed="rId3"/>
          <a:stretch>
            <a:fillRect/>
          </a:stretch>
        </p:blipFill>
        <p:spPr>
          <a:xfrm>
            <a:off x="228600" y="2497437"/>
            <a:ext cx="8915400" cy="1144365"/>
          </a:xfrm>
          <a:prstGeom prst="rect">
            <a:avLst/>
          </a:prstGeom>
        </p:spPr>
      </p:pic>
    </p:spTree>
    <p:extLst>
      <p:ext uri="{BB962C8B-B14F-4D97-AF65-F5344CB8AC3E}">
        <p14:creationId xmlns:p14="http://schemas.microsoft.com/office/powerpoint/2010/main" val="322684950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3829</Words>
  <Application>Microsoft Office PowerPoint</Application>
  <PresentationFormat>On-screen Show (4:3)</PresentationFormat>
  <Paragraphs>429</Paragraphs>
  <Slides>73</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UC Berkeley OS Sign</vt:lpstr>
      <vt:lpstr>Wingdings</vt:lpstr>
      <vt:lpstr>Office Theme</vt:lpstr>
      <vt:lpstr>CogSci 150 “Sensemaking and Organizing” Spring 2022</vt:lpstr>
      <vt:lpstr>Today’s Topics</vt:lpstr>
      <vt:lpstr>PowerPoint Presentation</vt:lpstr>
      <vt:lpstr>Exercise 1</vt:lpstr>
      <vt:lpstr>Exercise 2</vt:lpstr>
      <vt:lpstr>Exercise 3</vt:lpstr>
      <vt:lpstr>Exercise 4</vt:lpstr>
      <vt:lpstr>PowerPoint Presentation</vt:lpstr>
      <vt:lpstr>PowerPoint Presentation</vt:lpstr>
      <vt:lpstr>Economic Theories of  Human Decision Making (1)</vt:lpstr>
      <vt:lpstr>PowerPoint Presentation</vt:lpstr>
      <vt:lpstr>Economic Theories of  Human Decision Making (2)</vt:lpstr>
      <vt:lpstr>PowerPoint Presentation</vt:lpstr>
      <vt:lpstr>PowerPoint Presentation</vt:lpstr>
      <vt:lpstr>Economic Theories of  Human Decision Making (3)</vt:lpstr>
      <vt:lpstr>PowerPoint Presentation</vt:lpstr>
      <vt:lpstr>PowerPoint Presentation</vt:lpstr>
      <vt:lpstr>PowerPoint Presentation</vt:lpstr>
      <vt:lpstr> Stop And Think</vt:lpstr>
      <vt:lpstr>Beyond Bounded Rationality</vt:lpstr>
      <vt:lpstr>PowerPoint Presentation</vt:lpstr>
      <vt:lpstr>Heuristics</vt:lpstr>
      <vt:lpstr>Tversky &amp; Kahneman’s Human Probability-Assessment Heuristics </vt:lpstr>
      <vt:lpstr>Representativeness Bias (1): Ignoring Prior Probabilities </vt:lpstr>
      <vt:lpstr>(Male) Librarian Stereotypes</vt:lpstr>
      <vt:lpstr>Steve</vt:lpstr>
      <vt:lpstr>Representativeness Bias (2): Misconception of Chance</vt:lpstr>
      <vt:lpstr>PowerPoint Presentation</vt:lpstr>
      <vt:lpstr>PowerPoint Presentation</vt:lpstr>
      <vt:lpstr>Karma</vt:lpstr>
      <vt:lpstr>Representativeness Bias (3): Conjunctive Fallacy</vt:lpstr>
      <vt:lpstr>PowerPoint Presentation</vt:lpstr>
      <vt:lpstr>PowerPoint Presentation</vt:lpstr>
      <vt:lpstr>Availability Biases :  Ease of Retrievability</vt:lpstr>
      <vt:lpstr>PowerPoint Presentation</vt:lpstr>
      <vt:lpstr>PowerPoint Presentation</vt:lpstr>
      <vt:lpstr>Biased News</vt:lpstr>
      <vt:lpstr>Framing the Protests</vt:lpstr>
      <vt:lpstr>PowerPoint Presentation</vt:lpstr>
      <vt:lpstr> Stop And Think</vt:lpstr>
      <vt:lpstr>PowerPoint Presentation</vt:lpstr>
      <vt:lpstr>FLASHBACK TO RESOURCE DESCRIPTION</vt:lpstr>
      <vt:lpstr>Nudge</vt:lpstr>
      <vt:lpstr>Categories of Nudge Interventions</vt:lpstr>
      <vt:lpstr>Categories of nudge interventions</vt:lpstr>
      <vt:lpstr>Nudge Domains</vt:lpstr>
      <vt:lpstr>PowerPoint Presentation</vt:lpstr>
      <vt:lpstr>PowerPoint Presentation</vt:lpstr>
      <vt:lpstr>PowerPoint Presentation</vt:lpstr>
      <vt:lpstr>PowerPoint Presentation</vt:lpstr>
      <vt:lpstr>PowerPoint Presentation</vt:lpstr>
      <vt:lpstr>PowerPoint Presentation</vt:lpstr>
      <vt:lpstr>“The Tools of Choice Architecture”</vt:lpstr>
      <vt:lpstr>Choice Architecture in TDOspeak</vt:lpstr>
      <vt:lpstr>How Many Alternatives?</vt:lpstr>
      <vt:lpstr>PowerPoint Presentation</vt:lpstr>
      <vt:lpstr>PowerPoint Presentation</vt:lpstr>
      <vt:lpstr> Stop And Think</vt:lpstr>
      <vt:lpstr>Defaults</vt:lpstr>
      <vt:lpstr> Stop And Think</vt:lpstr>
      <vt:lpstr>Types of Defaults</vt:lpstr>
      <vt:lpstr>Decision Staging</vt:lpstr>
      <vt:lpstr>Product Configuration (miniusa.com)</vt:lpstr>
      <vt:lpstr>How Attribute Order Affects Choice</vt:lpstr>
      <vt:lpstr>PowerPoint Presentation</vt:lpstr>
      <vt:lpstr>Attribute Descriptions</vt:lpstr>
      <vt:lpstr>Choosing Beer Bundles</vt:lpstr>
      <vt:lpstr>Naïve Diversification /  Partition Dependence</vt:lpstr>
      <vt:lpstr>401K Allocation?</vt:lpstr>
      <vt:lpstr>Vacation Planning?</vt:lpstr>
      <vt:lpstr>Stop and Think: Supermarket Shopping</vt:lpstr>
      <vt:lpstr>Shopping Cart Size and Partition Effects</vt:lpstr>
      <vt:lpstr> Stop And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2022-04-17T20:10:10Z</dcterms:created>
  <dcterms:modified xsi:type="dcterms:W3CDTF">2022-04-17T20:22:48Z</dcterms:modified>
</cp:coreProperties>
</file>