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8"/>
  </p:notesMasterIdLst>
  <p:sldIdLst>
    <p:sldId id="457" r:id="rId2"/>
    <p:sldId id="733" r:id="rId3"/>
    <p:sldId id="734" r:id="rId4"/>
    <p:sldId id="735" r:id="rId5"/>
    <p:sldId id="736" r:id="rId6"/>
    <p:sldId id="528" r:id="rId7"/>
    <p:sldId id="598" r:id="rId8"/>
    <p:sldId id="647" r:id="rId9"/>
    <p:sldId id="648" r:id="rId10"/>
    <p:sldId id="658" r:id="rId11"/>
    <p:sldId id="649" r:id="rId12"/>
    <p:sldId id="723" r:id="rId13"/>
    <p:sldId id="497" r:id="rId14"/>
    <p:sldId id="713" r:id="rId15"/>
    <p:sldId id="832" r:id="rId16"/>
    <p:sldId id="820" r:id="rId17"/>
    <p:sldId id="821" r:id="rId18"/>
    <p:sldId id="822" r:id="rId19"/>
    <p:sldId id="833" r:id="rId20"/>
    <p:sldId id="719" r:id="rId21"/>
    <p:sldId id="826" r:id="rId22"/>
    <p:sldId id="834" r:id="rId23"/>
    <p:sldId id="827" r:id="rId24"/>
    <p:sldId id="828" r:id="rId25"/>
    <p:sldId id="717" r:id="rId26"/>
    <p:sldId id="769" r:id="rId27"/>
    <p:sldId id="718" r:id="rId28"/>
    <p:sldId id="835" r:id="rId29"/>
    <p:sldId id="632" r:id="rId30"/>
    <p:sldId id="661" r:id="rId31"/>
    <p:sldId id="720" r:id="rId32"/>
    <p:sldId id="721" r:id="rId33"/>
    <p:sldId id="671" r:id="rId34"/>
    <p:sldId id="836" r:id="rId35"/>
    <p:sldId id="672" r:id="rId36"/>
    <p:sldId id="675" r:id="rId37"/>
    <p:sldId id="676" r:id="rId38"/>
    <p:sldId id="678" r:id="rId39"/>
    <p:sldId id="722" r:id="rId40"/>
    <p:sldId id="709" r:id="rId41"/>
    <p:sldId id="680" r:id="rId42"/>
    <p:sldId id="681" r:id="rId43"/>
    <p:sldId id="662" r:id="rId44"/>
    <p:sldId id="663" r:id="rId45"/>
    <p:sldId id="664" r:id="rId46"/>
    <p:sldId id="665" r:id="rId47"/>
    <p:sldId id="686" r:id="rId48"/>
    <p:sldId id="597" r:id="rId49"/>
    <p:sldId id="724" r:id="rId50"/>
    <p:sldId id="530" r:id="rId51"/>
    <p:sldId id="603" r:id="rId52"/>
    <p:sldId id="618" r:id="rId53"/>
    <p:sldId id="690" r:id="rId54"/>
    <p:sldId id="702" r:id="rId55"/>
    <p:sldId id="692" r:id="rId56"/>
    <p:sldId id="691" r:id="rId57"/>
    <p:sldId id="704" r:id="rId58"/>
    <p:sldId id="708" r:id="rId59"/>
    <p:sldId id="515" r:id="rId60"/>
    <p:sldId id="705" r:id="rId61"/>
    <p:sldId id="707" r:id="rId62"/>
    <p:sldId id="697" r:id="rId63"/>
    <p:sldId id="698" r:id="rId64"/>
    <p:sldId id="699" r:id="rId65"/>
    <p:sldId id="701" r:id="rId66"/>
    <p:sldId id="829" r:id="rId67"/>
    <p:sldId id="830" r:id="rId68"/>
    <p:sldId id="831" r:id="rId69"/>
    <p:sldId id="725" r:id="rId70"/>
    <p:sldId id="737" r:id="rId71"/>
    <p:sldId id="837" r:id="rId72"/>
    <p:sldId id="727" r:id="rId73"/>
    <p:sldId id="728" r:id="rId74"/>
    <p:sldId id="729" r:id="rId75"/>
    <p:sldId id="730" r:id="rId76"/>
    <p:sldId id="731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4909" autoAdjust="0"/>
  </p:normalViewPr>
  <p:slideViewPr>
    <p:cSldViewPr>
      <p:cViewPr varScale="1">
        <p:scale>
          <a:sx n="64" d="100"/>
          <a:sy n="64" d="100"/>
        </p:scale>
        <p:origin x="159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45495"/>
    </p:cViewPr>
  </p:sorterViewPr>
  <p:notesViewPr>
    <p:cSldViewPr>
      <p:cViewPr varScale="1">
        <p:scale>
          <a:sx n="67" d="100"/>
          <a:sy n="67" d="100"/>
        </p:scale>
        <p:origin x="2865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95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8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16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09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0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10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35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8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3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2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5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0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1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0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4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1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7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54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5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9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77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52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5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4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0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3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50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476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6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63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6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8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27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1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36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12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98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66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76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96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37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39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98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1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99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940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745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17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71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39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58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59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ytimes.com/2016/09/25/business/your-local-1-percenters-may-not-be-as-rich-as-you-think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>
                <a:sym typeface="UC Berkeley OS Sign"/>
              </a:rPr>
              <a:t>CogSci 150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“Sensemaking and Organizing”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Spring 2022</a:t>
            </a:r>
            <a:endParaRPr lang="en-US" sz="3400" dirty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Robert J. 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glushko@berkeley.edu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21 April 2022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26) </a:t>
            </a:r>
            <a:r>
              <a:rPr lang="en-US" sz="2800" dirty="0">
                <a:sym typeface="UC Berkeley OS Sign"/>
              </a:rPr>
              <a:t>Computational Description</a:t>
            </a:r>
            <a:endParaRPr lang="en-US" sz="3000" dirty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690265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“Category Structure”</a:t>
            </a:r>
            <a:br>
              <a:rPr lang="en-US" sz="3600" b="1" dirty="0"/>
            </a:br>
            <a:r>
              <a:rPr lang="en-US" sz="3600" b="1" dirty="0"/>
              <a:t> (Principles for Creating Categories)</a:t>
            </a:r>
            <a:br>
              <a:rPr lang="en-US" sz="3600" b="1" dirty="0"/>
            </a:b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76299" y="1676400"/>
            <a:ext cx="7391400" cy="395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Enumeration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Single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Multiple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 Similarity / Family Resemblance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Theory-Based (or Analogy-based)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Goal-Derived (or Activity-based)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5CDA9-95A9-4EF5-8163-4F7500257078}"/>
              </a:ext>
            </a:extLst>
          </p:cNvPr>
          <p:cNvSpPr txBox="1"/>
          <p:nvPr/>
        </p:nvSpPr>
        <p:spPr>
          <a:xfrm>
            <a:off x="762000" y="15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FLASHBACK</a:t>
            </a:r>
          </a:p>
        </p:txBody>
      </p:sp>
    </p:spTree>
    <p:extLst>
      <p:ext uri="{BB962C8B-B14F-4D97-AF65-F5344CB8AC3E}">
        <p14:creationId xmlns:p14="http://schemas.microsoft.com/office/powerpoint/2010/main" val="8121644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Glossary: Data Science &amp;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Machine Learning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001000" cy="464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The process of choosing a set of properties or attributes of resources is called “Feature Selection”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When multiple candidate properties or attributes are combined into a new feature this is “Feature Engineering” or “Feature Extraction”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Determining how these features are used to classify or predict something is called “Model Construction”</a:t>
            </a:r>
          </a:p>
        </p:txBody>
      </p:sp>
    </p:spTree>
    <p:extLst>
      <p:ext uri="{BB962C8B-B14F-4D97-AF65-F5344CB8AC3E}">
        <p14:creationId xmlns:p14="http://schemas.microsoft.com/office/powerpoint/2010/main" val="16251442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7FB924-28A9-4F6D-9F09-B4D54CBD6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420" y="2819400"/>
            <a:ext cx="2604102" cy="3957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8D92E-032D-4420-A852-967C9FED6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194" y="2933700"/>
            <a:ext cx="2924985" cy="37288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9A082E-F5FC-4023-8E60-F1CD0EB1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14" y="609600"/>
            <a:ext cx="3657600" cy="1112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Recommended Texts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1EB62-13C0-4B20-B1E9-8C800F240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691" y="3352101"/>
            <a:ext cx="2616941" cy="3402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2F1DE-118D-4BC3-96F9-66EF33466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179" y="-23665"/>
            <a:ext cx="2616002" cy="32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Computational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Resource Description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6B55F-E2EF-4752-BA01-0B3C2681069A}"/>
              </a:ext>
            </a:extLst>
          </p:cNvPr>
          <p:cNvSpPr txBox="1"/>
          <p:nvPr/>
        </p:nvSpPr>
        <p:spPr>
          <a:xfrm>
            <a:off x="609600" y="38862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of this material is discussed in TDO 10.3 and 10.4, which I didn’t assign because its tone is a little dated (a lot has changed in the last 7 or 8 years, especially </a:t>
            </a:r>
            <a:r>
              <a:rPr lang="en-US" sz="2400" dirty="0" err="1"/>
              <a:t>wrt</a:t>
            </a:r>
            <a:r>
              <a:rPr lang="en-US" sz="2400" dirty="0"/>
              <a:t> “deep learning” and “neural networks”)</a:t>
            </a:r>
          </a:p>
          <a:p>
            <a:endParaRPr lang="en-US" sz="2400" dirty="0"/>
          </a:p>
          <a:p>
            <a:r>
              <a:rPr lang="en-US" sz="2400" dirty="0"/>
              <a:t>But I think it useful to understand some of the history of how people have tried to “make computational sense” of language</a:t>
            </a:r>
          </a:p>
        </p:txBody>
      </p:sp>
    </p:spTree>
    <p:extLst>
      <p:ext uri="{BB962C8B-B14F-4D97-AF65-F5344CB8AC3E}">
        <p14:creationId xmlns:p14="http://schemas.microsoft.com/office/powerpoint/2010/main" val="125886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28254"/>
            <a:ext cx="79248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Categories from Descriptive Statistics (1)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61" y="1371600"/>
            <a:ext cx="8153400" cy="523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The simplest way to create categories is to compute </a:t>
            </a:r>
            <a:r>
              <a:rPr lang="en-US" sz="3200" dirty="0">
                <a:solidFill>
                  <a:srgbClr val="FF0000"/>
                </a:solidFill>
                <a:latin typeface="UC Berkeley OS Sign"/>
              </a:rPr>
              <a:t>descriptive statistics and histograms for property values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These reveal if there is any useful or meaningful variation that could be the basis of an organizing principle that distinguishes resources in interactions with them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b="1" baseline="0" dirty="0">
                <a:solidFill>
                  <a:srgbClr val="FF0000"/>
                </a:solidFill>
              </a:rPr>
              <a:t>A lot of data science </a:t>
            </a:r>
            <a:r>
              <a:rPr lang="en-US" sz="3200" b="1" dirty="0">
                <a:solidFill>
                  <a:srgbClr val="FF0000"/>
                </a:solidFill>
              </a:rPr>
              <a:t>starts by doing </a:t>
            </a:r>
            <a:r>
              <a:rPr lang="en-US" sz="3200" b="1" baseline="0" dirty="0">
                <a:solidFill>
                  <a:srgbClr val="FF0000"/>
                </a:solidFill>
              </a:rPr>
              <a:t>this with a large number of properties at the same time, not just one at a time  (“Feature Selection”)</a:t>
            </a:r>
            <a:endParaRPr lang="en-US" sz="2400" dirty="0">
              <a:latin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178419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4A4F3-C562-4B0A-9856-8195596DDB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25153" y="104558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br>
              <a:rPr lang="en-US" sz="3600" b="1" dirty="0"/>
            </a:br>
            <a:r>
              <a:rPr lang="en-US" b="1" dirty="0"/>
              <a:t>Stop And Think</a:t>
            </a:r>
            <a:endParaRPr lang="en-US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25153" y="990600"/>
            <a:ext cx="7856847" cy="50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3600" i="1" dirty="0">
                <a:solidFill>
                  <a:srgbClr val="FF0000"/>
                </a:solidFill>
              </a:rPr>
              <a:t>Let’s compute some statistics… is there “useful” variation that we can use to organize some set of resources?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aseline="0" dirty="0"/>
              <a:t>If I measured the heights of everyone in this class, there is enough variation to make it possible and perhaps useful to arrange you by height (for what purpose?)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aseline="0" dirty="0"/>
              <a:t>If I measured the diameter of your head</a:t>
            </a:r>
            <a:r>
              <a:rPr lang="en-US" sz="3200" dirty="0"/>
              <a:t>…</a:t>
            </a:r>
            <a:endParaRPr lang="en-US" sz="3200" baseline="0" dirty="0"/>
          </a:p>
        </p:txBody>
      </p:sp>
    </p:spTree>
    <p:extLst>
      <p:ext uri="{BB962C8B-B14F-4D97-AF65-F5344CB8AC3E}">
        <p14:creationId xmlns:p14="http://schemas.microsoft.com/office/powerpoint/2010/main" val="23761252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28254"/>
            <a:ext cx="79248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Categories from Descriptive Statistics (2)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371600"/>
            <a:ext cx="7772400" cy="515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The interpretability of the categories is limited by the levels of measurement embodied in the property value, which determines how much quantitative processing makes sense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Even for </a:t>
            </a:r>
            <a:r>
              <a:rPr lang="en-US" sz="3200" dirty="0">
                <a:solidFill>
                  <a:srgbClr val="FF0000"/>
                </a:solidFill>
                <a:latin typeface="UC Berkeley OS Sign"/>
              </a:rPr>
              <a:t>nominal</a:t>
            </a:r>
            <a:r>
              <a:rPr lang="en-US" sz="3200" dirty="0">
                <a:latin typeface="UC Berkeley OS Sign"/>
              </a:rPr>
              <a:t> level data that has no intrinsic order (values are labels or identifiers), it can be useful to organize resources according to the frequency of specific property values; the </a:t>
            </a:r>
            <a:r>
              <a:rPr lang="en-US" sz="3200" dirty="0">
                <a:solidFill>
                  <a:srgbClr val="FF0000"/>
                </a:solidFill>
                <a:latin typeface="UC Berkeley OS Sign"/>
              </a:rPr>
              <a:t>MODE</a:t>
            </a:r>
            <a:r>
              <a:rPr lang="en-US" sz="3200" dirty="0">
                <a:latin typeface="UC Berkeley OS Sign"/>
              </a:rPr>
              <a:t> is the most frequently occurring one</a:t>
            </a:r>
          </a:p>
        </p:txBody>
      </p:sp>
    </p:spTree>
    <p:extLst>
      <p:ext uri="{BB962C8B-B14F-4D97-AF65-F5344CB8AC3E}">
        <p14:creationId xmlns:p14="http://schemas.microsoft.com/office/powerpoint/2010/main" val="16197992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9248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Categories from Descriptive Statistics (3)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887388"/>
            <a:ext cx="8305800" cy="61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If property values are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ordinal</a:t>
            </a:r>
            <a:r>
              <a:rPr lang="en-US" sz="2800" dirty="0">
                <a:latin typeface="UC Berkeley OS Sign"/>
              </a:rPr>
              <a:t> level data, resources can be organized from the lowest to highest property value;  the middle value of a list sorted this way is the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MEDIAN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The median divides the values into two categories with the same number of members; </a:t>
            </a:r>
            <a:r>
              <a:rPr lang="en-US" sz="2800" i="1" dirty="0">
                <a:solidFill>
                  <a:srgbClr val="FF0000"/>
                </a:solidFill>
                <a:latin typeface="UC Berkeley OS Sign"/>
              </a:rPr>
              <a:t>we can generalize this idea to create any number of equal-size categories</a:t>
            </a:r>
            <a:r>
              <a:rPr lang="en-US" sz="2800" dirty="0">
                <a:latin typeface="UC Berkeley OS Sign"/>
              </a:rPr>
              <a:t>:</a:t>
            </a:r>
          </a:p>
          <a:p>
            <a:pPr marL="1075129" lvl="2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Percentiles(100 categories), deciles (10), quartiles (4)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You can also create named categories from ordinal properties (low, moderate, high cost; new, almost new, old, very old…)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>
              <a:latin typeface="UC Berkeley OS Sign"/>
            </a:endParaRPr>
          </a:p>
          <a:p>
            <a:endParaRPr lang="en-US" sz="1725" dirty="0">
              <a:solidFill>
                <a:srgbClr val="221E1F"/>
              </a:solidFill>
              <a:latin typeface="Deja Vu Serif"/>
            </a:endParaRPr>
          </a:p>
        </p:txBody>
      </p:sp>
    </p:spTree>
    <p:extLst>
      <p:ext uri="{BB962C8B-B14F-4D97-AF65-F5344CB8AC3E}">
        <p14:creationId xmlns:p14="http://schemas.microsoft.com/office/powerpoint/2010/main" val="24905883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88769" y="152400"/>
            <a:ext cx="79248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Categories from Descriptive Statistics (4)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9503"/>
            <a:ext cx="8839200" cy="320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If property values are interval level data, it is meaningful to calculate the distance between values, and the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MEAN</a:t>
            </a:r>
            <a:r>
              <a:rPr lang="en-US" sz="2800" dirty="0">
                <a:latin typeface="UC Berkeley OS Sign"/>
              </a:rPr>
              <a:t> or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AVERAGE</a:t>
            </a:r>
            <a:r>
              <a:rPr lang="en-US" sz="2800" dirty="0">
                <a:latin typeface="UC Berkeley OS Sign"/>
              </a:rPr>
              <a:t> is the value for which the sum of the absolute distances to each other value is 0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We can create resource categories using the probability of their property values (e.g., as measured in 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STANDARD DEVIATIONS</a:t>
            </a:r>
            <a:r>
              <a:rPr lang="en-US" sz="2800" dirty="0">
                <a:latin typeface="UC Berkeley OS Sign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 </a:t>
            </a:r>
          </a:p>
          <a:p>
            <a:endParaRPr lang="en-US" sz="1725" dirty="0">
              <a:solidFill>
                <a:srgbClr val="221E1F"/>
              </a:solidFill>
              <a:latin typeface="Deja Vu Seri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33" y="4318754"/>
            <a:ext cx="4986888" cy="2539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039" y="4191000"/>
            <a:ext cx="37719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sym typeface="UC Berkeley OS Sign"/>
              </a:rPr>
              <a:t>“Generic” Labels: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sym typeface="UC Berkeley OS Sign"/>
              </a:rPr>
              <a:t>Values with prob &lt; .05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sym typeface="UC Berkeley OS Sign"/>
              </a:rPr>
              <a:t> are “Outliers”</a:t>
            </a:r>
          </a:p>
          <a:p>
            <a:pPr lvl="0"/>
            <a:endParaRPr lang="en-US" sz="2400" b="1" dirty="0">
              <a:solidFill>
                <a:prstClr val="black"/>
              </a:solidFill>
              <a:sym typeface="UC Berkeley OS Sign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sym typeface="UC Berkeley OS Sign"/>
              </a:rPr>
              <a:t>“Six Sigma” defects occur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sym typeface="UC Berkeley OS Sign"/>
              </a:rPr>
              <a:t>with a prob &lt; .00066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627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4A4F3-C562-4B0A-9856-8195596DDBD8}"/>
              </a:ext>
            </a:extLst>
          </p:cNvPr>
          <p:cNvSpPr/>
          <p:nvPr/>
        </p:nvSpPr>
        <p:spPr>
          <a:xfrm>
            <a:off x="-80770" y="-40184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8273" y="52408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br>
              <a:rPr lang="en-US" sz="3600" b="1" dirty="0"/>
            </a:br>
            <a:r>
              <a:rPr lang="en-US" b="1" dirty="0"/>
              <a:t>Stop And Think</a:t>
            </a:r>
            <a:endParaRPr lang="en-US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9996" y="1180418"/>
            <a:ext cx="8525260" cy="45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3600" i="1" dirty="0">
                <a:solidFill>
                  <a:srgbClr val="FF0000"/>
                </a:solidFill>
              </a:rPr>
              <a:t>The MEDIAN is often a better summary description of a statistical distribution than the MEAN (or AVERAGE)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If ten people are in a bar, all of whom make $50,000 a year, when a movie star who made $25,000,000 this year walks in, the average in</a:t>
            </a:r>
            <a:br>
              <a:rPr lang="en-US" sz="3200" dirty="0"/>
            </a:br>
            <a:r>
              <a:rPr lang="en-US" sz="3200" dirty="0">
                <a:effectLst/>
              </a:rPr>
              <a:t>come is now $2.3 million. The median income is still $50,000</a:t>
            </a:r>
          </a:p>
        </p:txBody>
      </p:sp>
    </p:spTree>
    <p:extLst>
      <p:ext uri="{BB962C8B-B14F-4D97-AF65-F5344CB8AC3E}">
        <p14:creationId xmlns:p14="http://schemas.microsoft.com/office/powerpoint/2010/main" val="27427237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Endgame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0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 (4/21): “Computational Description”</a:t>
            </a:r>
          </a:p>
          <a:p>
            <a:pPr lvl="1"/>
            <a:r>
              <a:rPr lang="en-US" dirty="0"/>
              <a:t>Class party at Jupiter, 6-7pm</a:t>
            </a:r>
          </a:p>
          <a:p>
            <a:r>
              <a:rPr lang="en-US" dirty="0"/>
              <a:t>TUESDAY (4/26): “Computational Classification”</a:t>
            </a:r>
          </a:p>
          <a:p>
            <a:r>
              <a:rPr lang="en-US" dirty="0"/>
              <a:t>THURDAY-FRIDAY (4/28-29)  2</a:t>
            </a:r>
            <a:r>
              <a:rPr lang="en-US" baseline="30000" dirty="0"/>
              <a:t>nd</a:t>
            </a:r>
            <a:r>
              <a:rPr lang="en-US" dirty="0"/>
              <a:t> EXAM</a:t>
            </a:r>
          </a:p>
          <a:p>
            <a:r>
              <a:rPr lang="en-US" dirty="0"/>
              <a:t>TUESDAY 5/3:  Case Study Presentations</a:t>
            </a:r>
          </a:p>
          <a:p>
            <a:r>
              <a:rPr lang="en-US" dirty="0"/>
              <a:t>THURSDAY 5/5:  Case Study Presentations</a:t>
            </a:r>
          </a:p>
          <a:p>
            <a:r>
              <a:rPr lang="en-US" dirty="0"/>
              <a:t>FRIDAY 5/6:  Last Day for “Free Read” of Case Study Report (you get comments back by 5/7)</a:t>
            </a:r>
          </a:p>
          <a:p>
            <a:r>
              <a:rPr lang="en-US" dirty="0"/>
              <a:t>TUESDAY 5/10: Case Study Reports Due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" y="1878667"/>
            <a:ext cx="8865870" cy="3946998"/>
          </a:xfrm>
          <a:prstGeom prst="rect">
            <a:avLst/>
          </a:prstGeom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13014"/>
            <a:ext cx="76962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“Unlabeled” Categories from</a:t>
            </a:r>
            <a:br>
              <a:rPr lang="en-US" sz="3600" b="1" dirty="0">
                <a:sym typeface="UC Berkeley OS Sign"/>
              </a:rPr>
            </a:br>
            <a:r>
              <a:rPr lang="en-US" sz="3600" b="1" dirty="0">
                <a:sym typeface="UC Berkeley OS Sign"/>
              </a:rPr>
              <a:t> Descriptive Statistics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fld id="{3B9DB3E3-68DC-4616-921E-9097AE825FF2}" type="slidenum">
              <a:rPr lang="en-US" sz="1125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22068069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A7F5-09C1-4948-9F39-4D62B030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ALWAYS LOOK at the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10A1-66E0-43FC-9A93-A4EA698B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525963"/>
          </a:xfrm>
        </p:spPr>
        <p:txBody>
          <a:bodyPr/>
          <a:lstStyle/>
          <a:p>
            <a:r>
              <a:rPr lang="en-US" dirty="0"/>
              <a:t>Descriptive statistics are useful, but you should always look at the data because that shows things not revealed in the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084D9-2FD6-4FDE-9C0E-104ACBE4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0" y="2618736"/>
            <a:ext cx="5867400" cy="3888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B3F14-F8FA-44A5-A23E-ACD568BD2D96}"/>
              </a:ext>
            </a:extLst>
          </p:cNvPr>
          <p:cNvSpPr txBox="1"/>
          <p:nvPr/>
        </p:nvSpPr>
        <p:spPr>
          <a:xfrm>
            <a:off x="6248400" y="2643720"/>
            <a:ext cx="2532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Bimodality -&gt; two categories of observations?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FF0000"/>
                </a:solidFill>
              </a:rPr>
              <a:t>End of range anomaly -&gt; measurement limitation?</a:t>
            </a:r>
          </a:p>
        </p:txBody>
      </p:sp>
    </p:spTree>
    <p:extLst>
      <p:ext uri="{BB962C8B-B14F-4D97-AF65-F5344CB8AC3E}">
        <p14:creationId xmlns:p14="http://schemas.microsoft.com/office/powerpoint/2010/main" val="173330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250BF-9D74-46B8-95B6-7096B41D7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6934200" cy="495121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79736-E31F-4FCD-B6E5-A78A982B81D7}"/>
              </a:ext>
            </a:extLst>
          </p:cNvPr>
          <p:cNvSpPr/>
          <p:nvPr/>
        </p:nvSpPr>
        <p:spPr>
          <a:xfrm>
            <a:off x="0" y="5791200"/>
            <a:ext cx="9144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C35BA-42C0-4658-AE20-74056F33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/>
              <a:t>Anscombe’s Quartet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0213E-B9E1-48FD-B68E-09C6971AF8D3}"/>
              </a:ext>
            </a:extLst>
          </p:cNvPr>
          <p:cNvSpPr txBox="1"/>
          <p:nvPr/>
        </p:nvSpPr>
        <p:spPr>
          <a:xfrm>
            <a:off x="1143000" y="6019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Could these 4 datasets look any more different?</a:t>
            </a:r>
          </a:p>
        </p:txBody>
      </p:sp>
    </p:spTree>
    <p:extLst>
      <p:ext uri="{BB962C8B-B14F-4D97-AF65-F5344CB8AC3E}">
        <p14:creationId xmlns:p14="http://schemas.microsoft.com/office/powerpoint/2010/main" val="214737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5BA-42C0-4658-AE20-74056F33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/>
              <a:t>Anscombe’s Quartet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0213E-B9E1-48FD-B68E-09C6971AF8D3}"/>
              </a:ext>
            </a:extLst>
          </p:cNvPr>
          <p:cNvSpPr txBox="1"/>
          <p:nvPr/>
        </p:nvSpPr>
        <p:spPr>
          <a:xfrm>
            <a:off x="766997" y="990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All 4 datasets have identical or nearly identical descriptive statistics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D7AFE-02AD-4231-A64C-645E653E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0" y="2404562"/>
            <a:ext cx="8457179" cy="28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28254"/>
            <a:ext cx="79248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Categories from Simple Descriptive Statistics Can be (Intentionally) Biased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7787525" cy="509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You (or someone else) chose a unit of analysis (“What resources are being organized?”) for which the property values are measured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Changes in </a:t>
            </a:r>
            <a:r>
              <a:rPr lang="en-US" sz="3200" dirty="0">
                <a:solidFill>
                  <a:srgbClr val="FF0000"/>
                </a:solidFill>
                <a:latin typeface="UC Berkeley OS Sign"/>
              </a:rPr>
              <a:t>category granularity </a:t>
            </a:r>
            <a:r>
              <a:rPr lang="en-US" sz="3200" dirty="0">
                <a:latin typeface="UC Berkeley OS Sign"/>
              </a:rPr>
              <a:t>can introduce large changes in the values of descriptive statistics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Put another way… you can often devise a category system for which your descriptive statistics can tell a biased story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1725" dirty="0">
              <a:solidFill>
                <a:srgbClr val="221E1F"/>
              </a:solidFill>
              <a:latin typeface="Deja Vu Serif"/>
            </a:endParaRPr>
          </a:p>
        </p:txBody>
      </p:sp>
    </p:spTree>
    <p:extLst>
      <p:ext uri="{BB962C8B-B14F-4D97-AF65-F5344CB8AC3E}">
        <p14:creationId xmlns:p14="http://schemas.microsoft.com/office/powerpoint/2010/main" val="9466352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24" y="1203755"/>
            <a:ext cx="8025276" cy="5273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2160" y="20782"/>
            <a:ext cx="561968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latin typeface="+mj-lt"/>
                <a:ea typeface="+mj-ea"/>
                <a:cs typeface="+mj-cs"/>
              </a:rPr>
              <a:t>Income Categories:</a:t>
            </a:r>
            <a:br>
              <a:rPr lang="en-US" sz="4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  </a:t>
            </a:r>
            <a:r>
              <a:rPr lang="en-US" sz="3000" b="1" dirty="0">
                <a:latin typeface="+mj-lt"/>
                <a:ea typeface="+mj-ea"/>
                <a:cs typeface="+mj-cs"/>
                <a:hlinkClick r:id="rId4"/>
              </a:rPr>
              <a:t>Find the “1-percenters” in the US</a:t>
            </a:r>
            <a:endParaRPr lang="en-US" sz="3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5604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“Income Inequality”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 some parts of the US, you need to make &gt;$2M to be in the 1% (Jackson Hole, Wyoming)</a:t>
            </a:r>
          </a:p>
          <a:p>
            <a:r>
              <a:rPr lang="en-US" dirty="0"/>
              <a:t>In Mississippi the 1% category is less than $100K – less than the MEDIAN salary in the Bay Area</a:t>
            </a:r>
          </a:p>
          <a:p>
            <a:r>
              <a:rPr lang="en-US" dirty="0"/>
              <a:t>In the world as a whole, a $47K annual income would make you a 1-percenter</a:t>
            </a:r>
          </a:p>
          <a:p>
            <a:r>
              <a:rPr lang="en-US" dirty="0"/>
              <a:t>Which makes the people in the US complaining about income inequality seem a little spoiled and whiny!</a:t>
            </a:r>
          </a:p>
        </p:txBody>
      </p:sp>
    </p:spTree>
    <p:extLst>
      <p:ext uri="{BB962C8B-B14F-4D97-AF65-F5344CB8AC3E}">
        <p14:creationId xmlns:p14="http://schemas.microsoft.com/office/powerpoint/2010/main" val="196725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0833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“Choropleth Maps” --</a:t>
            </a:r>
            <a:br>
              <a:rPr lang="en-US" sz="3600" b="1" dirty="0">
                <a:latin typeface="+mj-lt"/>
              </a:rPr>
            </a:br>
            <a:r>
              <a:rPr lang="en-US" sz="3600" b="1" dirty="0">
                <a:latin typeface="+mj-lt"/>
              </a:rPr>
              <a:t>Red and Blue States  vs.</a:t>
            </a:r>
            <a:br>
              <a:rPr lang="en-US" sz="3600" b="1" dirty="0">
                <a:latin typeface="+mj-lt"/>
              </a:rPr>
            </a:br>
            <a:r>
              <a:rPr lang="en-US" sz="3600" b="1" dirty="0">
                <a:latin typeface="+mj-lt"/>
              </a:rPr>
              <a:t>  Red and Blue Counties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79769"/>
            <a:ext cx="3798604" cy="2349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7823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California - a “Blue State”  (last 4 presidential elections)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11" y="4179769"/>
            <a:ext cx="1923989" cy="229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6918" y="4546594"/>
            <a:ext cx="3030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But only the urban counties and Lake Tahoe are actually Blue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A578A-5AE1-4A0C-A7F2-D55D02D479EE}"/>
              </a:ext>
            </a:extLst>
          </p:cNvPr>
          <p:cNvSpPr txBox="1"/>
          <p:nvPr/>
        </p:nvSpPr>
        <p:spPr>
          <a:xfrm>
            <a:off x="5505511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Changing the category granularity tells a very different story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FA8579-4033-47C6-BCAA-CA3643896FE5}"/>
              </a:ext>
            </a:extLst>
          </p:cNvPr>
          <p:cNvSpPr/>
          <p:nvPr/>
        </p:nvSpPr>
        <p:spPr>
          <a:xfrm>
            <a:off x="5253053" y="359743"/>
            <a:ext cx="3305205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C4647-3621-43CF-A18F-968E92F7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" y="4572000"/>
            <a:ext cx="9081904" cy="1804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9144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Using Words to Describe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BEBF8-BFB6-46EC-9CF0-271D0C16FAE4}"/>
              </a:ext>
            </a:extLst>
          </p:cNvPr>
          <p:cNvSpPr txBox="1"/>
          <p:nvPr/>
        </p:nvSpPr>
        <p:spPr>
          <a:xfrm>
            <a:off x="533400" y="4800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What words best describe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 a document?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476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we need more than</a:t>
            </a:r>
            <a:br>
              <a:rPr lang="en-US" b="1" dirty="0"/>
            </a:br>
            <a:r>
              <a:rPr lang="en-US" b="1" dirty="0"/>
              <a:t> “just the words”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194"/>
            <a:ext cx="8229600" cy="4760006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/>
              <a:t>If we want to know what a document is about, we could look at all the words to see if any of them are the topics we are interested in</a:t>
            </a:r>
          </a:p>
          <a:p>
            <a:r>
              <a:rPr lang="en-US" sz="4100" dirty="0"/>
              <a:t>But linear search through a document takes O(n) time, where n is the length of the document or document collection</a:t>
            </a:r>
          </a:p>
          <a:p>
            <a:r>
              <a:rPr lang="en-US" sz="4100" dirty="0"/>
              <a:t>This is infeasible for all but trivially small collections, so we need descriptions of documents that are much smaller than the documents!</a:t>
            </a:r>
            <a:r>
              <a:rPr lang="en-US" dirty="0">
                <a:solidFill>
                  <a:srgbClr val="FF0000"/>
                </a:solidFill>
              </a:rPr>
              <a:t>	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7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498F-8687-4ADA-A81C-A9E872DA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B744-4553-4F44-94C7-885864E1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TELL A STORY ABOUT YOUR ORGANIZING SYSTEM in 5 minutes</a:t>
            </a:r>
          </a:p>
          <a:p>
            <a:r>
              <a:rPr lang="en-US" dirty="0"/>
              <a:t>No more than 3 slides; one should be the “artifact” that conveys the biggest ideas and that you’ll spend the most time explaining</a:t>
            </a:r>
          </a:p>
          <a:p>
            <a:pPr lvl="1"/>
            <a:r>
              <a:rPr lang="en-US" dirty="0"/>
              <a:t>If you still need some inspiration, flashback to “Models for Organizing Systems” in 1/25 lecture</a:t>
            </a:r>
          </a:p>
          <a:p>
            <a:r>
              <a:rPr lang="en-US" dirty="0"/>
              <a:t>You will need to turn in your slides by 10am on the day of your presentation so we can put them into a single file </a:t>
            </a:r>
          </a:p>
          <a:p>
            <a:r>
              <a:rPr lang="en-US" dirty="0"/>
              <a:t>Don’t mindlessly follow the design questions outline – emphasize the ones that are most important for your organizing system</a:t>
            </a:r>
          </a:p>
          <a:p>
            <a:r>
              <a:rPr lang="en-US" dirty="0"/>
              <a:t>Be careful - the “how” question is about organizing principles, not the amount of organization (there is some confusion in older case studies)</a:t>
            </a:r>
          </a:p>
          <a:p>
            <a:r>
              <a:rPr lang="en-US" dirty="0"/>
              <a:t>Sign up for your time slot on 5/3 or 5/5 in the Google Doc in today’s announcement</a:t>
            </a:r>
          </a:p>
        </p:txBody>
      </p:sp>
    </p:spTree>
    <p:extLst>
      <p:ext uri="{BB962C8B-B14F-4D97-AF65-F5344CB8AC3E}">
        <p14:creationId xmlns:p14="http://schemas.microsoft.com/office/powerpoint/2010/main" val="37397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Words Best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Describe a Document?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470250"/>
            <a:ext cx="8382000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Not all words are equally useful indicators of what a document is about; many are irrelevant or redundant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Nouns and noun groups carry more "aboutness" than adjectives, adverbs, and verbs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Very frequent words that occur in all or most documents add NOISE because they cannot discriminate between documents</a:t>
            </a:r>
          </a:p>
        </p:txBody>
      </p:sp>
    </p:spTree>
    <p:extLst>
      <p:ext uri="{BB962C8B-B14F-4D97-AF65-F5344CB8AC3E}">
        <p14:creationId xmlns:p14="http://schemas.microsoft.com/office/powerpoint/2010/main" val="297672814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Words Best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Describe a Document?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719363"/>
            <a:ext cx="8382000" cy="48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For any large document collection, it is necessary to pre-process the text of documents to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select / create 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smaller set of terms that better represent them; in IR these are called the INDEX terms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This selection and processing creates a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controlled vocabulary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for describing the contents of a document collection  (with all the costs and benefits of CVs you know from earlier in the semester)</a:t>
            </a:r>
          </a:p>
        </p:txBody>
      </p:sp>
    </p:spTree>
    <p:extLst>
      <p:ext uri="{BB962C8B-B14F-4D97-AF65-F5344CB8AC3E}">
        <p14:creationId xmlns:p14="http://schemas.microsoft.com/office/powerpoint/2010/main" val="385912693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66DA4C-6AD5-4D4E-9E2E-21E30B601F19}"/>
              </a:ext>
            </a:extLst>
          </p:cNvPr>
          <p:cNvSpPr/>
          <p:nvPr/>
        </p:nvSpPr>
        <p:spPr>
          <a:xfrm>
            <a:off x="76200" y="1371600"/>
            <a:ext cx="9067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en-US" b="1" dirty="0"/>
              <a:t>Extracting the “Words”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	(btw, we haven’t defined “word” yet…)</a:t>
            </a:r>
          </a:p>
          <a:p>
            <a:endParaRPr lang="en-US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500" dirty="0">
                <a:latin typeface="UC Berkeley OS Sign"/>
                <a:cs typeface="Arial" pitchFamily="34" charset="0"/>
                <a:sym typeface="Arial" pitchFamily="34" charset="0"/>
              </a:rPr>
              <a:t>A digital resource is a sequence of bits</a:t>
            </a:r>
          </a:p>
          <a:p>
            <a:r>
              <a:rPr lang="en-US" sz="3500" dirty="0">
                <a:latin typeface="UC Berkeley OS Sign"/>
                <a:cs typeface="Arial" pitchFamily="34" charset="0"/>
                <a:sym typeface="Arial" pitchFamily="34" charset="0"/>
              </a:rPr>
              <a:t>How does this sequence of bits become words?</a:t>
            </a:r>
          </a:p>
          <a:p>
            <a:r>
              <a:rPr lang="en-US" sz="3500" dirty="0">
                <a:latin typeface="UC Berkeley OS Sign"/>
                <a:cs typeface="Arial" pitchFamily="34" charset="0"/>
                <a:sym typeface="Arial" pitchFamily="34" charset="0"/>
              </a:rPr>
              <a:t>How does this set of all the words in a document become the much smaller set that usefully describes it?</a:t>
            </a:r>
          </a:p>
          <a:p>
            <a:endParaRPr lang="en-US" sz="35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500" dirty="0">
                <a:latin typeface="UC Berkeley OS Sign"/>
                <a:cs typeface="Arial" pitchFamily="34" charset="0"/>
                <a:sym typeface="Arial" pitchFamily="34" charset="0"/>
              </a:rPr>
              <a:t>THE ANSWER:  “Text Processing”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204092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4138"/>
            <a:ext cx="8686353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Text Processing: Operational Overview (1)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6976" y="1447800"/>
            <a:ext cx="8534400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 first two steps are very straightforward and “</a:t>
            </a:r>
            <a:r>
              <a:rPr lang="en-US" sz="3200" i="1" dirty="0" err="1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languageness</a:t>
            </a:r>
            <a:r>
              <a:rPr lang="en-US" sz="3200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” doesn’t matter for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DECODING -- extracting the text to be processed from its stored representation, turning the bits and bytes into characters in some language by following the text encoding specification (e.g., UTF-8)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FILTERING -- creating a stream of characters by removing formatting or non-semantic markup</a:t>
            </a:r>
          </a:p>
        </p:txBody>
      </p:sp>
    </p:spTree>
    <p:extLst>
      <p:ext uri="{BB962C8B-B14F-4D97-AF65-F5344CB8AC3E}">
        <p14:creationId xmlns:p14="http://schemas.microsoft.com/office/powerpoint/2010/main" val="17311023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4138"/>
            <a:ext cx="8686353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Text Processing: Operational Overview (2)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6976" y="1371600"/>
            <a:ext cx="8534400" cy="37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It is more important to focus on the processes where “</a:t>
            </a:r>
            <a:r>
              <a:rPr lang="en-US" sz="3200" i="1" dirty="0" err="1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languageness</a:t>
            </a:r>
            <a:r>
              <a:rPr lang="en-US" sz="3200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” matters: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TOKENIZATION -- segmenting the character stream into linguistic units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NORMALIZATION -- creating “terms” – categories of all the tokens with superficially different character sequences</a:t>
            </a:r>
          </a:p>
        </p:txBody>
      </p:sp>
    </p:spTree>
    <p:extLst>
      <p:ext uri="{BB962C8B-B14F-4D97-AF65-F5344CB8AC3E}">
        <p14:creationId xmlns:p14="http://schemas.microsoft.com/office/powerpoint/2010/main" val="233904460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17938" y="381000"/>
            <a:ext cx="8541429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Text Processing: Operational Overview (3)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STEMMING -- removing affixes and suffixes to allow the retrieval of syntactic and morphological variations of query terms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STOPWORD ELIMINATION -- remove words that poorly discriminate between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SELECTING INDEX TERMS -- choosing terms (or groups of them) as indexing elements</a:t>
            </a:r>
          </a:p>
        </p:txBody>
      </p:sp>
    </p:spTree>
    <p:extLst>
      <p:ext uri="{BB962C8B-B14F-4D97-AF65-F5344CB8AC3E}">
        <p14:creationId xmlns:p14="http://schemas.microsoft.com/office/powerpoint/2010/main" val="7419425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Tokenization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564" y="1495797"/>
            <a:ext cx="7887035" cy="490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Identifying the “linguistic units” is another problem that seems trivial -- just use white space, right?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But what about: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abbreviations (Dr. is a word)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hyphens (sometimes part of a word, but sometimes a result of formatting)</a:t>
            </a:r>
          </a:p>
        </p:txBody>
      </p:sp>
    </p:spTree>
    <p:extLst>
      <p:ext uri="{BB962C8B-B14F-4D97-AF65-F5344CB8AC3E}">
        <p14:creationId xmlns:p14="http://schemas.microsoft.com/office/powerpoint/2010/main" val="39127825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1" y="180603"/>
            <a:ext cx="6949324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Tokenization Challenges [1]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305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Many character strings include complex alphanumeric structure or punctuation syntax:</a:t>
            </a:r>
          </a:p>
          <a:p>
            <a:endParaRPr lang="en-US" sz="2800" dirty="0"/>
          </a:p>
          <a:p>
            <a:pPr lvl="1"/>
            <a:r>
              <a:rPr lang="en-US" sz="2800" dirty="0"/>
              <a:t>glushko@berkeley.edu</a:t>
            </a:r>
          </a:p>
          <a:p>
            <a:pPr lvl="1"/>
            <a:r>
              <a:rPr lang="en-US" sz="2800" dirty="0"/>
              <a:t>10/26/53</a:t>
            </a:r>
          </a:p>
          <a:p>
            <a:pPr lvl="1"/>
            <a:r>
              <a:rPr lang="en-US" sz="2800" dirty="0"/>
              <a:t>October 26, 1953</a:t>
            </a:r>
          </a:p>
          <a:p>
            <a:pPr lvl="1"/>
            <a:r>
              <a:rPr lang="en-US" sz="2800" dirty="0"/>
              <a:t>55 B.C</a:t>
            </a:r>
          </a:p>
          <a:p>
            <a:pPr lvl="1"/>
            <a:r>
              <a:rPr lang="en-US" sz="2800" dirty="0"/>
              <a:t>B-52</a:t>
            </a:r>
          </a:p>
          <a:p>
            <a:pPr lvl="1"/>
            <a:r>
              <a:rPr lang="en-US" sz="2800" dirty="0"/>
              <a:t>501(c)(3)</a:t>
            </a:r>
          </a:p>
          <a:p>
            <a:pPr lvl="1"/>
            <a:r>
              <a:rPr lang="en-US" sz="2800" dirty="0"/>
              <a:t>128.32.226.140</a:t>
            </a:r>
          </a:p>
          <a:p>
            <a:pPr lvl="1"/>
            <a:r>
              <a:rPr lang="en-US" sz="2800" dirty="0"/>
              <a:t>My PGP key is 324a3df234ch23e</a:t>
            </a:r>
          </a:p>
          <a:p>
            <a:pPr lvl="1"/>
            <a:r>
              <a:rPr lang="en-US" sz="2800" dirty="0"/>
              <a:t>https://bcourses.berkeley.edu/courses/1500399/</a:t>
            </a:r>
          </a:p>
        </p:txBody>
      </p:sp>
    </p:spTree>
    <p:extLst>
      <p:ext uri="{BB962C8B-B14F-4D97-AF65-F5344CB8AC3E}">
        <p14:creationId xmlns:p14="http://schemas.microsoft.com/office/powerpoint/2010/main" val="99378585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633D5-43FE-4973-970D-19FACA96CC95}"/>
              </a:ext>
            </a:extLst>
          </p:cNvPr>
          <p:cNvSpPr/>
          <p:nvPr/>
        </p:nvSpPr>
        <p:spPr>
          <a:xfrm>
            <a:off x="76200" y="5597254"/>
            <a:ext cx="9064220" cy="10321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Tokenization Challenges [2]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050" name="Picture 2" descr="F:\courses\F2011\202\figures\Arabic-TokenOrd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00831"/>
            <a:ext cx="8991600" cy="1396423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862067"/>
            <a:ext cx="8191835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marR="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language that the characters represent needs to be identified during decoding because it influences the order and nature of tokenization</a:t>
            </a:r>
          </a:p>
          <a:p>
            <a:pPr marL="342900" marR="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languages that are written right-to-left like Arabic and Hebrew, left-to-right text can be interspersed, like numbers and dollar amounts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161F5-F426-45DE-95C0-DFBF914E916F}"/>
              </a:ext>
            </a:extLst>
          </p:cNvPr>
          <p:cNvSpPr txBox="1"/>
          <p:nvPr/>
        </p:nvSpPr>
        <p:spPr>
          <a:xfrm>
            <a:off x="495300" y="559725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But how do you identify the language? That’s a classification problem that we’ll talk about in the next lecture</a:t>
            </a:r>
          </a:p>
        </p:txBody>
      </p:sp>
    </p:spTree>
    <p:extLst>
      <p:ext uri="{BB962C8B-B14F-4D97-AF65-F5344CB8AC3E}">
        <p14:creationId xmlns:p14="http://schemas.microsoft.com/office/powerpoint/2010/main" val="38925830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Tokenization Challenges [3]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058" y="1524000"/>
            <a:ext cx="7689813" cy="490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German compound nouns don't have spaces between the tokens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Many Asian languages combine ideographic symbols that can stand alone or be combined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Analogy in English:  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TOGETHER  could be interpreted as a single word or as its constituent words:  TO GET HER</a:t>
            </a:r>
          </a:p>
        </p:txBody>
      </p:sp>
    </p:spTree>
    <p:extLst>
      <p:ext uri="{BB962C8B-B14F-4D97-AF65-F5344CB8AC3E}">
        <p14:creationId xmlns:p14="http://schemas.microsoft.com/office/powerpoint/2010/main" val="41020697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CAD3-5D29-4581-8A9B-5F333CD5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b="1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363DA-1582-42F6-B44B-5498C55C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dirty="0"/>
              <a:t>“Describing Documents” – the connection between “Information Retrieval” and “Data Science”</a:t>
            </a:r>
          </a:p>
          <a:p>
            <a:r>
              <a:rPr lang="en-US" dirty="0"/>
              <a:t>Creating categories from descriptive statistics</a:t>
            </a:r>
          </a:p>
          <a:p>
            <a:r>
              <a:rPr lang="en-US" dirty="0"/>
              <a:t>“Text processing” to find the best words to describe documents</a:t>
            </a:r>
          </a:p>
          <a:p>
            <a:r>
              <a:rPr lang="en-US" dirty="0"/>
              <a:t>The Boolean model</a:t>
            </a:r>
          </a:p>
          <a:p>
            <a:r>
              <a:rPr lang="en-US" dirty="0"/>
              <a:t>The Vector model</a:t>
            </a:r>
          </a:p>
        </p:txBody>
      </p:sp>
    </p:spTree>
    <p:extLst>
      <p:ext uri="{BB962C8B-B14F-4D97-AF65-F5344CB8AC3E}">
        <p14:creationId xmlns:p14="http://schemas.microsoft.com/office/powerpoint/2010/main" val="1952394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Stemming (and “Lemmatization”)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languages have some inﬂectional and derivational morphology, where similar words have similar forms:</a:t>
            </a:r>
          </a:p>
          <a:p>
            <a:pPr lvl="1"/>
            <a:r>
              <a:rPr lang="en-US" sz="3200" dirty="0"/>
              <a:t>organizes, organized, organizing</a:t>
            </a:r>
          </a:p>
          <a:p>
            <a:r>
              <a:rPr lang="en-US" dirty="0"/>
              <a:t>Stemming and lemmatization reduce this variety to a single common base form by “chopping” off the inflections </a:t>
            </a:r>
          </a:p>
          <a:p>
            <a:pPr lvl="1"/>
            <a:r>
              <a:rPr lang="en-US" sz="3200" dirty="0"/>
              <a:t>organizes, organized, organizing → organize</a:t>
            </a:r>
          </a:p>
        </p:txBody>
      </p:sp>
    </p:spTree>
    <p:extLst>
      <p:ext uri="{BB962C8B-B14F-4D97-AF65-F5344CB8AC3E}">
        <p14:creationId xmlns:p14="http://schemas.microsoft.com/office/powerpoint/2010/main" val="3283586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Normalization [1]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0201" y="1036731"/>
            <a:ext cx="8162703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Often two character sequences are not the same, but you want to treat them as equivalent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Capital and lower-case characters are typically "case-folded" or “downcased” to lower-case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This enables you to find matches at beginning of sentences, but watch out for proper names like General Electric, Bush, and Ford which should not be case-folded</a:t>
            </a:r>
          </a:p>
        </p:txBody>
      </p:sp>
    </p:spTree>
    <p:extLst>
      <p:ext uri="{BB962C8B-B14F-4D97-AF65-F5344CB8AC3E}">
        <p14:creationId xmlns:p14="http://schemas.microsoft.com/office/powerpoint/2010/main" val="317294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Normalization  [2]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353" y="1222528"/>
            <a:ext cx="7772400" cy="44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Apostrophes, hyphens, accents, and diacritics are often removed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anti-discriminatory and antidiscrimatory, cliché and cliche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But in some languages, diacritics distinguish words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pena and peña mean different things in Spanish</a:t>
            </a:r>
          </a:p>
        </p:txBody>
      </p:sp>
    </p:spTree>
    <p:extLst>
      <p:ext uri="{BB962C8B-B14F-4D97-AF65-F5344CB8AC3E}">
        <p14:creationId xmlns:p14="http://schemas.microsoft.com/office/powerpoint/2010/main" val="1585116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935" y="180603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Selecting Index Terms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7848600" cy="33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At this stage in text processing the text collection is represented as a set of stems or phrases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But not all of them should be kept; some will retrieve too many, and some too few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We can select better index terms if we analyze the </a:t>
            </a:r>
            <a:r>
              <a:rPr lang="en-US" sz="2800" b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frequency distribution </a:t>
            </a:r>
            <a:r>
              <a:rPr lang="en-US" sz="2800" dirty="0">
                <a:latin typeface="UC Berkeley OS Sign"/>
                <a:cs typeface="Arial" pitchFamily="34" charset="0"/>
              </a:rPr>
              <a:t>of the words in the collection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040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E0795-E20E-483D-A8C8-0C7EEF0F6F04}"/>
              </a:ext>
            </a:extLst>
          </p:cNvPr>
          <p:cNvSpPr/>
          <p:nvPr/>
        </p:nvSpPr>
        <p:spPr>
          <a:xfrm>
            <a:off x="0" y="5257800"/>
            <a:ext cx="9067800" cy="13367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8154" y="76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Stop or Noise Words [1]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97569" y="1137152"/>
            <a:ext cx="8574734" cy="54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Any word that doesn't convey meaning can't help us "find out about" anything so it can be discarded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In English these STOP or NOISE words include: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determiners, such as "the" and "a(n)"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auxiliaries, such as "might," "have," and "be"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conjunctions, such as "and," "that," and "whether"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degree adverbs, such as “very” and “too”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How frequent are these words? What percentage of the words in a typical English-language document do the 10 most frequent words account for?</a:t>
            </a:r>
          </a:p>
        </p:txBody>
      </p:sp>
    </p:spTree>
    <p:extLst>
      <p:ext uri="{BB962C8B-B14F-4D97-AF65-F5344CB8AC3E}">
        <p14:creationId xmlns:p14="http://schemas.microsoft.com/office/powerpoint/2010/main" val="87389843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1955DB-801E-4A9F-A638-34537D2380BA}"/>
              </a:ext>
            </a:extLst>
          </p:cNvPr>
          <p:cNvSpPr/>
          <p:nvPr/>
        </p:nvSpPr>
        <p:spPr>
          <a:xfrm>
            <a:off x="-21058" y="5716194"/>
            <a:ext cx="9165057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Stop or Noise Words [2]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6116" y="1141806"/>
            <a:ext cx="8935567" cy="52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The 10 most frequent words in English can account for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20% </a:t>
            </a:r>
            <a:r>
              <a:rPr lang="en-US" sz="3200" dirty="0">
                <a:latin typeface="UC Berkeley OS Sign"/>
                <a:cs typeface="Arial" pitchFamily="34" charset="0"/>
              </a:rPr>
              <a:t>of the words in a document; </a:t>
            </a:r>
            <a:r>
              <a:rPr lang="en-US" sz="3200" i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you've never noticed that because they are everywhere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These words are always among the most frequent in a collection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Stop or noise words are usually not determined by frequency analysis – they are used as a kind of negative dictionary; it a word in in this dictionary it gets discarded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     But we can’t completely ignore these words. Why not?</a:t>
            </a:r>
          </a:p>
        </p:txBody>
      </p:sp>
    </p:spTree>
    <p:extLst>
      <p:ext uri="{BB962C8B-B14F-4D97-AF65-F5344CB8AC3E}">
        <p14:creationId xmlns:p14="http://schemas.microsoft.com/office/powerpoint/2010/main" val="12217641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398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“To Be Or Not To Be”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9" y="995581"/>
            <a:ext cx="8686800" cy="582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phrase is a group of words treated as a unit because the meaning of its constituent words don’t combine into the meaning of the phrase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"birth control" is not "birth" + "control"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"venetian blinds" are not visually disabled Italians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Phrases can be identified "by hand," using grammatical analysis, and by a "try everything" or “collocation extraction” automated approach that finds phrases that occur with non-negligible frequency </a:t>
            </a:r>
          </a:p>
        </p:txBody>
      </p:sp>
    </p:spTree>
    <p:extLst>
      <p:ext uri="{BB962C8B-B14F-4D97-AF65-F5344CB8AC3E}">
        <p14:creationId xmlns:p14="http://schemas.microsoft.com/office/powerpoint/2010/main" val="17521332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Boolean Model of Document Description</a:t>
            </a:r>
          </a:p>
        </p:txBody>
      </p:sp>
    </p:spTree>
    <p:extLst>
      <p:ext uri="{BB962C8B-B14F-4D97-AF65-F5344CB8AC3E}">
        <p14:creationId xmlns:p14="http://schemas.microsoft.com/office/powerpoint/2010/main" val="3850851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8F59B-D1E5-4F26-8189-0E44D5006DA3}"/>
              </a:ext>
            </a:extLst>
          </p:cNvPr>
          <p:cNvSpPr/>
          <p:nvPr/>
        </p:nvSpPr>
        <p:spPr>
          <a:xfrm>
            <a:off x="10886" y="5867400"/>
            <a:ext cx="9144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40372" y="226401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The Boolean Model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4921" y="1202704"/>
            <a:ext cx="8297382" cy="554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The Boolean model represents documents and queries as sets of index terms that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This is a “bag of words” – no sentence structure or languageness remains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Term frequency is not represented in any way; terms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This enables comparisons between queries and document collections using set theory operations with Boolean algebra, making relevance a binary decision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>
              <a:latin typeface="UC Berkeley OS Sign"/>
              <a:sym typeface="UC Berkeley OS Sign"/>
            </a:endParaRP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UC Berkeley OS Sign"/>
                <a:sym typeface="UC Berkeley OS Sign"/>
              </a:rPr>
              <a:t>THIS “IR MODEL” IMPLEMENTS ONE OF THE MODELS OF “CATEGORY STRUCTURE” (3/29 lecture) … WHICH ONE?</a:t>
            </a:r>
          </a:p>
        </p:txBody>
      </p:sp>
    </p:spTree>
    <p:extLst>
      <p:ext uri="{BB962C8B-B14F-4D97-AF65-F5344CB8AC3E}">
        <p14:creationId xmlns:p14="http://schemas.microsoft.com/office/powerpoint/2010/main" val="224841119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72869" y="256803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Classical Categories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903" y="1447800"/>
            <a:ext cx="8153400" cy="493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“Classical” categories can have large numbers of category members, but they have clear boundaries defined by a small number of ESSENTIAL or necessary and sufficient properties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i="1" dirty="0">
                <a:solidFill>
                  <a:srgbClr val="FF0000"/>
                </a:solidFill>
              </a:rPr>
              <a:t>Necessary</a:t>
            </a:r>
            <a:r>
              <a:rPr lang="en-US" sz="3200" dirty="0"/>
              <a:t> means that every instance must have the property to be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i="1" dirty="0">
                <a:solidFill>
                  <a:srgbClr val="FF0000"/>
                </a:solidFill>
              </a:rPr>
              <a:t>Sufficient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means that any instance that has the necessary properties is in the category 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E703A-EC85-4694-A780-29A0BE515429}"/>
              </a:ext>
            </a:extLst>
          </p:cNvPr>
          <p:cNvSpPr txBox="1"/>
          <p:nvPr/>
        </p:nvSpPr>
        <p:spPr>
          <a:xfrm>
            <a:off x="10668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FLASHBACK</a:t>
            </a:r>
          </a:p>
        </p:txBody>
      </p:sp>
    </p:spTree>
    <p:extLst>
      <p:ext uri="{BB962C8B-B14F-4D97-AF65-F5344CB8AC3E}">
        <p14:creationId xmlns:p14="http://schemas.microsoft.com/office/powerpoint/2010/main" val="16544571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D6A8C5-2580-4F4E-849E-8D379F71B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228600"/>
            <a:ext cx="3886200" cy="1740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47B8D-290F-4A7E-85C2-9A86ADDCFB8A}"/>
              </a:ext>
            </a:extLst>
          </p:cNvPr>
          <p:cNvSpPr txBox="1"/>
          <p:nvPr/>
        </p:nvSpPr>
        <p:spPr>
          <a:xfrm>
            <a:off x="457200" y="18288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last two lectures on Computational Description and Computational Classification are an insane attempt to compress a semester of information science and machine learning topics into two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My goal is to help you see how these topics fit into the discipline of organizing, not to fully explain them in much detail (which is why we the 2</a:t>
            </a:r>
            <a:r>
              <a:rPr lang="en-US" sz="3200" baseline="30000" dirty="0"/>
              <a:t>nd</a:t>
            </a:r>
            <a:r>
              <a:rPr lang="en-US" sz="3200" dirty="0"/>
              <a:t> exam will  barely touch these topics in qualitative and not quantitative ways)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88576-1435-4D2D-9D32-5956CBEB5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286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4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272751" cy="453410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Boolean Document Representation:</a:t>
            </a:r>
            <a:br>
              <a:rPr lang="en-US" b="1" dirty="0"/>
            </a:br>
            <a:r>
              <a:rPr lang="en-US" b="1" dirty="0"/>
              <a:t>Terms Present or Absent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87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A2DBE-C000-4C26-817D-7CF4F569EE36}"/>
              </a:ext>
            </a:extLst>
          </p:cNvPr>
          <p:cNvSpPr/>
          <p:nvPr/>
        </p:nvSpPr>
        <p:spPr>
          <a:xfrm>
            <a:off x="0" y="4612779"/>
            <a:ext cx="9067800" cy="2093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4293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Relevance in the Boolean Model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212429"/>
            <a:ext cx="8534400" cy="53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Because terms are either present or absent, a document is either relevant or not relevant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But this is clearly flawed -- if a query is "a and b" the Boolean model retrieves only those documents that contain both of them, and treats documents that contain only a or only b as equally irrelevant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solidFill>
                  <a:srgbClr val="FF0000"/>
                </a:solidFill>
                <a:latin typeface="UC Berkeley OS Sign"/>
                <a:sym typeface="UC Berkeley OS Sign"/>
              </a:rPr>
              <a:t>THIS IS EQUIVALENT TO SAYING THAT THE BOOLEAN MODEL HAS NO WAY TO REPRESENT TYPICALITY OR GRADED MEMBERSHIP IN A CATEGORY</a:t>
            </a:r>
            <a:endParaRPr lang="en-US" sz="3200" dirty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72654457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850411" cy="44828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Gradience in Category Membership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503" y="5791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bird is most typical of the category?</a:t>
            </a:r>
          </a:p>
          <a:p>
            <a:r>
              <a:rPr lang="en-US" sz="3200" dirty="0"/>
              <a:t>Least typical?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179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Motivating Term Weighting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200" y="1981200"/>
            <a:ext cx="7696200" cy="40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The Boolean model represents documents as a set of index terms that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This binary notion doesn't fit our intuition that terms differ in how much they suggest what the document is about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We fix this problem by assigning weights to each term in the index</a:t>
            </a:r>
          </a:p>
        </p:txBody>
      </p:sp>
    </p:spTree>
    <p:extLst>
      <p:ext uri="{BB962C8B-B14F-4D97-AF65-F5344CB8AC3E}">
        <p14:creationId xmlns:p14="http://schemas.microsoft.com/office/powerpoint/2010/main" val="188564634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Vector Model of Document Description</a:t>
            </a:r>
          </a:p>
        </p:txBody>
      </p:sp>
    </p:spTree>
    <p:extLst>
      <p:ext uri="{BB962C8B-B14F-4D97-AF65-F5344CB8AC3E}">
        <p14:creationId xmlns:p14="http://schemas.microsoft.com/office/powerpoint/2010/main" val="4026479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Vectors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0" y="2514600"/>
            <a:ext cx="7391400" cy="29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Vectors are an abstract way to think about a list of numbers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Any point in a vector space can be represented as a list of numbers called "coordinates" which represent values on the "axes" or "basis vectors" of the space</a:t>
            </a:r>
          </a:p>
        </p:txBody>
      </p:sp>
    </p:spTree>
    <p:extLst>
      <p:ext uri="{BB962C8B-B14F-4D97-AF65-F5344CB8AC3E}">
        <p14:creationId xmlns:p14="http://schemas.microsoft.com/office/powerpoint/2010/main" val="90791342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29155"/>
            <a:ext cx="7620000" cy="555584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/>
              <a:t>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8529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2241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Document Representation</a:t>
            </a:r>
            <a:br>
              <a:rPr lang="en-US" sz="4000" b="1" dirty="0"/>
            </a:br>
            <a:r>
              <a:rPr lang="en-US" sz="4000" b="1" dirty="0"/>
              <a:t> in the Simple Vector Model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6148" y="2133600"/>
            <a:ext cx="7924800" cy="35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Documents and queries are represented in the same way as word or term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Each dimension is the count of occurrences for a term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There is no representation of word order (sentence structure) in the vector - it is still just a BAG OF WORDS</a:t>
            </a:r>
          </a:p>
        </p:txBody>
      </p:sp>
    </p:spTree>
    <p:extLst>
      <p:ext uri="{BB962C8B-B14F-4D97-AF65-F5344CB8AC3E}">
        <p14:creationId xmlns:p14="http://schemas.microsoft.com/office/powerpoint/2010/main" val="262462928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62715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Document Similarity</a:t>
            </a:r>
            <a:br>
              <a:rPr lang="en-US" sz="3600" b="1" dirty="0"/>
            </a:br>
            <a:r>
              <a:rPr lang="en-US" sz="3600" b="1" dirty="0"/>
              <a:t>in the Vector Model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4669" y="2133600"/>
            <a:ext cx="7924800" cy="40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Vector algebra provides a model for computing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sym typeface="UC Berkeley OS Sign"/>
              </a:rPr>
              <a:t>similarity</a:t>
            </a:r>
            <a:r>
              <a:rPr lang="en-US" sz="3200" dirty="0">
                <a:latin typeface="UC Berkeley OS Sign"/>
                <a:sym typeface="UC Berkeley OS Sign"/>
              </a:rPr>
              <a:t> between queries and documents and between documents because of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sym typeface="UC Berkeley OS Sign"/>
              </a:rPr>
              <a:t>assumption that "closeness in space" means "closeness in meaning”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How does this change the relevance measure?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>
              <a:solidFill>
                <a:srgbClr val="FF0000"/>
              </a:solidFill>
              <a:latin typeface="UC Berkeley OS Sign"/>
              <a:sym typeface="UC Berkeley OS Sig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89FDE-2326-4DBD-9A83-4AC4692BA0F1}"/>
              </a:ext>
            </a:extLst>
          </p:cNvPr>
          <p:cNvSpPr/>
          <p:nvPr/>
        </p:nvSpPr>
        <p:spPr>
          <a:xfrm>
            <a:off x="2971800" y="5502116"/>
            <a:ext cx="5647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Have we defined “similarity” or are we just hand-waving?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129338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26EC4-F8C7-40A6-9A0F-F305699A6EE4}"/>
              </a:ext>
            </a:extLst>
          </p:cNvPr>
          <p:cNvSpPr/>
          <p:nvPr/>
        </p:nvSpPr>
        <p:spPr>
          <a:xfrm>
            <a:off x="0" y="5257800"/>
            <a:ext cx="90678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Defining Similarity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343397"/>
            <a:ext cx="7771954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/>
              <a:t>Some people say that similarity is a meaningless and "mostly vacuous" concept because </a:t>
            </a:r>
            <a:r>
              <a:rPr lang="en-US" sz="3000" dirty="0">
                <a:solidFill>
                  <a:srgbClr val="FF0000"/>
                </a:solidFill>
              </a:rPr>
              <a:t>there must always be some unstated description properties when two things are compared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/>
              <a:t>Once similarity is defined in terms of specific properties and some metric for comparing them,  there is nothing for a "similarity" mechanism to do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Defining similarity in some way based on properties is an implementation of which model of category membership?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72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5933"/>
            <a:ext cx="8228707" cy="1190997"/>
          </a:xfrm>
        </p:spPr>
        <p:txBody>
          <a:bodyPr>
            <a:normAutofit/>
          </a:bodyPr>
          <a:lstStyle/>
          <a:p>
            <a:pPr fontAlgn="base">
              <a:lnSpc>
                <a:spcPct val="92000"/>
              </a:lnSpc>
              <a:spcAft>
                <a:spcPct val="0"/>
              </a:spcAft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>
                <a:sym typeface="UC Berkeley OS Sign"/>
              </a:rPr>
              <a:t>Creating Resource Descriptions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381000" y="1752194"/>
            <a:ext cx="8458200" cy="37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By authors/creators: Best knowledge of purpose and intended audience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By professionals:  "Institutional" descriptions that follow standards are likely to be more accurate, precise, consistent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By users: Most variable, influenced by social purposes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</a:rPr>
              <a:t>By automated processes</a:t>
            </a:r>
            <a:r>
              <a:rPr lang="en-US" sz="2800" dirty="0"/>
              <a:t> (TDO 5.4, 7.5.3…):  essential with large collections and when time is critical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353" y="17124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FLASHBACK</a:t>
            </a:r>
          </a:p>
        </p:txBody>
      </p:sp>
    </p:spTree>
    <p:extLst>
      <p:ext uri="{BB962C8B-B14F-4D97-AF65-F5344CB8AC3E}">
        <p14:creationId xmlns:p14="http://schemas.microsoft.com/office/powerpoint/2010/main" val="374493525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Calculating Similarity in Vector Models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143000"/>
            <a:ext cx="8229600" cy="46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The similarity between a query and a document, or between two documents, is defined as the "inner product" of their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The inner product of two vectors is the sum of the products of their overlapping terms (so similarity increases when they have more terms in common)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 v1 = (3, 8, 4)   v2 = (2, 3, 1)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 (3, 8, 4) x (2, 3, 1) = (3 x 2) + (8 x 3) + (4 x 1) =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30DDF-6149-4DBC-B78D-6DDD9B443621}"/>
              </a:ext>
            </a:extLst>
          </p:cNvPr>
          <p:cNvSpPr txBox="1"/>
          <p:nvPr/>
        </p:nvSpPr>
        <p:spPr>
          <a:xfrm>
            <a:off x="494853" y="561427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Other models define similarity differently.  Next lecture!</a:t>
            </a:r>
          </a:p>
        </p:txBody>
      </p:sp>
    </p:spTree>
    <p:extLst>
      <p:ext uri="{BB962C8B-B14F-4D97-AF65-F5344CB8AC3E}">
        <p14:creationId xmlns:p14="http://schemas.microsoft.com/office/powerpoint/2010/main" val="354146397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5372926" cy="498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685800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document vectors are normalized to length 1, the cosine between them is a similarity measure that ranges from 0 to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D2472-AAFF-4F76-9D4A-519D42775CFF}"/>
              </a:ext>
            </a:extLst>
          </p:cNvPr>
          <p:cNvSpPr txBox="1"/>
          <p:nvPr/>
        </p:nvSpPr>
        <p:spPr>
          <a:xfrm>
            <a:off x="152400" y="55626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UC Berkeley OS Sign"/>
                <a:sym typeface="UC Berkeley OS Sign"/>
              </a:rPr>
              <a:t>Qualitatively or intuitively, this means that documents are more likely to be about the same topics when they use the same terms in the same proportions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410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Document x Term Matrix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609600"/>
            <a:ext cx="8458200" cy="17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We can represent for each document the frequency of the words (or terms created by stemming morphologically related words) that it contains</a:t>
            </a:r>
            <a:endParaRPr lang="en-US" sz="2800" dirty="0">
              <a:latin typeface="UC Berkeley OS Sign"/>
              <a:sym typeface="UC Berkeley OS Sign"/>
            </a:endParaRPr>
          </a:p>
        </p:txBody>
      </p:sp>
      <p:pic>
        <p:nvPicPr>
          <p:cNvPr id="8" name="Picture 7" descr="DocumentVectorMatr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438400"/>
            <a:ext cx="75438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486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03822"/>
            <a:ext cx="7620000" cy="44065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/>
              <a:t>Document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185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62572"/>
            <a:ext cx="7620000" cy="40890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/>
              <a:t>Document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1891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371600"/>
            <a:ext cx="8063519" cy="4876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/>
              <a:t>Documents in Term Space –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9473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Vector Model for Representing Words</a:t>
            </a:r>
          </a:p>
        </p:txBody>
      </p:sp>
    </p:spTree>
    <p:extLst>
      <p:ext uri="{BB962C8B-B14F-4D97-AF65-F5344CB8AC3E}">
        <p14:creationId xmlns:p14="http://schemas.microsoft.com/office/powerpoint/2010/main" val="2199452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Word Embeddings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762000"/>
            <a:ext cx="8382000" cy="58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 </a:t>
            </a:r>
            <a:r>
              <a:rPr lang="en-US" sz="3200" dirty="0">
                <a:latin typeface="UC Berkeley OS Sign"/>
                <a:sym typeface="UC Berkeley OS Sign"/>
              </a:rPr>
              <a:t>In the last few years, the idea of representing specific documents as vectors was generalized to the idea of representing the meaning of words in a language as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 Neural networks can be trained to represent words as points in some abstract “meaning space” in which related words are nearer to each other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 “Word2vec” – invented by Google in 2013 – is a popular example of this idea; it uses a vector with 300 coordinates</a:t>
            </a:r>
          </a:p>
        </p:txBody>
      </p:sp>
    </p:spTree>
    <p:extLst>
      <p:ext uri="{BB962C8B-B14F-4D97-AF65-F5344CB8AC3E}">
        <p14:creationId xmlns:p14="http://schemas.microsoft.com/office/powerpoint/2010/main" val="425732717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-76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Word2vec Magic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381000"/>
            <a:ext cx="7239000" cy="61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 Word2vec and similar word-embedding models are now used in many computational uses of language: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Ranking search results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Translation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 Sentiment analysis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 If you add or subtract vectors to create a new vector and search for the closest word…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Vietnam + capital = Hanoi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German + airlines = Lufthansa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Doctor – man + woman = nurse   </a:t>
            </a:r>
            <a:r>
              <a:rPr lang="en-US" sz="2800" i="1" dirty="0">
                <a:solidFill>
                  <a:srgbClr val="FF0000"/>
                </a:solidFill>
                <a:latin typeface="UC Berkeley OS Sign"/>
                <a:sym typeface="UC Berkeley OS Sign"/>
              </a:rPr>
              <a:t>(OOPS!)</a:t>
            </a:r>
          </a:p>
        </p:txBody>
      </p:sp>
    </p:spTree>
    <p:extLst>
      <p:ext uri="{BB962C8B-B14F-4D97-AF65-F5344CB8AC3E}">
        <p14:creationId xmlns:p14="http://schemas.microsoft.com/office/powerpoint/2010/main" val="317232638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TODAY’S MOST IMPORTANT SLIDES</a:t>
            </a:r>
          </a:p>
        </p:txBody>
      </p:sp>
    </p:spTree>
    <p:extLst>
      <p:ext uri="{BB962C8B-B14F-4D97-AF65-F5344CB8AC3E}">
        <p14:creationId xmlns:p14="http://schemas.microsoft.com/office/powerpoint/2010/main" val="214437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2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Comparing Resource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967288"/>
          </a:xfrm>
        </p:spPr>
        <p:txBody>
          <a:bodyPr>
            <a:noAutofit/>
          </a:bodyPr>
          <a:lstStyle/>
          <a:p>
            <a:r>
              <a:rPr lang="en-US" sz="3000" dirty="0"/>
              <a:t>All information retrieval systems </a:t>
            </a:r>
            <a:r>
              <a:rPr lang="en-US" sz="3000" dirty="0">
                <a:solidFill>
                  <a:srgbClr val="FF0000"/>
                </a:solidFill>
              </a:rPr>
              <a:t>compare</a:t>
            </a:r>
            <a:r>
              <a:rPr lang="en-US" sz="3000" dirty="0"/>
              <a:t> a description of a user’s needs with descriptions of the document resources that might satisfy them</a:t>
            </a:r>
          </a:p>
          <a:p>
            <a:pPr lvl="1"/>
            <a:r>
              <a:rPr lang="en-US" sz="3000" dirty="0"/>
              <a:t>“Relevant documents” are the category to which the search query and retrieved information (document) both belong</a:t>
            </a:r>
          </a:p>
          <a:p>
            <a:r>
              <a:rPr lang="en-US" sz="3000" dirty="0"/>
              <a:t>Likewise, any “classifier” whose purpose is to determine the category to which a resource belongs must </a:t>
            </a:r>
            <a:r>
              <a:rPr lang="en-US" sz="3000" dirty="0">
                <a:solidFill>
                  <a:srgbClr val="FF0000"/>
                </a:solidFill>
              </a:rPr>
              <a:t>compare</a:t>
            </a:r>
            <a:r>
              <a:rPr lang="en-US" sz="3000" dirty="0"/>
              <a:t> the resource description with some description or representation of the category</a:t>
            </a:r>
          </a:p>
        </p:txBody>
      </p:sp>
    </p:spTree>
    <p:extLst>
      <p:ext uri="{BB962C8B-B14F-4D97-AF65-F5344CB8AC3E}">
        <p14:creationId xmlns:p14="http://schemas.microsoft.com/office/powerpoint/2010/main" val="10140881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2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Comparing Resource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967288"/>
          </a:xfrm>
        </p:spPr>
        <p:txBody>
          <a:bodyPr>
            <a:noAutofit/>
          </a:bodyPr>
          <a:lstStyle/>
          <a:p>
            <a:r>
              <a:rPr lang="en-US" sz="3000" dirty="0"/>
              <a:t>All information retrieval systems </a:t>
            </a:r>
            <a:r>
              <a:rPr lang="en-US" sz="3000" dirty="0">
                <a:solidFill>
                  <a:srgbClr val="FF0000"/>
                </a:solidFill>
              </a:rPr>
              <a:t>compare</a:t>
            </a:r>
            <a:r>
              <a:rPr lang="en-US" sz="3000" dirty="0"/>
              <a:t> a description of a user’s needs with descriptions of the document resources that might satisfy them</a:t>
            </a:r>
          </a:p>
          <a:p>
            <a:pPr lvl="1"/>
            <a:r>
              <a:rPr lang="en-US" sz="3000" dirty="0"/>
              <a:t>“Relevant documents” are the category to which the search query and retrieved information (document) both belong</a:t>
            </a:r>
          </a:p>
          <a:p>
            <a:r>
              <a:rPr lang="en-US" sz="3000" dirty="0"/>
              <a:t>Likewise, any “classifier” whose purpose is to determine the category to which a resource belongs must </a:t>
            </a:r>
            <a:r>
              <a:rPr lang="en-US" sz="3000" dirty="0">
                <a:solidFill>
                  <a:srgbClr val="FF0000"/>
                </a:solidFill>
              </a:rPr>
              <a:t>compare</a:t>
            </a:r>
            <a:r>
              <a:rPr lang="en-US" sz="3000" dirty="0"/>
              <a:t> the resource description with some description or representation of the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5BC45-F2BA-4B2C-8321-0299043D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4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478352"/>
            <a:ext cx="7924800" cy="893248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495580" algn="l"/>
                <a:tab pos="984463" algn="l"/>
                <a:tab pos="1480043" algn="l"/>
                <a:tab pos="1968926" algn="l"/>
                <a:tab pos="2464506" algn="l"/>
                <a:tab pos="2960087" algn="l"/>
                <a:tab pos="3448970" algn="l"/>
                <a:tab pos="3931155" algn="l"/>
                <a:tab pos="4433432" algn="l"/>
                <a:tab pos="4922315" algn="l"/>
                <a:tab pos="5424593" algn="l"/>
                <a:tab pos="5906778" algn="l"/>
              </a:tabLst>
            </a:pPr>
            <a:r>
              <a:rPr lang="en-US" sz="3600" b="1" dirty="0">
                <a:sym typeface="UC Berkeley OS Sign"/>
              </a:rPr>
              <a:t>Categories from Descriptive Statistics (1)</a:t>
            </a:r>
            <a:endParaRPr lang="en-US" sz="36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5803180"/>
            <a:ext cx="65298" cy="167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8218" tIns="24110" rIns="48218" bIns="24110"/>
          <a:lstStyle/>
          <a:p>
            <a:pPr algn="ctr"/>
            <a:endParaRPr lang="en-US" sz="1125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61" y="1371600"/>
            <a:ext cx="8153400" cy="523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The simplest way to create categories is to compute </a:t>
            </a:r>
            <a:r>
              <a:rPr lang="en-US" sz="3200" dirty="0">
                <a:solidFill>
                  <a:srgbClr val="FF0000"/>
                </a:solidFill>
                <a:latin typeface="UC Berkeley OS Sign"/>
              </a:rPr>
              <a:t>descriptive statistics and histograms for property values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These reveal if there is any useful or meaningful variation that could be the basis of an organizing principle that distinguishes resources in interactions with them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b="1" baseline="0" dirty="0">
                <a:solidFill>
                  <a:srgbClr val="FF0000"/>
                </a:solidFill>
              </a:rPr>
              <a:t>A lot of data science </a:t>
            </a:r>
            <a:r>
              <a:rPr lang="en-US" sz="3200" b="1" dirty="0">
                <a:solidFill>
                  <a:srgbClr val="FF0000"/>
                </a:solidFill>
              </a:rPr>
              <a:t>starts by doing </a:t>
            </a:r>
            <a:r>
              <a:rPr lang="en-US" sz="3200" b="1" baseline="0" dirty="0">
                <a:solidFill>
                  <a:srgbClr val="FF0000"/>
                </a:solidFill>
              </a:rPr>
              <a:t>this with a large number of properties at the same time, not just one at a time  (“Feature Selection”)</a:t>
            </a:r>
            <a:endParaRPr lang="en-US" sz="2400" dirty="0">
              <a:latin typeface="UC Berkeley OS Sig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DF348F-BE9F-40F1-8C2A-BB3D86CD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6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963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Words Best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Describe a Document?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752600"/>
            <a:ext cx="8382000" cy="39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For any large document collection, it is necessary to pre-process the text of documents to select / create  a smaller set of terms that better represent them; in IR these are called the INDEX terms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This selection and processing creates a controlled vocabulary for describing the contents of a document collection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181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710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935" y="180603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Selecting Index Terms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7848600" cy="33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At this stage in text processing the text collection is represented as a set of stems or phrases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But not all of them should be kept; some will retrieve too many, and some too few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We can select better index terms if we analyze the </a:t>
            </a:r>
            <a:r>
              <a:rPr lang="en-US" sz="2800" b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frequency distribution </a:t>
            </a:r>
            <a:r>
              <a:rPr lang="en-US" sz="2800" dirty="0">
                <a:latin typeface="UC Berkeley OS Sign"/>
                <a:cs typeface="Arial" pitchFamily="34" charset="0"/>
              </a:rPr>
              <a:t>of the words in the collection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698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9305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40372" y="226401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The Boolean Model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4921" y="1202704"/>
            <a:ext cx="8297382" cy="41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The Boolean model represents documents and queries as sets of index terms that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This is a “bag of words” – no sentence structure or languageness remains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Term frequency is not represented in any way; terms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sym typeface="UC Berkeley OS Sign"/>
              </a:rPr>
              <a:t>This enables comparisons between queries and document collections using set theory operations with Boolean algebra, making relevance a binary decision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146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081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2241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Document Representation</a:t>
            </a:r>
            <a:br>
              <a:rPr lang="en-US" sz="4000" b="1" dirty="0"/>
            </a:br>
            <a:r>
              <a:rPr lang="en-US" sz="4000" b="1" dirty="0"/>
              <a:t> in the Vector Model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6148" y="2133600"/>
            <a:ext cx="7924800" cy="35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Documents and queries are represented in the same way as word or term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Each dimension is the count of occurrences for a term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There is no representation of word order (sentence structure) in the vector - it is still just a BAG OF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1" y="1524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2537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62715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Document Similarity</a:t>
            </a:r>
            <a:br>
              <a:rPr lang="en-US" sz="3600" b="1" dirty="0"/>
            </a:br>
            <a:r>
              <a:rPr lang="en-US" sz="3600" b="1" dirty="0"/>
              <a:t>in the Vector Model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4669" y="2133600"/>
            <a:ext cx="7924800" cy="40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Vector algebra provides a model for computing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sym typeface="UC Berkeley OS Sign"/>
              </a:rPr>
              <a:t>similarity</a:t>
            </a:r>
            <a:r>
              <a:rPr lang="en-US" sz="3200" dirty="0">
                <a:latin typeface="UC Berkeley OS Sign"/>
                <a:sym typeface="UC Berkeley OS Sign"/>
              </a:rPr>
              <a:t> between queries and documents and between documents because of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sym typeface="UC Berkeley OS Sign"/>
              </a:rPr>
              <a:t>assumption that "closeness in space" means "closeness in meaning”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sym typeface="UC Berkeley OS Sign"/>
              </a:rPr>
              <a:t>How does this change the relevance measure?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>
              <a:solidFill>
                <a:srgbClr val="FF0000"/>
              </a:solidFill>
              <a:latin typeface="UC Berkeley OS Sign"/>
              <a:sym typeface="UC Berkeley OS Sig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9" y="110791"/>
            <a:ext cx="865707" cy="865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589FDE-2326-4DBD-9A83-4AC4692BA0F1}"/>
              </a:ext>
            </a:extLst>
          </p:cNvPr>
          <p:cNvSpPr/>
          <p:nvPr/>
        </p:nvSpPr>
        <p:spPr>
          <a:xfrm>
            <a:off x="2971800" y="5502116"/>
            <a:ext cx="5647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Have we defined “similarity” or are we just hand-waving?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666035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Describing Documents - Motivation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7848600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Small collections might be adequately described by traditional bibliographic descriptors based on intrinsic properties (author, title) or with assigned keywords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But these aren’t semantically precise enough to distinguish documents in large collections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Extracting a set of terms for describing the documents in a collection is the foundation for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3657396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5ABAF-3870-4D81-AD8D-20AFCBB153F7}"/>
              </a:ext>
            </a:extLst>
          </p:cNvPr>
          <p:cNvSpPr/>
          <p:nvPr/>
        </p:nvSpPr>
        <p:spPr>
          <a:xfrm>
            <a:off x="0" y="2362200"/>
            <a:ext cx="91440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14812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Glossary:  Information Retrieval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0552" y="990600"/>
            <a:ext cx="8306247" cy="566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The “IR model” </a:t>
            </a:r>
            <a:r>
              <a:rPr lang="en-US" sz="3000" dirty="0">
                <a:latin typeface="UC Berkeley OS Sign"/>
                <a:cs typeface="Arial" pitchFamily="34" charset="0"/>
              </a:rPr>
              <a:t>specifies the representations of queries and documents in the collection being searched</a:t>
            </a:r>
          </a:p>
          <a:p>
            <a:pPr lvl="2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b="1" i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Does this remind you of “Category Structure” –  the specification of the tests for category membership?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>
                <a:latin typeface="UC Berkeley OS Sign"/>
                <a:cs typeface="Arial" pitchFamily="34" charset="0"/>
              </a:rPr>
              <a:t>“Text processing” extracts and merges multiple word forms into a single form or “index term”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>
                <a:latin typeface="UC Berkeley OS Sign"/>
                <a:cs typeface="Arial" pitchFamily="34" charset="0"/>
              </a:rPr>
              <a:t>The set of terms in a search query or document to be matched is compared against the term representation that describes each document in the collection </a:t>
            </a:r>
          </a:p>
        </p:txBody>
      </p:sp>
    </p:spTree>
    <p:extLst>
      <p:ext uri="{BB962C8B-B14F-4D97-AF65-F5344CB8AC3E}">
        <p14:creationId xmlns:p14="http://schemas.microsoft.com/office/powerpoint/2010/main" val="34275756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4341</Words>
  <Application>Microsoft Office PowerPoint</Application>
  <PresentationFormat>On-screen Show (4:3)</PresentationFormat>
  <Paragraphs>441</Paragraphs>
  <Slides>76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Deja Vu Serif</vt:lpstr>
      <vt:lpstr>UC Berkeley OS Sign</vt:lpstr>
      <vt:lpstr>Wingdings</vt:lpstr>
      <vt:lpstr>Office Theme</vt:lpstr>
      <vt:lpstr>CogSci 150 “Sensemaking and Organizing” Spring 2022</vt:lpstr>
      <vt:lpstr>Course Endgame</vt:lpstr>
      <vt:lpstr>Case Study Presentations</vt:lpstr>
      <vt:lpstr>Today’s Lecture</vt:lpstr>
      <vt:lpstr>PowerPoint Presentation</vt:lpstr>
      <vt:lpstr>Creating Resource Descriptions</vt:lpstr>
      <vt:lpstr>Comparing Resource Descriptions</vt:lpstr>
      <vt:lpstr>Describing Documents - Motivation</vt:lpstr>
      <vt:lpstr>Glossary:  Information Retrieval</vt:lpstr>
      <vt:lpstr>“Category Structure”  (Principles for Creating Categories) </vt:lpstr>
      <vt:lpstr>Glossary: Data Science &amp;  Machine Learning</vt:lpstr>
      <vt:lpstr>Recommended Texts</vt:lpstr>
      <vt:lpstr>PowerPoint Presentation</vt:lpstr>
      <vt:lpstr>Categories from Descriptive Statistics (1)</vt:lpstr>
      <vt:lpstr> Stop And Think</vt:lpstr>
      <vt:lpstr>Categories from Descriptive Statistics (2)</vt:lpstr>
      <vt:lpstr>Categories from Descriptive Statistics (3)</vt:lpstr>
      <vt:lpstr>Categories from Descriptive Statistics (4)</vt:lpstr>
      <vt:lpstr> Stop And Think</vt:lpstr>
      <vt:lpstr>“Unlabeled” Categories from  Descriptive Statistics</vt:lpstr>
      <vt:lpstr>ALWAYS LOOK at the Data!</vt:lpstr>
      <vt:lpstr>Anscombe’s Quartet</vt:lpstr>
      <vt:lpstr>Anscombe’s Quartet</vt:lpstr>
      <vt:lpstr>Categories from Simple Descriptive Statistics Can be (Intentionally) Biased</vt:lpstr>
      <vt:lpstr>PowerPoint Presentation</vt:lpstr>
      <vt:lpstr>“Income Inequality” Categories</vt:lpstr>
      <vt:lpstr>PowerPoint Presentation</vt:lpstr>
      <vt:lpstr>PowerPoint Presentation</vt:lpstr>
      <vt:lpstr>Why we need more than  “just the words”</vt:lpstr>
      <vt:lpstr>What Words Best  Describe a Document? (1)</vt:lpstr>
      <vt:lpstr>What Words Best  Describe a Document? (2)</vt:lpstr>
      <vt:lpstr>Extracting the “Words”</vt:lpstr>
      <vt:lpstr>Text Processing: Operational Overview (1)</vt:lpstr>
      <vt:lpstr>Text Processing: Operational Overview (2)</vt:lpstr>
      <vt:lpstr>Text Processing: Operational Overview (3)</vt:lpstr>
      <vt:lpstr>Tokenization</vt:lpstr>
      <vt:lpstr>Tokenization Challenges [1]</vt:lpstr>
      <vt:lpstr>Tokenization Challenges [2]</vt:lpstr>
      <vt:lpstr>Tokenization Challenges [3]</vt:lpstr>
      <vt:lpstr>Stemming (and “Lemmatization”)</vt:lpstr>
      <vt:lpstr>Normalization [1]</vt:lpstr>
      <vt:lpstr>Normalization  [2]</vt:lpstr>
      <vt:lpstr>Selecting Index Terms</vt:lpstr>
      <vt:lpstr>Stop or Noise Words [1]</vt:lpstr>
      <vt:lpstr>Stop or Noise Words [2]</vt:lpstr>
      <vt:lpstr>“To Be Or Not To Be”</vt:lpstr>
      <vt:lpstr>PowerPoint Presentation</vt:lpstr>
      <vt:lpstr>The Boolean Model</vt:lpstr>
      <vt:lpstr>Classical Categories</vt:lpstr>
      <vt:lpstr>Boolean Document Representation: Terms Present or Absent</vt:lpstr>
      <vt:lpstr>Relevance in the Boolean Model</vt:lpstr>
      <vt:lpstr>Gradience in Category Membership</vt:lpstr>
      <vt:lpstr>Motivating Term Weighting</vt:lpstr>
      <vt:lpstr>PowerPoint Presentation</vt:lpstr>
      <vt:lpstr>Vectors</vt:lpstr>
      <vt:lpstr>Vectors</vt:lpstr>
      <vt:lpstr>Document Representation  in the Simple Vector Model</vt:lpstr>
      <vt:lpstr>Document Similarity in the Vector Model</vt:lpstr>
      <vt:lpstr>Defining Similarity</vt:lpstr>
      <vt:lpstr>Calculating Similarity in Vector Models</vt:lpstr>
      <vt:lpstr>PowerPoint Presentation</vt:lpstr>
      <vt:lpstr>Document x Term Matrix</vt:lpstr>
      <vt:lpstr>Document Vector</vt:lpstr>
      <vt:lpstr>Document Vector</vt:lpstr>
      <vt:lpstr>Documents in Term Space – 2D</vt:lpstr>
      <vt:lpstr>PowerPoint Presentation</vt:lpstr>
      <vt:lpstr>Word Embeddings</vt:lpstr>
      <vt:lpstr>Word2vec Magic</vt:lpstr>
      <vt:lpstr>PowerPoint Presentation</vt:lpstr>
      <vt:lpstr>Comparing Resource Descriptions</vt:lpstr>
      <vt:lpstr>Categories from Descriptive Statistics (1)</vt:lpstr>
      <vt:lpstr>What Words Best  Describe a Document? (2)</vt:lpstr>
      <vt:lpstr>Selecting Index Terms</vt:lpstr>
      <vt:lpstr>The Boolean Model</vt:lpstr>
      <vt:lpstr>Document Representation  in the Vector Model</vt:lpstr>
      <vt:lpstr>Document Similarity in the Vector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2022-04-20T21:20:10Z</dcterms:created>
  <dcterms:modified xsi:type="dcterms:W3CDTF">2022-04-20T21:20:16Z</dcterms:modified>
</cp:coreProperties>
</file>