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7"/>
  </p:notesMasterIdLst>
  <p:sldIdLst>
    <p:sldId id="819" r:id="rId2"/>
    <p:sldId id="826" r:id="rId3"/>
    <p:sldId id="734" r:id="rId4"/>
    <p:sldId id="735" r:id="rId5"/>
    <p:sldId id="736" r:id="rId6"/>
    <p:sldId id="496" r:id="rId7"/>
    <p:sldId id="515" r:id="rId8"/>
    <p:sldId id="707" r:id="rId9"/>
    <p:sldId id="821" r:id="rId10"/>
    <p:sldId id="812" r:id="rId11"/>
    <p:sldId id="813" r:id="rId12"/>
    <p:sldId id="526" r:id="rId13"/>
    <p:sldId id="815" r:id="rId14"/>
    <p:sldId id="822" r:id="rId15"/>
    <p:sldId id="520" r:id="rId16"/>
    <p:sldId id="521" r:id="rId17"/>
    <p:sldId id="555" r:id="rId18"/>
    <p:sldId id="827" r:id="rId19"/>
    <p:sldId id="824" r:id="rId20"/>
    <p:sldId id="551" r:id="rId21"/>
    <p:sldId id="610" r:id="rId22"/>
    <p:sldId id="611" r:id="rId23"/>
    <p:sldId id="612" r:id="rId24"/>
    <p:sldId id="560" r:id="rId25"/>
    <p:sldId id="572" r:id="rId26"/>
    <p:sldId id="573" r:id="rId27"/>
    <p:sldId id="829" r:id="rId28"/>
    <p:sldId id="527" r:id="rId29"/>
    <p:sldId id="583" r:id="rId30"/>
    <p:sldId id="825" r:id="rId31"/>
    <p:sldId id="679" r:id="rId32"/>
    <p:sldId id="682" r:id="rId33"/>
    <p:sldId id="804" r:id="rId34"/>
    <p:sldId id="674" r:id="rId35"/>
    <p:sldId id="809" r:id="rId36"/>
    <p:sldId id="767" r:id="rId37"/>
    <p:sldId id="731" r:id="rId38"/>
    <p:sldId id="772" r:id="rId39"/>
    <p:sldId id="805" r:id="rId40"/>
    <p:sldId id="789" r:id="rId41"/>
    <p:sldId id="791" r:id="rId42"/>
    <p:sldId id="806" r:id="rId43"/>
    <p:sldId id="737" r:id="rId44"/>
    <p:sldId id="816" r:id="rId45"/>
    <p:sldId id="740" r:id="rId46"/>
    <p:sldId id="741" r:id="rId47"/>
    <p:sldId id="770" r:id="rId48"/>
    <p:sldId id="771" r:id="rId49"/>
    <p:sldId id="743" r:id="rId50"/>
    <p:sldId id="785" r:id="rId51"/>
    <p:sldId id="817" r:id="rId52"/>
    <p:sldId id="745" r:id="rId53"/>
    <p:sldId id="746" r:id="rId54"/>
    <p:sldId id="747" r:id="rId55"/>
    <p:sldId id="787" r:id="rId56"/>
    <p:sldId id="744" r:id="rId57"/>
    <p:sldId id="768" r:id="rId58"/>
    <p:sldId id="828" r:id="rId59"/>
    <p:sldId id="491" r:id="rId60"/>
    <p:sldId id="492" r:id="rId61"/>
    <p:sldId id="493" r:id="rId62"/>
    <p:sldId id="494" r:id="rId63"/>
    <p:sldId id="757" r:id="rId64"/>
    <p:sldId id="766" r:id="rId65"/>
    <p:sldId id="765" r:id="rId6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92" autoAdjust="0"/>
  </p:normalViewPr>
  <p:slideViewPr>
    <p:cSldViewPr>
      <p:cViewPr varScale="1">
        <p:scale>
          <a:sx n="71" d="100"/>
          <a:sy n="71" d="100"/>
        </p:scale>
        <p:origin x="1578" y="36"/>
      </p:cViewPr>
      <p:guideLst>
        <p:guide orient="horz" pos="3504"/>
        <p:guide pos="2880"/>
      </p:guideLst>
    </p:cSldViewPr>
  </p:slideViewPr>
  <p:notesTextViewPr>
    <p:cViewPr>
      <p:scale>
        <a:sx n="3" d="2"/>
        <a:sy n="3" d="2"/>
      </p:scale>
      <p:origin x="0" y="0"/>
    </p:cViewPr>
  </p:notesTextViewPr>
  <p:sorterViewPr>
    <p:cViewPr>
      <p:scale>
        <a:sx n="147" d="100"/>
        <a:sy n="147" d="100"/>
      </p:scale>
      <p:origin x="0" y="-40911"/>
    </p:cViewPr>
  </p:sorterViewPr>
  <p:notesViewPr>
    <p:cSldViewPr>
      <p:cViewPr>
        <p:scale>
          <a:sx n="69" d="100"/>
          <a:sy n="69" d="100"/>
        </p:scale>
        <p:origin x="2853" y="-6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73D85-991A-4B5A-9F5B-222B71CCEAB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9B504E6-F47F-4526-87D7-CF42F05DFD7D}">
      <dgm:prSet phldrT="[Text]"/>
      <dgm:spPr>
        <a:solidFill>
          <a:srgbClr val="00B0F0"/>
        </a:solidFill>
      </dgm:spPr>
      <dgm:t>
        <a:bodyPr/>
        <a:lstStyle/>
        <a:p>
          <a:r>
            <a:rPr lang="en-US" dirty="0"/>
            <a:t>Musical Instruments</a:t>
          </a:r>
        </a:p>
      </dgm:t>
    </dgm:pt>
    <dgm:pt modelId="{1BE6505C-FA26-4EE7-8094-D56D1EC153A0}" type="parTrans" cxnId="{DF3BE91F-0C98-401C-8F26-9DE2D1559F17}">
      <dgm:prSet/>
      <dgm:spPr/>
      <dgm:t>
        <a:bodyPr/>
        <a:lstStyle/>
        <a:p>
          <a:endParaRPr lang="en-US"/>
        </a:p>
      </dgm:t>
    </dgm:pt>
    <dgm:pt modelId="{702C561E-AA47-478E-8695-5355FF6D9FEB}" type="sibTrans" cxnId="{DF3BE91F-0C98-401C-8F26-9DE2D1559F17}">
      <dgm:prSet/>
      <dgm:spPr/>
      <dgm:t>
        <a:bodyPr/>
        <a:lstStyle/>
        <a:p>
          <a:endParaRPr lang="en-US"/>
        </a:p>
      </dgm:t>
    </dgm:pt>
    <dgm:pt modelId="{CF3CC7FE-991F-482B-A4D2-E229D2B36388}">
      <dgm:prSet phldrT="[Text]"/>
      <dgm:spPr>
        <a:solidFill>
          <a:srgbClr val="00B0F0"/>
        </a:solidFill>
      </dgm:spPr>
      <dgm:t>
        <a:bodyPr/>
        <a:lstStyle/>
        <a:p>
          <a:r>
            <a:rPr lang="en-US" dirty="0"/>
            <a:t>Woodwinds</a:t>
          </a:r>
        </a:p>
      </dgm:t>
    </dgm:pt>
    <dgm:pt modelId="{6EC745D7-91FA-4CBA-8F9D-2896264525CB}" type="parTrans" cxnId="{1DDCBA1F-4809-4686-9651-6A5288D8ECF4}">
      <dgm:prSet/>
      <dgm:spPr/>
      <dgm:t>
        <a:bodyPr/>
        <a:lstStyle/>
        <a:p>
          <a:endParaRPr lang="en-US"/>
        </a:p>
      </dgm:t>
    </dgm:pt>
    <dgm:pt modelId="{100E2B5B-BB55-4F61-8858-DD17403EAF82}" type="sibTrans" cxnId="{1DDCBA1F-4809-4686-9651-6A5288D8ECF4}">
      <dgm:prSet/>
      <dgm:spPr/>
      <dgm:t>
        <a:bodyPr/>
        <a:lstStyle/>
        <a:p>
          <a:endParaRPr lang="en-US"/>
        </a:p>
      </dgm:t>
    </dgm:pt>
    <dgm:pt modelId="{E52CAC7A-6FA2-444D-98D4-98A85840BA87}">
      <dgm:prSet phldrT="[Text]"/>
      <dgm:spPr>
        <a:solidFill>
          <a:srgbClr val="FF0000"/>
        </a:solidFill>
      </dgm:spPr>
      <dgm:t>
        <a:bodyPr/>
        <a:lstStyle/>
        <a:p>
          <a:r>
            <a:rPr lang="en-US" dirty="0"/>
            <a:t>Violins</a:t>
          </a:r>
        </a:p>
      </dgm:t>
    </dgm:pt>
    <dgm:pt modelId="{8B717585-85AE-49AF-B035-066CE437DCCB}" type="parTrans" cxnId="{8FAEB346-8C2F-4625-B781-5C1D5F4D9B98}">
      <dgm:prSet/>
      <dgm:spPr/>
      <dgm:t>
        <a:bodyPr/>
        <a:lstStyle/>
        <a:p>
          <a:endParaRPr lang="en-US"/>
        </a:p>
      </dgm:t>
    </dgm:pt>
    <dgm:pt modelId="{F22885CC-F969-427B-B2CF-6EB5F112B31E}" type="sibTrans" cxnId="{8FAEB346-8C2F-4625-B781-5C1D5F4D9B98}">
      <dgm:prSet/>
      <dgm:spPr/>
      <dgm:t>
        <a:bodyPr/>
        <a:lstStyle/>
        <a:p>
          <a:endParaRPr lang="en-US"/>
        </a:p>
      </dgm:t>
    </dgm:pt>
    <dgm:pt modelId="{A0BC59C3-2D9A-4406-B5C2-16EA0EA408C9}">
      <dgm:prSet phldrT="[Text]"/>
      <dgm:spPr>
        <a:solidFill>
          <a:srgbClr val="FF0000"/>
        </a:solidFill>
      </dgm:spPr>
      <dgm:t>
        <a:bodyPr/>
        <a:lstStyle/>
        <a:p>
          <a:r>
            <a:rPr lang="en-US" dirty="0"/>
            <a:t>Cellos</a:t>
          </a:r>
        </a:p>
      </dgm:t>
    </dgm:pt>
    <dgm:pt modelId="{6B507BD2-1EF1-4BF9-BABB-E5BAC3995938}" type="parTrans" cxnId="{A9FABFF8-D966-4864-8BCD-36EADE708632}">
      <dgm:prSet/>
      <dgm:spPr/>
      <dgm:t>
        <a:bodyPr/>
        <a:lstStyle/>
        <a:p>
          <a:endParaRPr lang="en-US"/>
        </a:p>
      </dgm:t>
    </dgm:pt>
    <dgm:pt modelId="{0B730460-B7A6-49E2-9164-2106607A6110}" type="sibTrans" cxnId="{A9FABFF8-D966-4864-8BCD-36EADE708632}">
      <dgm:prSet/>
      <dgm:spPr/>
      <dgm:t>
        <a:bodyPr/>
        <a:lstStyle/>
        <a:p>
          <a:endParaRPr lang="en-US"/>
        </a:p>
      </dgm:t>
    </dgm:pt>
    <dgm:pt modelId="{00DE13B0-9889-428A-971F-1F1492329CB3}" type="pres">
      <dgm:prSet presAssocID="{F6473D85-991A-4B5A-9F5B-222B71CCEAB1}" presName="hierChild1" presStyleCnt="0">
        <dgm:presLayoutVars>
          <dgm:orgChart val="1"/>
          <dgm:chPref val="1"/>
          <dgm:dir/>
          <dgm:animOne val="branch"/>
          <dgm:animLvl val="lvl"/>
          <dgm:resizeHandles/>
        </dgm:presLayoutVars>
      </dgm:prSet>
      <dgm:spPr/>
    </dgm:pt>
    <dgm:pt modelId="{3F8F7051-05E4-4C78-AF3D-266AA6FEA6D8}" type="pres">
      <dgm:prSet presAssocID="{59B504E6-F47F-4526-87D7-CF42F05DFD7D}" presName="hierRoot1" presStyleCnt="0">
        <dgm:presLayoutVars>
          <dgm:hierBranch val="init"/>
        </dgm:presLayoutVars>
      </dgm:prSet>
      <dgm:spPr/>
    </dgm:pt>
    <dgm:pt modelId="{21C952FB-5D01-487D-A66C-F0CB19E36C82}" type="pres">
      <dgm:prSet presAssocID="{59B504E6-F47F-4526-87D7-CF42F05DFD7D}" presName="rootComposite1" presStyleCnt="0"/>
      <dgm:spPr/>
    </dgm:pt>
    <dgm:pt modelId="{B45CF125-105F-4DF7-9E34-8CCDE061AE57}" type="pres">
      <dgm:prSet presAssocID="{59B504E6-F47F-4526-87D7-CF42F05DFD7D}" presName="rootText1" presStyleLbl="node0" presStyleIdx="0" presStyleCnt="1">
        <dgm:presLayoutVars>
          <dgm:chPref val="3"/>
        </dgm:presLayoutVars>
      </dgm:prSet>
      <dgm:spPr/>
    </dgm:pt>
    <dgm:pt modelId="{91FC10BD-22F4-4FE8-8332-6E3907B77996}" type="pres">
      <dgm:prSet presAssocID="{59B504E6-F47F-4526-87D7-CF42F05DFD7D}" presName="rootConnector1" presStyleLbl="node1" presStyleIdx="0" presStyleCnt="0"/>
      <dgm:spPr/>
    </dgm:pt>
    <dgm:pt modelId="{848D7566-8531-4BD0-B0E6-18C2C4FA0509}" type="pres">
      <dgm:prSet presAssocID="{59B504E6-F47F-4526-87D7-CF42F05DFD7D}" presName="hierChild2" presStyleCnt="0"/>
      <dgm:spPr/>
    </dgm:pt>
    <dgm:pt modelId="{F9CCABF7-0A1B-406B-B7BD-5B6E09B53F67}" type="pres">
      <dgm:prSet presAssocID="{6EC745D7-91FA-4CBA-8F9D-2896264525CB}" presName="Name37" presStyleLbl="parChTrans1D2" presStyleIdx="0" presStyleCnt="3"/>
      <dgm:spPr/>
    </dgm:pt>
    <dgm:pt modelId="{4BB99E2F-85FE-4877-B87E-6468A965D023}" type="pres">
      <dgm:prSet presAssocID="{CF3CC7FE-991F-482B-A4D2-E229D2B36388}" presName="hierRoot2" presStyleCnt="0">
        <dgm:presLayoutVars>
          <dgm:hierBranch val="init"/>
        </dgm:presLayoutVars>
      </dgm:prSet>
      <dgm:spPr/>
    </dgm:pt>
    <dgm:pt modelId="{2BA80507-17DD-4E75-80EC-526635892012}" type="pres">
      <dgm:prSet presAssocID="{CF3CC7FE-991F-482B-A4D2-E229D2B36388}" presName="rootComposite" presStyleCnt="0"/>
      <dgm:spPr/>
    </dgm:pt>
    <dgm:pt modelId="{1AE96357-FD17-4B2F-88A9-836DD36DC32C}" type="pres">
      <dgm:prSet presAssocID="{CF3CC7FE-991F-482B-A4D2-E229D2B36388}" presName="rootText" presStyleLbl="node2" presStyleIdx="0" presStyleCnt="3">
        <dgm:presLayoutVars>
          <dgm:chPref val="3"/>
        </dgm:presLayoutVars>
      </dgm:prSet>
      <dgm:spPr/>
    </dgm:pt>
    <dgm:pt modelId="{12338199-23F2-4AFA-9D6D-E94E05444F24}" type="pres">
      <dgm:prSet presAssocID="{CF3CC7FE-991F-482B-A4D2-E229D2B36388}" presName="rootConnector" presStyleLbl="node2" presStyleIdx="0" presStyleCnt="3"/>
      <dgm:spPr/>
    </dgm:pt>
    <dgm:pt modelId="{64C773C6-23CB-432C-A4A7-2B94903725CE}" type="pres">
      <dgm:prSet presAssocID="{CF3CC7FE-991F-482B-A4D2-E229D2B36388}" presName="hierChild4" presStyleCnt="0"/>
      <dgm:spPr/>
    </dgm:pt>
    <dgm:pt modelId="{86D6DCEF-8068-4C3D-905F-7BA9B31DB107}" type="pres">
      <dgm:prSet presAssocID="{CF3CC7FE-991F-482B-A4D2-E229D2B36388}" presName="hierChild5" presStyleCnt="0"/>
      <dgm:spPr/>
    </dgm:pt>
    <dgm:pt modelId="{FCD39C66-BAF7-4B7D-A0F3-9A8E54043898}" type="pres">
      <dgm:prSet presAssocID="{8B717585-85AE-49AF-B035-066CE437DCCB}" presName="Name37" presStyleLbl="parChTrans1D2" presStyleIdx="1" presStyleCnt="3"/>
      <dgm:spPr/>
    </dgm:pt>
    <dgm:pt modelId="{84FDAD19-FD49-46DF-8A37-B6034538B172}" type="pres">
      <dgm:prSet presAssocID="{E52CAC7A-6FA2-444D-98D4-98A85840BA87}" presName="hierRoot2" presStyleCnt="0">
        <dgm:presLayoutVars>
          <dgm:hierBranch val="init"/>
        </dgm:presLayoutVars>
      </dgm:prSet>
      <dgm:spPr/>
    </dgm:pt>
    <dgm:pt modelId="{F036E7CE-C3C8-4020-9238-D7DF59890354}" type="pres">
      <dgm:prSet presAssocID="{E52CAC7A-6FA2-444D-98D4-98A85840BA87}" presName="rootComposite" presStyleCnt="0"/>
      <dgm:spPr/>
    </dgm:pt>
    <dgm:pt modelId="{78FE3300-7AEE-4B2F-9833-165B7D90DD02}" type="pres">
      <dgm:prSet presAssocID="{E52CAC7A-6FA2-444D-98D4-98A85840BA87}" presName="rootText" presStyleLbl="node2" presStyleIdx="1" presStyleCnt="3">
        <dgm:presLayoutVars>
          <dgm:chPref val="3"/>
        </dgm:presLayoutVars>
      </dgm:prSet>
      <dgm:spPr/>
    </dgm:pt>
    <dgm:pt modelId="{A7522615-484C-419D-BA42-36F9030EE02D}" type="pres">
      <dgm:prSet presAssocID="{E52CAC7A-6FA2-444D-98D4-98A85840BA87}" presName="rootConnector" presStyleLbl="node2" presStyleIdx="1" presStyleCnt="3"/>
      <dgm:spPr/>
    </dgm:pt>
    <dgm:pt modelId="{5CDD95B1-A742-45A3-B909-1A1269B1CAAD}" type="pres">
      <dgm:prSet presAssocID="{E52CAC7A-6FA2-444D-98D4-98A85840BA87}" presName="hierChild4" presStyleCnt="0"/>
      <dgm:spPr/>
    </dgm:pt>
    <dgm:pt modelId="{372363F7-C37F-41A9-A712-2D4B8C8EFF97}" type="pres">
      <dgm:prSet presAssocID="{E52CAC7A-6FA2-444D-98D4-98A85840BA87}" presName="hierChild5" presStyleCnt="0"/>
      <dgm:spPr/>
    </dgm:pt>
    <dgm:pt modelId="{90206619-0422-4BA0-A465-7D40E774BB01}" type="pres">
      <dgm:prSet presAssocID="{6B507BD2-1EF1-4BF9-BABB-E5BAC3995938}" presName="Name37" presStyleLbl="parChTrans1D2" presStyleIdx="2" presStyleCnt="3"/>
      <dgm:spPr/>
    </dgm:pt>
    <dgm:pt modelId="{47D5067B-FCEB-45D0-85B0-C2D84FAD12C8}" type="pres">
      <dgm:prSet presAssocID="{A0BC59C3-2D9A-4406-B5C2-16EA0EA408C9}" presName="hierRoot2" presStyleCnt="0">
        <dgm:presLayoutVars>
          <dgm:hierBranch val="init"/>
        </dgm:presLayoutVars>
      </dgm:prSet>
      <dgm:spPr/>
    </dgm:pt>
    <dgm:pt modelId="{BB6444C8-902B-47BA-9E0A-64D865277CB9}" type="pres">
      <dgm:prSet presAssocID="{A0BC59C3-2D9A-4406-B5C2-16EA0EA408C9}" presName="rootComposite" presStyleCnt="0"/>
      <dgm:spPr/>
    </dgm:pt>
    <dgm:pt modelId="{895B0C5B-8CEB-4DAF-876C-74402CD8FC08}" type="pres">
      <dgm:prSet presAssocID="{A0BC59C3-2D9A-4406-B5C2-16EA0EA408C9}" presName="rootText" presStyleLbl="node2" presStyleIdx="2" presStyleCnt="3">
        <dgm:presLayoutVars>
          <dgm:chPref val="3"/>
        </dgm:presLayoutVars>
      </dgm:prSet>
      <dgm:spPr/>
    </dgm:pt>
    <dgm:pt modelId="{500CECC4-2648-40A1-AF0B-A34F39F33166}" type="pres">
      <dgm:prSet presAssocID="{A0BC59C3-2D9A-4406-B5C2-16EA0EA408C9}" presName="rootConnector" presStyleLbl="node2" presStyleIdx="2" presStyleCnt="3"/>
      <dgm:spPr/>
    </dgm:pt>
    <dgm:pt modelId="{97DA5BAF-D87F-4BAB-B07B-E1C63754FCC6}" type="pres">
      <dgm:prSet presAssocID="{A0BC59C3-2D9A-4406-B5C2-16EA0EA408C9}" presName="hierChild4" presStyleCnt="0"/>
      <dgm:spPr/>
    </dgm:pt>
    <dgm:pt modelId="{6730C590-EBE4-4A84-BB2D-DFA9DAE1DA82}" type="pres">
      <dgm:prSet presAssocID="{A0BC59C3-2D9A-4406-B5C2-16EA0EA408C9}" presName="hierChild5" presStyleCnt="0"/>
      <dgm:spPr/>
    </dgm:pt>
    <dgm:pt modelId="{7CE240F0-677E-4BFC-9FFC-FC8E0F4EEDE8}" type="pres">
      <dgm:prSet presAssocID="{59B504E6-F47F-4526-87D7-CF42F05DFD7D}" presName="hierChild3" presStyleCnt="0"/>
      <dgm:spPr/>
    </dgm:pt>
  </dgm:ptLst>
  <dgm:cxnLst>
    <dgm:cxn modelId="{BC8A6E05-48EB-4AFC-94FD-B104197C066B}" type="presOf" srcId="{E52CAC7A-6FA2-444D-98D4-98A85840BA87}" destId="{A7522615-484C-419D-BA42-36F9030EE02D}" srcOrd="1" destOrd="0" presId="urn:microsoft.com/office/officeart/2005/8/layout/orgChart1"/>
    <dgm:cxn modelId="{B3E6C71C-3A86-48D2-A81A-3AC8608E2429}" type="presOf" srcId="{59B504E6-F47F-4526-87D7-CF42F05DFD7D}" destId="{B45CF125-105F-4DF7-9E34-8CCDE061AE57}" srcOrd="0" destOrd="0" presId="urn:microsoft.com/office/officeart/2005/8/layout/orgChart1"/>
    <dgm:cxn modelId="{BB10CC1E-812C-4D5C-9425-9F91DA13EACF}" type="presOf" srcId="{59B504E6-F47F-4526-87D7-CF42F05DFD7D}" destId="{91FC10BD-22F4-4FE8-8332-6E3907B77996}" srcOrd="1" destOrd="0" presId="urn:microsoft.com/office/officeart/2005/8/layout/orgChart1"/>
    <dgm:cxn modelId="{1DDCBA1F-4809-4686-9651-6A5288D8ECF4}" srcId="{59B504E6-F47F-4526-87D7-CF42F05DFD7D}" destId="{CF3CC7FE-991F-482B-A4D2-E229D2B36388}" srcOrd="0" destOrd="0" parTransId="{6EC745D7-91FA-4CBA-8F9D-2896264525CB}" sibTransId="{100E2B5B-BB55-4F61-8858-DD17403EAF82}"/>
    <dgm:cxn modelId="{DF3BE91F-0C98-401C-8F26-9DE2D1559F17}" srcId="{F6473D85-991A-4B5A-9F5B-222B71CCEAB1}" destId="{59B504E6-F47F-4526-87D7-CF42F05DFD7D}" srcOrd="0" destOrd="0" parTransId="{1BE6505C-FA26-4EE7-8094-D56D1EC153A0}" sibTransId="{702C561E-AA47-478E-8695-5355FF6D9FEB}"/>
    <dgm:cxn modelId="{25EE8F3D-8F8F-4382-B76E-466260C69937}" type="presOf" srcId="{A0BC59C3-2D9A-4406-B5C2-16EA0EA408C9}" destId="{895B0C5B-8CEB-4DAF-876C-74402CD8FC08}" srcOrd="0" destOrd="0" presId="urn:microsoft.com/office/officeart/2005/8/layout/orgChart1"/>
    <dgm:cxn modelId="{43F42640-A4AD-4B57-85C4-7C82D725B19B}" type="presOf" srcId="{A0BC59C3-2D9A-4406-B5C2-16EA0EA408C9}" destId="{500CECC4-2648-40A1-AF0B-A34F39F33166}" srcOrd="1" destOrd="0" presId="urn:microsoft.com/office/officeart/2005/8/layout/orgChart1"/>
    <dgm:cxn modelId="{8FAEB346-8C2F-4625-B781-5C1D5F4D9B98}" srcId="{59B504E6-F47F-4526-87D7-CF42F05DFD7D}" destId="{E52CAC7A-6FA2-444D-98D4-98A85840BA87}" srcOrd="1" destOrd="0" parTransId="{8B717585-85AE-49AF-B035-066CE437DCCB}" sibTransId="{F22885CC-F969-427B-B2CF-6EB5F112B31E}"/>
    <dgm:cxn modelId="{6135AE81-E6FC-4AB1-B253-D71A39427A99}" type="presOf" srcId="{6EC745D7-91FA-4CBA-8F9D-2896264525CB}" destId="{F9CCABF7-0A1B-406B-B7BD-5B6E09B53F67}" srcOrd="0" destOrd="0" presId="urn:microsoft.com/office/officeart/2005/8/layout/orgChart1"/>
    <dgm:cxn modelId="{484A5285-6A04-4451-B156-637E71981783}" type="presOf" srcId="{CF3CC7FE-991F-482B-A4D2-E229D2B36388}" destId="{1AE96357-FD17-4B2F-88A9-836DD36DC32C}" srcOrd="0" destOrd="0" presId="urn:microsoft.com/office/officeart/2005/8/layout/orgChart1"/>
    <dgm:cxn modelId="{01EDC28B-6516-416C-A492-1C5090B18ACC}" type="presOf" srcId="{F6473D85-991A-4B5A-9F5B-222B71CCEAB1}" destId="{00DE13B0-9889-428A-971F-1F1492329CB3}" srcOrd="0" destOrd="0" presId="urn:microsoft.com/office/officeart/2005/8/layout/orgChart1"/>
    <dgm:cxn modelId="{AC1C739C-18E1-4E62-ACED-44267BD497F8}" type="presOf" srcId="{8B717585-85AE-49AF-B035-066CE437DCCB}" destId="{FCD39C66-BAF7-4B7D-A0F3-9A8E54043898}" srcOrd="0" destOrd="0" presId="urn:microsoft.com/office/officeart/2005/8/layout/orgChart1"/>
    <dgm:cxn modelId="{E06FC19D-3316-4994-A422-9CE723E209B1}" type="presOf" srcId="{CF3CC7FE-991F-482B-A4D2-E229D2B36388}" destId="{12338199-23F2-4AFA-9D6D-E94E05444F24}" srcOrd="1" destOrd="0" presId="urn:microsoft.com/office/officeart/2005/8/layout/orgChart1"/>
    <dgm:cxn modelId="{CF9EA0A5-3FED-43DE-BEEC-54EB7155B394}" type="presOf" srcId="{6B507BD2-1EF1-4BF9-BABB-E5BAC3995938}" destId="{90206619-0422-4BA0-A465-7D40E774BB01}" srcOrd="0" destOrd="0" presId="urn:microsoft.com/office/officeart/2005/8/layout/orgChart1"/>
    <dgm:cxn modelId="{E689F6B6-BC45-478B-A5C4-5386B1F9AB7A}" type="presOf" srcId="{E52CAC7A-6FA2-444D-98D4-98A85840BA87}" destId="{78FE3300-7AEE-4B2F-9833-165B7D90DD02}" srcOrd="0" destOrd="0" presId="urn:microsoft.com/office/officeart/2005/8/layout/orgChart1"/>
    <dgm:cxn modelId="{A9FABFF8-D966-4864-8BCD-36EADE708632}" srcId="{59B504E6-F47F-4526-87D7-CF42F05DFD7D}" destId="{A0BC59C3-2D9A-4406-B5C2-16EA0EA408C9}" srcOrd="2" destOrd="0" parTransId="{6B507BD2-1EF1-4BF9-BABB-E5BAC3995938}" sibTransId="{0B730460-B7A6-49E2-9164-2106607A6110}"/>
    <dgm:cxn modelId="{A6DB2F28-3A5A-4E75-815E-6FF04C2FD8AA}" type="presParOf" srcId="{00DE13B0-9889-428A-971F-1F1492329CB3}" destId="{3F8F7051-05E4-4C78-AF3D-266AA6FEA6D8}" srcOrd="0" destOrd="0" presId="urn:microsoft.com/office/officeart/2005/8/layout/orgChart1"/>
    <dgm:cxn modelId="{60AF62A0-EEDA-46D2-81D9-87FB94AAD52E}" type="presParOf" srcId="{3F8F7051-05E4-4C78-AF3D-266AA6FEA6D8}" destId="{21C952FB-5D01-487D-A66C-F0CB19E36C82}" srcOrd="0" destOrd="0" presId="urn:microsoft.com/office/officeart/2005/8/layout/orgChart1"/>
    <dgm:cxn modelId="{8E0CD86B-D38B-4E6F-9F33-E8656A4FE72D}" type="presParOf" srcId="{21C952FB-5D01-487D-A66C-F0CB19E36C82}" destId="{B45CF125-105F-4DF7-9E34-8CCDE061AE57}" srcOrd="0" destOrd="0" presId="urn:microsoft.com/office/officeart/2005/8/layout/orgChart1"/>
    <dgm:cxn modelId="{9CFB5341-1D05-4BF5-8DFA-91508DEFF356}" type="presParOf" srcId="{21C952FB-5D01-487D-A66C-F0CB19E36C82}" destId="{91FC10BD-22F4-4FE8-8332-6E3907B77996}" srcOrd="1" destOrd="0" presId="urn:microsoft.com/office/officeart/2005/8/layout/orgChart1"/>
    <dgm:cxn modelId="{C57A49BC-F6E7-4348-A762-F3D49C3DD90F}" type="presParOf" srcId="{3F8F7051-05E4-4C78-AF3D-266AA6FEA6D8}" destId="{848D7566-8531-4BD0-B0E6-18C2C4FA0509}" srcOrd="1" destOrd="0" presId="urn:microsoft.com/office/officeart/2005/8/layout/orgChart1"/>
    <dgm:cxn modelId="{412FE106-3C28-42FB-90A2-4D7BBBDFF5DD}" type="presParOf" srcId="{848D7566-8531-4BD0-B0E6-18C2C4FA0509}" destId="{F9CCABF7-0A1B-406B-B7BD-5B6E09B53F67}" srcOrd="0" destOrd="0" presId="urn:microsoft.com/office/officeart/2005/8/layout/orgChart1"/>
    <dgm:cxn modelId="{BBF469B3-5DD8-4F95-BCC7-619678361B61}" type="presParOf" srcId="{848D7566-8531-4BD0-B0E6-18C2C4FA0509}" destId="{4BB99E2F-85FE-4877-B87E-6468A965D023}" srcOrd="1" destOrd="0" presId="urn:microsoft.com/office/officeart/2005/8/layout/orgChart1"/>
    <dgm:cxn modelId="{83CD052A-0D69-4AEA-B80F-06996A12771F}" type="presParOf" srcId="{4BB99E2F-85FE-4877-B87E-6468A965D023}" destId="{2BA80507-17DD-4E75-80EC-526635892012}" srcOrd="0" destOrd="0" presId="urn:microsoft.com/office/officeart/2005/8/layout/orgChart1"/>
    <dgm:cxn modelId="{10A56BDF-E8F3-4064-936A-8320CE4AE117}" type="presParOf" srcId="{2BA80507-17DD-4E75-80EC-526635892012}" destId="{1AE96357-FD17-4B2F-88A9-836DD36DC32C}" srcOrd="0" destOrd="0" presId="urn:microsoft.com/office/officeart/2005/8/layout/orgChart1"/>
    <dgm:cxn modelId="{2809DDF8-7A73-4445-8387-995AB51C09D8}" type="presParOf" srcId="{2BA80507-17DD-4E75-80EC-526635892012}" destId="{12338199-23F2-4AFA-9D6D-E94E05444F24}" srcOrd="1" destOrd="0" presId="urn:microsoft.com/office/officeart/2005/8/layout/orgChart1"/>
    <dgm:cxn modelId="{0EEF6C5C-50B2-4D77-9A37-37A965F70D5D}" type="presParOf" srcId="{4BB99E2F-85FE-4877-B87E-6468A965D023}" destId="{64C773C6-23CB-432C-A4A7-2B94903725CE}" srcOrd="1" destOrd="0" presId="urn:microsoft.com/office/officeart/2005/8/layout/orgChart1"/>
    <dgm:cxn modelId="{AF9E13C8-431C-4D21-8507-43B6D0063369}" type="presParOf" srcId="{4BB99E2F-85FE-4877-B87E-6468A965D023}" destId="{86D6DCEF-8068-4C3D-905F-7BA9B31DB107}" srcOrd="2" destOrd="0" presId="urn:microsoft.com/office/officeart/2005/8/layout/orgChart1"/>
    <dgm:cxn modelId="{0A8CE4A0-96CD-4C8E-A623-DA63CA86D02A}" type="presParOf" srcId="{848D7566-8531-4BD0-B0E6-18C2C4FA0509}" destId="{FCD39C66-BAF7-4B7D-A0F3-9A8E54043898}" srcOrd="2" destOrd="0" presId="urn:microsoft.com/office/officeart/2005/8/layout/orgChart1"/>
    <dgm:cxn modelId="{63F3685D-AE73-4160-A885-F91050537A17}" type="presParOf" srcId="{848D7566-8531-4BD0-B0E6-18C2C4FA0509}" destId="{84FDAD19-FD49-46DF-8A37-B6034538B172}" srcOrd="3" destOrd="0" presId="urn:microsoft.com/office/officeart/2005/8/layout/orgChart1"/>
    <dgm:cxn modelId="{1AD8F12B-BB62-4FAA-818E-4369C0FA290A}" type="presParOf" srcId="{84FDAD19-FD49-46DF-8A37-B6034538B172}" destId="{F036E7CE-C3C8-4020-9238-D7DF59890354}" srcOrd="0" destOrd="0" presId="urn:microsoft.com/office/officeart/2005/8/layout/orgChart1"/>
    <dgm:cxn modelId="{C7AE8E6A-A816-4AE9-B6BE-51FA7002AC8A}" type="presParOf" srcId="{F036E7CE-C3C8-4020-9238-D7DF59890354}" destId="{78FE3300-7AEE-4B2F-9833-165B7D90DD02}" srcOrd="0" destOrd="0" presId="urn:microsoft.com/office/officeart/2005/8/layout/orgChart1"/>
    <dgm:cxn modelId="{3871E45B-1328-4523-83F3-1A86D6197130}" type="presParOf" srcId="{F036E7CE-C3C8-4020-9238-D7DF59890354}" destId="{A7522615-484C-419D-BA42-36F9030EE02D}" srcOrd="1" destOrd="0" presId="urn:microsoft.com/office/officeart/2005/8/layout/orgChart1"/>
    <dgm:cxn modelId="{B27B1599-8643-4D8E-B7CA-4087C45369D2}" type="presParOf" srcId="{84FDAD19-FD49-46DF-8A37-B6034538B172}" destId="{5CDD95B1-A742-45A3-B909-1A1269B1CAAD}" srcOrd="1" destOrd="0" presId="urn:microsoft.com/office/officeart/2005/8/layout/orgChart1"/>
    <dgm:cxn modelId="{2CB5BDDD-F859-48C8-909C-F1E371EF30C6}" type="presParOf" srcId="{84FDAD19-FD49-46DF-8A37-B6034538B172}" destId="{372363F7-C37F-41A9-A712-2D4B8C8EFF97}" srcOrd="2" destOrd="0" presId="urn:microsoft.com/office/officeart/2005/8/layout/orgChart1"/>
    <dgm:cxn modelId="{9A8BC6FC-C9E3-4CAB-898C-769A9E0B3BEB}" type="presParOf" srcId="{848D7566-8531-4BD0-B0E6-18C2C4FA0509}" destId="{90206619-0422-4BA0-A465-7D40E774BB01}" srcOrd="4" destOrd="0" presId="urn:microsoft.com/office/officeart/2005/8/layout/orgChart1"/>
    <dgm:cxn modelId="{62790988-78E2-4B68-80F9-3CAD6087BECD}" type="presParOf" srcId="{848D7566-8531-4BD0-B0E6-18C2C4FA0509}" destId="{47D5067B-FCEB-45D0-85B0-C2D84FAD12C8}" srcOrd="5" destOrd="0" presId="urn:microsoft.com/office/officeart/2005/8/layout/orgChart1"/>
    <dgm:cxn modelId="{ACD9E155-DE37-43CA-970F-8E5541DE48B4}" type="presParOf" srcId="{47D5067B-FCEB-45D0-85B0-C2D84FAD12C8}" destId="{BB6444C8-902B-47BA-9E0A-64D865277CB9}" srcOrd="0" destOrd="0" presId="urn:microsoft.com/office/officeart/2005/8/layout/orgChart1"/>
    <dgm:cxn modelId="{9F1A767D-529A-41AD-A5E9-B1F3DA0EA243}" type="presParOf" srcId="{BB6444C8-902B-47BA-9E0A-64D865277CB9}" destId="{895B0C5B-8CEB-4DAF-876C-74402CD8FC08}" srcOrd="0" destOrd="0" presId="urn:microsoft.com/office/officeart/2005/8/layout/orgChart1"/>
    <dgm:cxn modelId="{7F32C457-80F3-4CFB-A0E3-623187960D3C}" type="presParOf" srcId="{BB6444C8-902B-47BA-9E0A-64D865277CB9}" destId="{500CECC4-2648-40A1-AF0B-A34F39F33166}" srcOrd="1" destOrd="0" presId="urn:microsoft.com/office/officeart/2005/8/layout/orgChart1"/>
    <dgm:cxn modelId="{10306850-B7DE-4518-A8AA-F16995958A6B}" type="presParOf" srcId="{47D5067B-FCEB-45D0-85B0-C2D84FAD12C8}" destId="{97DA5BAF-D87F-4BAB-B07B-E1C63754FCC6}" srcOrd="1" destOrd="0" presId="urn:microsoft.com/office/officeart/2005/8/layout/orgChart1"/>
    <dgm:cxn modelId="{E3360D95-A756-43D8-8CEE-C7950EBE153D}" type="presParOf" srcId="{47D5067B-FCEB-45D0-85B0-C2D84FAD12C8}" destId="{6730C590-EBE4-4A84-BB2D-DFA9DAE1DA82}" srcOrd="2" destOrd="0" presId="urn:microsoft.com/office/officeart/2005/8/layout/orgChart1"/>
    <dgm:cxn modelId="{AB0706BA-10AD-480A-837A-7D0AA82CA62F}" type="presParOf" srcId="{3F8F7051-05E4-4C78-AF3D-266AA6FEA6D8}" destId="{7CE240F0-677E-4BFC-9FFC-FC8E0F4EEDE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73D85-991A-4B5A-9F5B-222B71CCEAB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9B504E6-F47F-4526-87D7-CF42F05DFD7D}">
      <dgm:prSet phldrT="[Text]"/>
      <dgm:spPr>
        <a:solidFill>
          <a:srgbClr val="00B0F0"/>
        </a:solidFill>
      </dgm:spPr>
      <dgm:t>
        <a:bodyPr/>
        <a:lstStyle/>
        <a:p>
          <a:r>
            <a:rPr lang="en-US" dirty="0"/>
            <a:t>Musical Instruments</a:t>
          </a:r>
        </a:p>
      </dgm:t>
    </dgm:pt>
    <dgm:pt modelId="{1BE6505C-FA26-4EE7-8094-D56D1EC153A0}" type="parTrans" cxnId="{DF3BE91F-0C98-401C-8F26-9DE2D1559F17}">
      <dgm:prSet/>
      <dgm:spPr/>
      <dgm:t>
        <a:bodyPr/>
        <a:lstStyle/>
        <a:p>
          <a:endParaRPr lang="en-US"/>
        </a:p>
      </dgm:t>
    </dgm:pt>
    <dgm:pt modelId="{702C561E-AA47-478E-8695-5355FF6D9FEB}" type="sibTrans" cxnId="{DF3BE91F-0C98-401C-8F26-9DE2D1559F17}">
      <dgm:prSet/>
      <dgm:spPr/>
      <dgm:t>
        <a:bodyPr/>
        <a:lstStyle/>
        <a:p>
          <a:endParaRPr lang="en-US"/>
        </a:p>
      </dgm:t>
    </dgm:pt>
    <dgm:pt modelId="{CF3CC7FE-991F-482B-A4D2-E229D2B36388}">
      <dgm:prSet phldrT="[Text]"/>
      <dgm:spPr>
        <a:solidFill>
          <a:srgbClr val="00B0F0"/>
        </a:solidFill>
      </dgm:spPr>
      <dgm:t>
        <a:bodyPr/>
        <a:lstStyle/>
        <a:p>
          <a:r>
            <a:rPr lang="en-US" dirty="0"/>
            <a:t>Woodwinds</a:t>
          </a:r>
        </a:p>
      </dgm:t>
    </dgm:pt>
    <dgm:pt modelId="{6EC745D7-91FA-4CBA-8F9D-2896264525CB}" type="parTrans" cxnId="{1DDCBA1F-4809-4686-9651-6A5288D8ECF4}">
      <dgm:prSet/>
      <dgm:spPr/>
      <dgm:t>
        <a:bodyPr/>
        <a:lstStyle/>
        <a:p>
          <a:endParaRPr lang="en-US"/>
        </a:p>
      </dgm:t>
    </dgm:pt>
    <dgm:pt modelId="{100E2B5B-BB55-4F61-8858-DD17403EAF82}" type="sibTrans" cxnId="{1DDCBA1F-4809-4686-9651-6A5288D8ECF4}">
      <dgm:prSet/>
      <dgm:spPr/>
      <dgm:t>
        <a:bodyPr/>
        <a:lstStyle/>
        <a:p>
          <a:endParaRPr lang="en-US"/>
        </a:p>
      </dgm:t>
    </dgm:pt>
    <dgm:pt modelId="{E52CAC7A-6FA2-444D-98D4-98A85840BA87}">
      <dgm:prSet phldrT="[Text]"/>
      <dgm:spPr>
        <a:solidFill>
          <a:srgbClr val="00B0F0"/>
        </a:solidFill>
      </dgm:spPr>
      <dgm:t>
        <a:bodyPr/>
        <a:lstStyle/>
        <a:p>
          <a:r>
            <a:rPr lang="en-US" dirty="0"/>
            <a:t>Strings</a:t>
          </a:r>
        </a:p>
      </dgm:t>
    </dgm:pt>
    <dgm:pt modelId="{8B717585-85AE-49AF-B035-066CE437DCCB}" type="parTrans" cxnId="{8FAEB346-8C2F-4625-B781-5C1D5F4D9B98}">
      <dgm:prSet/>
      <dgm:spPr/>
      <dgm:t>
        <a:bodyPr/>
        <a:lstStyle/>
        <a:p>
          <a:endParaRPr lang="en-US"/>
        </a:p>
      </dgm:t>
    </dgm:pt>
    <dgm:pt modelId="{F22885CC-F969-427B-B2CF-6EB5F112B31E}" type="sibTrans" cxnId="{8FAEB346-8C2F-4625-B781-5C1D5F4D9B98}">
      <dgm:prSet/>
      <dgm:spPr/>
      <dgm:t>
        <a:bodyPr/>
        <a:lstStyle/>
        <a:p>
          <a:endParaRPr lang="en-US"/>
        </a:p>
      </dgm:t>
    </dgm:pt>
    <dgm:pt modelId="{00DE13B0-9889-428A-971F-1F1492329CB3}" type="pres">
      <dgm:prSet presAssocID="{F6473D85-991A-4B5A-9F5B-222B71CCEAB1}" presName="hierChild1" presStyleCnt="0">
        <dgm:presLayoutVars>
          <dgm:orgChart val="1"/>
          <dgm:chPref val="1"/>
          <dgm:dir/>
          <dgm:animOne val="branch"/>
          <dgm:animLvl val="lvl"/>
          <dgm:resizeHandles/>
        </dgm:presLayoutVars>
      </dgm:prSet>
      <dgm:spPr/>
    </dgm:pt>
    <dgm:pt modelId="{3F8F7051-05E4-4C78-AF3D-266AA6FEA6D8}" type="pres">
      <dgm:prSet presAssocID="{59B504E6-F47F-4526-87D7-CF42F05DFD7D}" presName="hierRoot1" presStyleCnt="0">
        <dgm:presLayoutVars>
          <dgm:hierBranch val="init"/>
        </dgm:presLayoutVars>
      </dgm:prSet>
      <dgm:spPr/>
    </dgm:pt>
    <dgm:pt modelId="{21C952FB-5D01-487D-A66C-F0CB19E36C82}" type="pres">
      <dgm:prSet presAssocID="{59B504E6-F47F-4526-87D7-CF42F05DFD7D}" presName="rootComposite1" presStyleCnt="0"/>
      <dgm:spPr/>
    </dgm:pt>
    <dgm:pt modelId="{B45CF125-105F-4DF7-9E34-8CCDE061AE57}" type="pres">
      <dgm:prSet presAssocID="{59B504E6-F47F-4526-87D7-CF42F05DFD7D}" presName="rootText1" presStyleLbl="node0" presStyleIdx="0" presStyleCnt="1">
        <dgm:presLayoutVars>
          <dgm:chPref val="3"/>
        </dgm:presLayoutVars>
      </dgm:prSet>
      <dgm:spPr/>
    </dgm:pt>
    <dgm:pt modelId="{91FC10BD-22F4-4FE8-8332-6E3907B77996}" type="pres">
      <dgm:prSet presAssocID="{59B504E6-F47F-4526-87D7-CF42F05DFD7D}" presName="rootConnector1" presStyleLbl="node1" presStyleIdx="0" presStyleCnt="0"/>
      <dgm:spPr/>
    </dgm:pt>
    <dgm:pt modelId="{848D7566-8531-4BD0-B0E6-18C2C4FA0509}" type="pres">
      <dgm:prSet presAssocID="{59B504E6-F47F-4526-87D7-CF42F05DFD7D}" presName="hierChild2" presStyleCnt="0"/>
      <dgm:spPr/>
    </dgm:pt>
    <dgm:pt modelId="{F9CCABF7-0A1B-406B-B7BD-5B6E09B53F67}" type="pres">
      <dgm:prSet presAssocID="{6EC745D7-91FA-4CBA-8F9D-2896264525CB}" presName="Name37" presStyleLbl="parChTrans1D2" presStyleIdx="0" presStyleCnt="2"/>
      <dgm:spPr/>
    </dgm:pt>
    <dgm:pt modelId="{4BB99E2F-85FE-4877-B87E-6468A965D023}" type="pres">
      <dgm:prSet presAssocID="{CF3CC7FE-991F-482B-A4D2-E229D2B36388}" presName="hierRoot2" presStyleCnt="0">
        <dgm:presLayoutVars>
          <dgm:hierBranch val="init"/>
        </dgm:presLayoutVars>
      </dgm:prSet>
      <dgm:spPr/>
    </dgm:pt>
    <dgm:pt modelId="{2BA80507-17DD-4E75-80EC-526635892012}" type="pres">
      <dgm:prSet presAssocID="{CF3CC7FE-991F-482B-A4D2-E229D2B36388}" presName="rootComposite" presStyleCnt="0"/>
      <dgm:spPr/>
    </dgm:pt>
    <dgm:pt modelId="{1AE96357-FD17-4B2F-88A9-836DD36DC32C}" type="pres">
      <dgm:prSet presAssocID="{CF3CC7FE-991F-482B-A4D2-E229D2B36388}" presName="rootText" presStyleLbl="node2" presStyleIdx="0" presStyleCnt="2">
        <dgm:presLayoutVars>
          <dgm:chPref val="3"/>
        </dgm:presLayoutVars>
      </dgm:prSet>
      <dgm:spPr/>
    </dgm:pt>
    <dgm:pt modelId="{12338199-23F2-4AFA-9D6D-E94E05444F24}" type="pres">
      <dgm:prSet presAssocID="{CF3CC7FE-991F-482B-A4D2-E229D2B36388}" presName="rootConnector" presStyleLbl="node2" presStyleIdx="0" presStyleCnt="2"/>
      <dgm:spPr/>
    </dgm:pt>
    <dgm:pt modelId="{64C773C6-23CB-432C-A4A7-2B94903725CE}" type="pres">
      <dgm:prSet presAssocID="{CF3CC7FE-991F-482B-A4D2-E229D2B36388}" presName="hierChild4" presStyleCnt="0"/>
      <dgm:spPr/>
    </dgm:pt>
    <dgm:pt modelId="{86D6DCEF-8068-4C3D-905F-7BA9B31DB107}" type="pres">
      <dgm:prSet presAssocID="{CF3CC7FE-991F-482B-A4D2-E229D2B36388}" presName="hierChild5" presStyleCnt="0"/>
      <dgm:spPr/>
    </dgm:pt>
    <dgm:pt modelId="{FCD39C66-BAF7-4B7D-A0F3-9A8E54043898}" type="pres">
      <dgm:prSet presAssocID="{8B717585-85AE-49AF-B035-066CE437DCCB}" presName="Name37" presStyleLbl="parChTrans1D2" presStyleIdx="1" presStyleCnt="2"/>
      <dgm:spPr/>
    </dgm:pt>
    <dgm:pt modelId="{84FDAD19-FD49-46DF-8A37-B6034538B172}" type="pres">
      <dgm:prSet presAssocID="{E52CAC7A-6FA2-444D-98D4-98A85840BA87}" presName="hierRoot2" presStyleCnt="0">
        <dgm:presLayoutVars>
          <dgm:hierBranch val="init"/>
        </dgm:presLayoutVars>
      </dgm:prSet>
      <dgm:spPr/>
    </dgm:pt>
    <dgm:pt modelId="{F036E7CE-C3C8-4020-9238-D7DF59890354}" type="pres">
      <dgm:prSet presAssocID="{E52CAC7A-6FA2-444D-98D4-98A85840BA87}" presName="rootComposite" presStyleCnt="0"/>
      <dgm:spPr/>
    </dgm:pt>
    <dgm:pt modelId="{78FE3300-7AEE-4B2F-9833-165B7D90DD02}" type="pres">
      <dgm:prSet presAssocID="{E52CAC7A-6FA2-444D-98D4-98A85840BA87}" presName="rootText" presStyleLbl="node2" presStyleIdx="1" presStyleCnt="2">
        <dgm:presLayoutVars>
          <dgm:chPref val="3"/>
        </dgm:presLayoutVars>
      </dgm:prSet>
      <dgm:spPr/>
    </dgm:pt>
    <dgm:pt modelId="{A7522615-484C-419D-BA42-36F9030EE02D}" type="pres">
      <dgm:prSet presAssocID="{E52CAC7A-6FA2-444D-98D4-98A85840BA87}" presName="rootConnector" presStyleLbl="node2" presStyleIdx="1" presStyleCnt="2"/>
      <dgm:spPr/>
    </dgm:pt>
    <dgm:pt modelId="{5CDD95B1-A742-45A3-B909-1A1269B1CAAD}" type="pres">
      <dgm:prSet presAssocID="{E52CAC7A-6FA2-444D-98D4-98A85840BA87}" presName="hierChild4" presStyleCnt="0"/>
      <dgm:spPr/>
    </dgm:pt>
    <dgm:pt modelId="{372363F7-C37F-41A9-A712-2D4B8C8EFF97}" type="pres">
      <dgm:prSet presAssocID="{E52CAC7A-6FA2-444D-98D4-98A85840BA87}" presName="hierChild5" presStyleCnt="0"/>
      <dgm:spPr/>
    </dgm:pt>
    <dgm:pt modelId="{7CE240F0-677E-4BFC-9FFC-FC8E0F4EEDE8}" type="pres">
      <dgm:prSet presAssocID="{59B504E6-F47F-4526-87D7-CF42F05DFD7D}" presName="hierChild3" presStyleCnt="0"/>
      <dgm:spPr/>
    </dgm:pt>
  </dgm:ptLst>
  <dgm:cxnLst>
    <dgm:cxn modelId="{BC8A6E05-48EB-4AFC-94FD-B104197C066B}" type="presOf" srcId="{E52CAC7A-6FA2-444D-98D4-98A85840BA87}" destId="{A7522615-484C-419D-BA42-36F9030EE02D}" srcOrd="1" destOrd="0" presId="urn:microsoft.com/office/officeart/2005/8/layout/orgChart1"/>
    <dgm:cxn modelId="{B3E6C71C-3A86-48D2-A81A-3AC8608E2429}" type="presOf" srcId="{59B504E6-F47F-4526-87D7-CF42F05DFD7D}" destId="{B45CF125-105F-4DF7-9E34-8CCDE061AE57}" srcOrd="0" destOrd="0" presId="urn:microsoft.com/office/officeart/2005/8/layout/orgChart1"/>
    <dgm:cxn modelId="{BB10CC1E-812C-4D5C-9425-9F91DA13EACF}" type="presOf" srcId="{59B504E6-F47F-4526-87D7-CF42F05DFD7D}" destId="{91FC10BD-22F4-4FE8-8332-6E3907B77996}" srcOrd="1" destOrd="0" presId="urn:microsoft.com/office/officeart/2005/8/layout/orgChart1"/>
    <dgm:cxn modelId="{1DDCBA1F-4809-4686-9651-6A5288D8ECF4}" srcId="{59B504E6-F47F-4526-87D7-CF42F05DFD7D}" destId="{CF3CC7FE-991F-482B-A4D2-E229D2B36388}" srcOrd="0" destOrd="0" parTransId="{6EC745D7-91FA-4CBA-8F9D-2896264525CB}" sibTransId="{100E2B5B-BB55-4F61-8858-DD17403EAF82}"/>
    <dgm:cxn modelId="{DF3BE91F-0C98-401C-8F26-9DE2D1559F17}" srcId="{F6473D85-991A-4B5A-9F5B-222B71CCEAB1}" destId="{59B504E6-F47F-4526-87D7-CF42F05DFD7D}" srcOrd="0" destOrd="0" parTransId="{1BE6505C-FA26-4EE7-8094-D56D1EC153A0}" sibTransId="{702C561E-AA47-478E-8695-5355FF6D9FEB}"/>
    <dgm:cxn modelId="{8FAEB346-8C2F-4625-B781-5C1D5F4D9B98}" srcId="{59B504E6-F47F-4526-87D7-CF42F05DFD7D}" destId="{E52CAC7A-6FA2-444D-98D4-98A85840BA87}" srcOrd="1" destOrd="0" parTransId="{8B717585-85AE-49AF-B035-066CE437DCCB}" sibTransId="{F22885CC-F969-427B-B2CF-6EB5F112B31E}"/>
    <dgm:cxn modelId="{6135AE81-E6FC-4AB1-B253-D71A39427A99}" type="presOf" srcId="{6EC745D7-91FA-4CBA-8F9D-2896264525CB}" destId="{F9CCABF7-0A1B-406B-B7BD-5B6E09B53F67}" srcOrd="0" destOrd="0" presId="urn:microsoft.com/office/officeart/2005/8/layout/orgChart1"/>
    <dgm:cxn modelId="{484A5285-6A04-4451-B156-637E71981783}" type="presOf" srcId="{CF3CC7FE-991F-482B-A4D2-E229D2B36388}" destId="{1AE96357-FD17-4B2F-88A9-836DD36DC32C}" srcOrd="0" destOrd="0" presId="urn:microsoft.com/office/officeart/2005/8/layout/orgChart1"/>
    <dgm:cxn modelId="{01EDC28B-6516-416C-A492-1C5090B18ACC}" type="presOf" srcId="{F6473D85-991A-4B5A-9F5B-222B71CCEAB1}" destId="{00DE13B0-9889-428A-971F-1F1492329CB3}" srcOrd="0" destOrd="0" presId="urn:microsoft.com/office/officeart/2005/8/layout/orgChart1"/>
    <dgm:cxn modelId="{AC1C739C-18E1-4E62-ACED-44267BD497F8}" type="presOf" srcId="{8B717585-85AE-49AF-B035-066CE437DCCB}" destId="{FCD39C66-BAF7-4B7D-A0F3-9A8E54043898}" srcOrd="0" destOrd="0" presId="urn:microsoft.com/office/officeart/2005/8/layout/orgChart1"/>
    <dgm:cxn modelId="{E06FC19D-3316-4994-A422-9CE723E209B1}" type="presOf" srcId="{CF3CC7FE-991F-482B-A4D2-E229D2B36388}" destId="{12338199-23F2-4AFA-9D6D-E94E05444F24}" srcOrd="1" destOrd="0" presId="urn:microsoft.com/office/officeart/2005/8/layout/orgChart1"/>
    <dgm:cxn modelId="{E689F6B6-BC45-478B-A5C4-5386B1F9AB7A}" type="presOf" srcId="{E52CAC7A-6FA2-444D-98D4-98A85840BA87}" destId="{78FE3300-7AEE-4B2F-9833-165B7D90DD02}" srcOrd="0" destOrd="0" presId="urn:microsoft.com/office/officeart/2005/8/layout/orgChart1"/>
    <dgm:cxn modelId="{A6DB2F28-3A5A-4E75-815E-6FF04C2FD8AA}" type="presParOf" srcId="{00DE13B0-9889-428A-971F-1F1492329CB3}" destId="{3F8F7051-05E4-4C78-AF3D-266AA6FEA6D8}" srcOrd="0" destOrd="0" presId="urn:microsoft.com/office/officeart/2005/8/layout/orgChart1"/>
    <dgm:cxn modelId="{60AF62A0-EEDA-46D2-81D9-87FB94AAD52E}" type="presParOf" srcId="{3F8F7051-05E4-4C78-AF3D-266AA6FEA6D8}" destId="{21C952FB-5D01-487D-A66C-F0CB19E36C82}" srcOrd="0" destOrd="0" presId="urn:microsoft.com/office/officeart/2005/8/layout/orgChart1"/>
    <dgm:cxn modelId="{8E0CD86B-D38B-4E6F-9F33-E8656A4FE72D}" type="presParOf" srcId="{21C952FB-5D01-487D-A66C-F0CB19E36C82}" destId="{B45CF125-105F-4DF7-9E34-8CCDE061AE57}" srcOrd="0" destOrd="0" presId="urn:microsoft.com/office/officeart/2005/8/layout/orgChart1"/>
    <dgm:cxn modelId="{9CFB5341-1D05-4BF5-8DFA-91508DEFF356}" type="presParOf" srcId="{21C952FB-5D01-487D-A66C-F0CB19E36C82}" destId="{91FC10BD-22F4-4FE8-8332-6E3907B77996}" srcOrd="1" destOrd="0" presId="urn:microsoft.com/office/officeart/2005/8/layout/orgChart1"/>
    <dgm:cxn modelId="{C57A49BC-F6E7-4348-A762-F3D49C3DD90F}" type="presParOf" srcId="{3F8F7051-05E4-4C78-AF3D-266AA6FEA6D8}" destId="{848D7566-8531-4BD0-B0E6-18C2C4FA0509}" srcOrd="1" destOrd="0" presId="urn:microsoft.com/office/officeart/2005/8/layout/orgChart1"/>
    <dgm:cxn modelId="{412FE106-3C28-42FB-90A2-4D7BBBDFF5DD}" type="presParOf" srcId="{848D7566-8531-4BD0-B0E6-18C2C4FA0509}" destId="{F9CCABF7-0A1B-406B-B7BD-5B6E09B53F67}" srcOrd="0" destOrd="0" presId="urn:microsoft.com/office/officeart/2005/8/layout/orgChart1"/>
    <dgm:cxn modelId="{BBF469B3-5DD8-4F95-BCC7-619678361B61}" type="presParOf" srcId="{848D7566-8531-4BD0-B0E6-18C2C4FA0509}" destId="{4BB99E2F-85FE-4877-B87E-6468A965D023}" srcOrd="1" destOrd="0" presId="urn:microsoft.com/office/officeart/2005/8/layout/orgChart1"/>
    <dgm:cxn modelId="{83CD052A-0D69-4AEA-B80F-06996A12771F}" type="presParOf" srcId="{4BB99E2F-85FE-4877-B87E-6468A965D023}" destId="{2BA80507-17DD-4E75-80EC-526635892012}" srcOrd="0" destOrd="0" presId="urn:microsoft.com/office/officeart/2005/8/layout/orgChart1"/>
    <dgm:cxn modelId="{10A56BDF-E8F3-4064-936A-8320CE4AE117}" type="presParOf" srcId="{2BA80507-17DD-4E75-80EC-526635892012}" destId="{1AE96357-FD17-4B2F-88A9-836DD36DC32C}" srcOrd="0" destOrd="0" presId="urn:microsoft.com/office/officeart/2005/8/layout/orgChart1"/>
    <dgm:cxn modelId="{2809DDF8-7A73-4445-8387-995AB51C09D8}" type="presParOf" srcId="{2BA80507-17DD-4E75-80EC-526635892012}" destId="{12338199-23F2-4AFA-9D6D-E94E05444F24}" srcOrd="1" destOrd="0" presId="urn:microsoft.com/office/officeart/2005/8/layout/orgChart1"/>
    <dgm:cxn modelId="{0EEF6C5C-50B2-4D77-9A37-37A965F70D5D}" type="presParOf" srcId="{4BB99E2F-85FE-4877-B87E-6468A965D023}" destId="{64C773C6-23CB-432C-A4A7-2B94903725CE}" srcOrd="1" destOrd="0" presId="urn:microsoft.com/office/officeart/2005/8/layout/orgChart1"/>
    <dgm:cxn modelId="{AF9E13C8-431C-4D21-8507-43B6D0063369}" type="presParOf" srcId="{4BB99E2F-85FE-4877-B87E-6468A965D023}" destId="{86D6DCEF-8068-4C3D-905F-7BA9B31DB107}" srcOrd="2" destOrd="0" presId="urn:microsoft.com/office/officeart/2005/8/layout/orgChart1"/>
    <dgm:cxn modelId="{0A8CE4A0-96CD-4C8E-A623-DA63CA86D02A}" type="presParOf" srcId="{848D7566-8531-4BD0-B0E6-18C2C4FA0509}" destId="{FCD39C66-BAF7-4B7D-A0F3-9A8E54043898}" srcOrd="2" destOrd="0" presId="urn:microsoft.com/office/officeart/2005/8/layout/orgChart1"/>
    <dgm:cxn modelId="{63F3685D-AE73-4160-A885-F91050537A17}" type="presParOf" srcId="{848D7566-8531-4BD0-B0E6-18C2C4FA0509}" destId="{84FDAD19-FD49-46DF-8A37-B6034538B172}" srcOrd="3" destOrd="0" presId="urn:microsoft.com/office/officeart/2005/8/layout/orgChart1"/>
    <dgm:cxn modelId="{1AD8F12B-BB62-4FAA-818E-4369C0FA290A}" type="presParOf" srcId="{84FDAD19-FD49-46DF-8A37-B6034538B172}" destId="{F036E7CE-C3C8-4020-9238-D7DF59890354}" srcOrd="0" destOrd="0" presId="urn:microsoft.com/office/officeart/2005/8/layout/orgChart1"/>
    <dgm:cxn modelId="{C7AE8E6A-A816-4AE9-B6BE-51FA7002AC8A}" type="presParOf" srcId="{F036E7CE-C3C8-4020-9238-D7DF59890354}" destId="{78FE3300-7AEE-4B2F-9833-165B7D90DD02}" srcOrd="0" destOrd="0" presId="urn:microsoft.com/office/officeart/2005/8/layout/orgChart1"/>
    <dgm:cxn modelId="{3871E45B-1328-4523-83F3-1A86D6197130}" type="presParOf" srcId="{F036E7CE-C3C8-4020-9238-D7DF59890354}" destId="{A7522615-484C-419D-BA42-36F9030EE02D}" srcOrd="1" destOrd="0" presId="urn:microsoft.com/office/officeart/2005/8/layout/orgChart1"/>
    <dgm:cxn modelId="{B27B1599-8643-4D8E-B7CA-4087C45369D2}" type="presParOf" srcId="{84FDAD19-FD49-46DF-8A37-B6034538B172}" destId="{5CDD95B1-A742-45A3-B909-1A1269B1CAAD}" srcOrd="1" destOrd="0" presId="urn:microsoft.com/office/officeart/2005/8/layout/orgChart1"/>
    <dgm:cxn modelId="{2CB5BDDD-F859-48C8-909C-F1E371EF30C6}" type="presParOf" srcId="{84FDAD19-FD49-46DF-8A37-B6034538B172}" destId="{372363F7-C37F-41A9-A712-2D4B8C8EFF97}" srcOrd="2" destOrd="0" presId="urn:microsoft.com/office/officeart/2005/8/layout/orgChart1"/>
    <dgm:cxn modelId="{AB0706BA-10AD-480A-837A-7D0AA82CA62F}" type="presParOf" srcId="{3F8F7051-05E4-4C78-AF3D-266AA6FEA6D8}" destId="{7CE240F0-677E-4BFC-9FFC-FC8E0F4EEDE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06619-0422-4BA0-A465-7D40E774BB01}">
      <dsp:nvSpPr>
        <dsp:cNvPr id="0" name=""/>
        <dsp:cNvSpPr/>
      </dsp:nvSpPr>
      <dsp:spPr>
        <a:xfrm>
          <a:off x="1866900" y="1256981"/>
          <a:ext cx="1320845" cy="229237"/>
        </a:xfrm>
        <a:custGeom>
          <a:avLst/>
          <a:gdLst/>
          <a:ahLst/>
          <a:cxnLst/>
          <a:rect l="0" t="0" r="0" b="0"/>
          <a:pathLst>
            <a:path>
              <a:moveTo>
                <a:pt x="0" y="0"/>
              </a:moveTo>
              <a:lnTo>
                <a:pt x="0" y="114618"/>
              </a:lnTo>
              <a:lnTo>
                <a:pt x="1320845" y="114618"/>
              </a:lnTo>
              <a:lnTo>
                <a:pt x="1320845" y="229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39C66-BAF7-4B7D-A0F3-9A8E54043898}">
      <dsp:nvSpPr>
        <dsp:cNvPr id="0" name=""/>
        <dsp:cNvSpPr/>
      </dsp:nvSpPr>
      <dsp:spPr>
        <a:xfrm>
          <a:off x="1821180" y="1256981"/>
          <a:ext cx="91440" cy="229237"/>
        </a:xfrm>
        <a:custGeom>
          <a:avLst/>
          <a:gdLst/>
          <a:ahLst/>
          <a:cxnLst/>
          <a:rect l="0" t="0" r="0" b="0"/>
          <a:pathLst>
            <a:path>
              <a:moveTo>
                <a:pt x="45720" y="0"/>
              </a:moveTo>
              <a:lnTo>
                <a:pt x="45720" y="229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CCABF7-0A1B-406B-B7BD-5B6E09B53F67}">
      <dsp:nvSpPr>
        <dsp:cNvPr id="0" name=""/>
        <dsp:cNvSpPr/>
      </dsp:nvSpPr>
      <dsp:spPr>
        <a:xfrm>
          <a:off x="546054" y="1256981"/>
          <a:ext cx="1320845" cy="229237"/>
        </a:xfrm>
        <a:custGeom>
          <a:avLst/>
          <a:gdLst/>
          <a:ahLst/>
          <a:cxnLst/>
          <a:rect l="0" t="0" r="0" b="0"/>
          <a:pathLst>
            <a:path>
              <a:moveTo>
                <a:pt x="1320845" y="0"/>
              </a:moveTo>
              <a:lnTo>
                <a:pt x="1320845" y="114618"/>
              </a:lnTo>
              <a:lnTo>
                <a:pt x="0" y="114618"/>
              </a:lnTo>
              <a:lnTo>
                <a:pt x="0" y="229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F125-105F-4DF7-9E34-8CCDE061AE57}">
      <dsp:nvSpPr>
        <dsp:cNvPr id="0" name=""/>
        <dsp:cNvSpPr/>
      </dsp:nvSpPr>
      <dsp:spPr>
        <a:xfrm>
          <a:off x="1321096" y="711177"/>
          <a:ext cx="1091607" cy="545803"/>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Musical Instruments</a:t>
          </a:r>
        </a:p>
      </dsp:txBody>
      <dsp:txXfrm>
        <a:off x="1321096" y="711177"/>
        <a:ext cx="1091607" cy="545803"/>
      </dsp:txXfrm>
    </dsp:sp>
    <dsp:sp modelId="{1AE96357-FD17-4B2F-88A9-836DD36DC32C}">
      <dsp:nvSpPr>
        <dsp:cNvPr id="0" name=""/>
        <dsp:cNvSpPr/>
      </dsp:nvSpPr>
      <dsp:spPr>
        <a:xfrm>
          <a:off x="250" y="1486218"/>
          <a:ext cx="1091607" cy="545803"/>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Woodwinds</a:t>
          </a:r>
        </a:p>
      </dsp:txBody>
      <dsp:txXfrm>
        <a:off x="250" y="1486218"/>
        <a:ext cx="1091607" cy="545803"/>
      </dsp:txXfrm>
    </dsp:sp>
    <dsp:sp modelId="{78FE3300-7AEE-4B2F-9833-165B7D90DD02}">
      <dsp:nvSpPr>
        <dsp:cNvPr id="0" name=""/>
        <dsp:cNvSpPr/>
      </dsp:nvSpPr>
      <dsp:spPr>
        <a:xfrm>
          <a:off x="1321096" y="1486218"/>
          <a:ext cx="1091607" cy="545803"/>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Violins</a:t>
          </a:r>
        </a:p>
      </dsp:txBody>
      <dsp:txXfrm>
        <a:off x="1321096" y="1486218"/>
        <a:ext cx="1091607" cy="545803"/>
      </dsp:txXfrm>
    </dsp:sp>
    <dsp:sp modelId="{895B0C5B-8CEB-4DAF-876C-74402CD8FC08}">
      <dsp:nvSpPr>
        <dsp:cNvPr id="0" name=""/>
        <dsp:cNvSpPr/>
      </dsp:nvSpPr>
      <dsp:spPr>
        <a:xfrm>
          <a:off x="2641941" y="1486218"/>
          <a:ext cx="1091607" cy="545803"/>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Cellos</a:t>
          </a:r>
        </a:p>
      </dsp:txBody>
      <dsp:txXfrm>
        <a:off x="2641941" y="1486218"/>
        <a:ext cx="1091607" cy="545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39C66-BAF7-4B7D-A0F3-9A8E54043898}">
      <dsp:nvSpPr>
        <dsp:cNvPr id="0" name=""/>
        <dsp:cNvSpPr/>
      </dsp:nvSpPr>
      <dsp:spPr>
        <a:xfrm>
          <a:off x="1466752" y="879284"/>
          <a:ext cx="802676" cy="278614"/>
        </a:xfrm>
        <a:custGeom>
          <a:avLst/>
          <a:gdLst/>
          <a:ahLst/>
          <a:cxnLst/>
          <a:rect l="0" t="0" r="0" b="0"/>
          <a:pathLst>
            <a:path>
              <a:moveTo>
                <a:pt x="0" y="0"/>
              </a:moveTo>
              <a:lnTo>
                <a:pt x="0" y="139307"/>
              </a:lnTo>
              <a:lnTo>
                <a:pt x="802676" y="139307"/>
              </a:lnTo>
              <a:lnTo>
                <a:pt x="802676" y="278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CCABF7-0A1B-406B-B7BD-5B6E09B53F67}">
      <dsp:nvSpPr>
        <dsp:cNvPr id="0" name=""/>
        <dsp:cNvSpPr/>
      </dsp:nvSpPr>
      <dsp:spPr>
        <a:xfrm>
          <a:off x="664075" y="879284"/>
          <a:ext cx="802676" cy="278614"/>
        </a:xfrm>
        <a:custGeom>
          <a:avLst/>
          <a:gdLst/>
          <a:ahLst/>
          <a:cxnLst/>
          <a:rect l="0" t="0" r="0" b="0"/>
          <a:pathLst>
            <a:path>
              <a:moveTo>
                <a:pt x="802676" y="0"/>
              </a:moveTo>
              <a:lnTo>
                <a:pt x="802676" y="139307"/>
              </a:lnTo>
              <a:lnTo>
                <a:pt x="0" y="139307"/>
              </a:lnTo>
              <a:lnTo>
                <a:pt x="0" y="278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F125-105F-4DF7-9E34-8CCDE061AE57}">
      <dsp:nvSpPr>
        <dsp:cNvPr id="0" name=""/>
        <dsp:cNvSpPr/>
      </dsp:nvSpPr>
      <dsp:spPr>
        <a:xfrm>
          <a:off x="803383" y="215915"/>
          <a:ext cx="1326737" cy="66336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Musical Instruments</a:t>
          </a:r>
        </a:p>
      </dsp:txBody>
      <dsp:txXfrm>
        <a:off x="803383" y="215915"/>
        <a:ext cx="1326737" cy="663368"/>
      </dsp:txXfrm>
    </dsp:sp>
    <dsp:sp modelId="{1AE96357-FD17-4B2F-88A9-836DD36DC32C}">
      <dsp:nvSpPr>
        <dsp:cNvPr id="0" name=""/>
        <dsp:cNvSpPr/>
      </dsp:nvSpPr>
      <dsp:spPr>
        <a:xfrm>
          <a:off x="707" y="1157899"/>
          <a:ext cx="1326737" cy="66336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Woodwinds</a:t>
          </a:r>
        </a:p>
      </dsp:txBody>
      <dsp:txXfrm>
        <a:off x="707" y="1157899"/>
        <a:ext cx="1326737" cy="663368"/>
      </dsp:txXfrm>
    </dsp:sp>
    <dsp:sp modelId="{78FE3300-7AEE-4B2F-9833-165B7D90DD02}">
      <dsp:nvSpPr>
        <dsp:cNvPr id="0" name=""/>
        <dsp:cNvSpPr/>
      </dsp:nvSpPr>
      <dsp:spPr>
        <a:xfrm>
          <a:off x="1606059" y="1157899"/>
          <a:ext cx="1326737" cy="66336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Strings</a:t>
          </a:r>
        </a:p>
      </dsp:txBody>
      <dsp:txXfrm>
        <a:off x="1606059" y="1157899"/>
        <a:ext cx="1326737" cy="6633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4/25/2022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323270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309310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271598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extLst>
      <p:ext uri="{BB962C8B-B14F-4D97-AF65-F5344CB8AC3E}">
        <p14:creationId xmlns:p14="http://schemas.microsoft.com/office/powerpoint/2010/main" val="83603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p14="http://schemas.microsoft.com/office/powerpoint/2010/main" val="227514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extLst>
      <p:ext uri="{BB962C8B-B14F-4D97-AF65-F5344CB8AC3E}">
        <p14:creationId xmlns:p14="http://schemas.microsoft.com/office/powerpoint/2010/main" val="157481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extLst>
      <p:ext uri="{BB962C8B-B14F-4D97-AF65-F5344CB8AC3E}">
        <p14:creationId xmlns:p14="http://schemas.microsoft.com/office/powerpoint/2010/main" val="427373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882141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val="1722241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a:p>
        </p:txBody>
      </p:sp>
    </p:spTree>
    <p:extLst>
      <p:ext uri="{BB962C8B-B14F-4D97-AF65-F5344CB8AC3E}">
        <p14:creationId xmlns:p14="http://schemas.microsoft.com/office/powerpoint/2010/main" val="3953156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a:p>
        </p:txBody>
      </p:sp>
    </p:spTree>
    <p:extLst>
      <p:ext uri="{BB962C8B-B14F-4D97-AF65-F5344CB8AC3E}">
        <p14:creationId xmlns:p14="http://schemas.microsoft.com/office/powerpoint/2010/main" val="192199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a:t>
            </a:fld>
            <a:endParaRPr lang="en-US"/>
          </a:p>
        </p:txBody>
      </p:sp>
    </p:spTree>
    <p:extLst>
      <p:ext uri="{BB962C8B-B14F-4D97-AF65-F5344CB8AC3E}">
        <p14:creationId xmlns:p14="http://schemas.microsoft.com/office/powerpoint/2010/main" val="3364093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4064335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a:p>
        </p:txBody>
      </p:sp>
    </p:spTree>
    <p:extLst>
      <p:ext uri="{BB962C8B-B14F-4D97-AF65-F5344CB8AC3E}">
        <p14:creationId xmlns:p14="http://schemas.microsoft.com/office/powerpoint/2010/main" val="293746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val="662556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72563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3229461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2672186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3674769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dirty="0"/>
          </a:p>
        </p:txBody>
      </p:sp>
    </p:spTree>
    <p:extLst>
      <p:ext uri="{BB962C8B-B14F-4D97-AF65-F5344CB8AC3E}">
        <p14:creationId xmlns:p14="http://schemas.microsoft.com/office/powerpoint/2010/main" val="307189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33</a:t>
            </a:fld>
            <a:endParaRPr lang="en-US" dirty="0"/>
          </a:p>
        </p:txBody>
      </p:sp>
    </p:spTree>
    <p:extLst>
      <p:ext uri="{BB962C8B-B14F-4D97-AF65-F5344CB8AC3E}">
        <p14:creationId xmlns:p14="http://schemas.microsoft.com/office/powerpoint/2010/main" val="541901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marR="0" lvl="1" indent="-222239" algn="l" defTabSz="914400" rtl="0" eaLnBrk="1" fontAlgn="auto" latinLnBrk="0" hangingPunct="1">
              <a:lnSpc>
                <a:spcPct val="92000"/>
              </a:lnSpc>
              <a:spcBef>
                <a:spcPts val="1786"/>
              </a:spcBef>
              <a:spcAft>
                <a:spcPts val="0"/>
              </a:spcAft>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dirty="0"/>
          </a:p>
        </p:txBody>
      </p:sp>
    </p:spTree>
    <p:extLst>
      <p:ext uri="{BB962C8B-B14F-4D97-AF65-F5344CB8AC3E}">
        <p14:creationId xmlns:p14="http://schemas.microsoft.com/office/powerpoint/2010/main" val="101572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a:t>
            </a:fld>
            <a:endParaRPr lang="en-US"/>
          </a:p>
        </p:txBody>
      </p:sp>
    </p:spTree>
    <p:extLst>
      <p:ext uri="{BB962C8B-B14F-4D97-AF65-F5344CB8AC3E}">
        <p14:creationId xmlns:p14="http://schemas.microsoft.com/office/powerpoint/2010/main" val="319999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marR="0" lvl="1" indent="-222239" algn="l" defTabSz="914400" rtl="0" eaLnBrk="1" fontAlgn="auto" latinLnBrk="0" hangingPunct="1">
              <a:lnSpc>
                <a:spcPct val="92000"/>
              </a:lnSpc>
              <a:spcBef>
                <a:spcPts val="1786"/>
              </a:spcBef>
              <a:spcAft>
                <a:spcPts val="0"/>
              </a:spcAft>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dirty="0"/>
          </a:p>
        </p:txBody>
      </p:sp>
    </p:spTree>
    <p:extLst>
      <p:ext uri="{BB962C8B-B14F-4D97-AF65-F5344CB8AC3E}">
        <p14:creationId xmlns:p14="http://schemas.microsoft.com/office/powerpoint/2010/main" val="1788054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36</a:t>
            </a:fld>
            <a:endParaRPr lang="en-US" dirty="0"/>
          </a:p>
        </p:txBody>
      </p:sp>
    </p:spTree>
    <p:extLst>
      <p:ext uri="{BB962C8B-B14F-4D97-AF65-F5344CB8AC3E}">
        <p14:creationId xmlns:p14="http://schemas.microsoft.com/office/powerpoint/2010/main" val="3755209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37</a:t>
            </a:fld>
            <a:endParaRPr lang="en-US" dirty="0"/>
          </a:p>
        </p:txBody>
      </p:sp>
    </p:spTree>
    <p:extLst>
      <p:ext uri="{BB962C8B-B14F-4D97-AF65-F5344CB8AC3E}">
        <p14:creationId xmlns:p14="http://schemas.microsoft.com/office/powerpoint/2010/main" val="2045035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38</a:t>
            </a:fld>
            <a:endParaRPr lang="en-US" dirty="0"/>
          </a:p>
        </p:txBody>
      </p:sp>
    </p:spTree>
    <p:extLst>
      <p:ext uri="{BB962C8B-B14F-4D97-AF65-F5344CB8AC3E}">
        <p14:creationId xmlns:p14="http://schemas.microsoft.com/office/powerpoint/2010/main" val="4125642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39</a:t>
            </a:fld>
            <a:endParaRPr lang="en-US" dirty="0"/>
          </a:p>
        </p:txBody>
      </p:sp>
    </p:spTree>
    <p:extLst>
      <p:ext uri="{BB962C8B-B14F-4D97-AF65-F5344CB8AC3E}">
        <p14:creationId xmlns:p14="http://schemas.microsoft.com/office/powerpoint/2010/main" val="1377334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40</a:t>
            </a:fld>
            <a:endParaRPr lang="en-US"/>
          </a:p>
        </p:txBody>
      </p:sp>
    </p:spTree>
    <p:extLst>
      <p:ext uri="{BB962C8B-B14F-4D97-AF65-F5344CB8AC3E}">
        <p14:creationId xmlns:p14="http://schemas.microsoft.com/office/powerpoint/2010/main" val="646720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41</a:t>
            </a:fld>
            <a:endParaRPr lang="en-US"/>
          </a:p>
        </p:txBody>
      </p:sp>
    </p:spTree>
    <p:extLst>
      <p:ext uri="{BB962C8B-B14F-4D97-AF65-F5344CB8AC3E}">
        <p14:creationId xmlns:p14="http://schemas.microsoft.com/office/powerpoint/2010/main" val="1633030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487866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623580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62247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4046655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45</a:t>
            </a:fld>
            <a:endParaRPr lang="en-US" dirty="0"/>
          </a:p>
        </p:txBody>
      </p:sp>
    </p:spTree>
    <p:extLst>
      <p:ext uri="{BB962C8B-B14F-4D97-AF65-F5344CB8AC3E}">
        <p14:creationId xmlns:p14="http://schemas.microsoft.com/office/powerpoint/2010/main" val="2151779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46</a:t>
            </a:fld>
            <a:endParaRPr lang="en-US" dirty="0"/>
          </a:p>
        </p:txBody>
      </p:sp>
    </p:spTree>
    <p:extLst>
      <p:ext uri="{BB962C8B-B14F-4D97-AF65-F5344CB8AC3E}">
        <p14:creationId xmlns:p14="http://schemas.microsoft.com/office/powerpoint/2010/main" val="3450497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47</a:t>
            </a:fld>
            <a:endParaRPr lang="en-US" dirty="0"/>
          </a:p>
        </p:txBody>
      </p:sp>
    </p:spTree>
    <p:extLst>
      <p:ext uri="{BB962C8B-B14F-4D97-AF65-F5344CB8AC3E}">
        <p14:creationId xmlns:p14="http://schemas.microsoft.com/office/powerpoint/2010/main" val="3263255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48</a:t>
            </a:fld>
            <a:endParaRPr lang="en-US" dirty="0"/>
          </a:p>
        </p:txBody>
      </p:sp>
    </p:spTree>
    <p:extLst>
      <p:ext uri="{BB962C8B-B14F-4D97-AF65-F5344CB8AC3E}">
        <p14:creationId xmlns:p14="http://schemas.microsoft.com/office/powerpoint/2010/main" val="2477591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49</a:t>
            </a:fld>
            <a:endParaRPr lang="en-US" dirty="0"/>
          </a:p>
        </p:txBody>
      </p:sp>
    </p:spTree>
    <p:extLst>
      <p:ext uri="{BB962C8B-B14F-4D97-AF65-F5344CB8AC3E}">
        <p14:creationId xmlns:p14="http://schemas.microsoft.com/office/powerpoint/2010/main" val="2720490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52</a:t>
            </a:fld>
            <a:endParaRPr lang="en-US" dirty="0"/>
          </a:p>
        </p:txBody>
      </p:sp>
    </p:spTree>
    <p:extLst>
      <p:ext uri="{BB962C8B-B14F-4D97-AF65-F5344CB8AC3E}">
        <p14:creationId xmlns:p14="http://schemas.microsoft.com/office/powerpoint/2010/main" val="3809110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53</a:t>
            </a:fld>
            <a:endParaRPr lang="en-US" dirty="0"/>
          </a:p>
        </p:txBody>
      </p:sp>
    </p:spTree>
    <p:extLst>
      <p:ext uri="{BB962C8B-B14F-4D97-AF65-F5344CB8AC3E}">
        <p14:creationId xmlns:p14="http://schemas.microsoft.com/office/powerpoint/2010/main" val="3944444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54</a:t>
            </a:fld>
            <a:endParaRPr lang="en-US" dirty="0"/>
          </a:p>
        </p:txBody>
      </p:sp>
    </p:spTree>
    <p:extLst>
      <p:ext uri="{BB962C8B-B14F-4D97-AF65-F5344CB8AC3E}">
        <p14:creationId xmlns:p14="http://schemas.microsoft.com/office/powerpoint/2010/main" val="1168042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56</a:t>
            </a:fld>
            <a:endParaRPr lang="en-US" dirty="0"/>
          </a:p>
        </p:txBody>
      </p:sp>
    </p:spTree>
    <p:extLst>
      <p:ext uri="{BB962C8B-B14F-4D97-AF65-F5344CB8AC3E}">
        <p14:creationId xmlns:p14="http://schemas.microsoft.com/office/powerpoint/2010/main" val="1472411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57</a:t>
            </a:fld>
            <a:endParaRPr lang="en-US" dirty="0"/>
          </a:p>
        </p:txBody>
      </p:sp>
    </p:spTree>
    <p:extLst>
      <p:ext uri="{BB962C8B-B14F-4D97-AF65-F5344CB8AC3E}">
        <p14:creationId xmlns:p14="http://schemas.microsoft.com/office/powerpoint/2010/main" val="337310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26869912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58</a:t>
            </a:fld>
            <a:endParaRPr lang="en-US" dirty="0"/>
          </a:p>
        </p:txBody>
      </p:sp>
    </p:spTree>
    <p:extLst>
      <p:ext uri="{BB962C8B-B14F-4D97-AF65-F5344CB8AC3E}">
        <p14:creationId xmlns:p14="http://schemas.microsoft.com/office/powerpoint/2010/main" val="2765479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59</a:t>
            </a:fld>
            <a:endParaRPr lang="en-US" dirty="0"/>
          </a:p>
        </p:txBody>
      </p:sp>
    </p:spTree>
    <p:extLst>
      <p:ext uri="{BB962C8B-B14F-4D97-AF65-F5344CB8AC3E}">
        <p14:creationId xmlns:p14="http://schemas.microsoft.com/office/powerpoint/2010/main" val="3229334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60</a:t>
            </a:fld>
            <a:endParaRPr lang="en-US" dirty="0"/>
          </a:p>
        </p:txBody>
      </p:sp>
    </p:spTree>
    <p:extLst>
      <p:ext uri="{BB962C8B-B14F-4D97-AF65-F5344CB8AC3E}">
        <p14:creationId xmlns:p14="http://schemas.microsoft.com/office/powerpoint/2010/main" val="3914479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61</a:t>
            </a:fld>
            <a:endParaRPr lang="en-US" dirty="0"/>
          </a:p>
        </p:txBody>
      </p:sp>
    </p:spTree>
    <p:extLst>
      <p:ext uri="{BB962C8B-B14F-4D97-AF65-F5344CB8AC3E}">
        <p14:creationId xmlns:p14="http://schemas.microsoft.com/office/powerpoint/2010/main" val="3775512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62</a:t>
            </a:fld>
            <a:endParaRPr lang="en-US" dirty="0"/>
          </a:p>
        </p:txBody>
      </p:sp>
    </p:spTree>
    <p:extLst>
      <p:ext uri="{BB962C8B-B14F-4D97-AF65-F5344CB8AC3E}">
        <p14:creationId xmlns:p14="http://schemas.microsoft.com/office/powerpoint/2010/main" val="24451805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63</a:t>
            </a:fld>
            <a:endParaRPr lang="en-US" dirty="0"/>
          </a:p>
        </p:txBody>
      </p:sp>
    </p:spTree>
    <p:extLst>
      <p:ext uri="{BB962C8B-B14F-4D97-AF65-F5344CB8AC3E}">
        <p14:creationId xmlns:p14="http://schemas.microsoft.com/office/powerpoint/2010/main" val="2088857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17A63-4A13-4654-BC52-E92754500967}" type="slidenum">
              <a:rPr lang="en-US" smtClean="0"/>
              <a:pPr/>
              <a:t>64</a:t>
            </a:fld>
            <a:endParaRPr lang="en-US" dirty="0"/>
          </a:p>
        </p:txBody>
      </p:sp>
    </p:spTree>
    <p:extLst>
      <p:ext uri="{BB962C8B-B14F-4D97-AF65-F5344CB8AC3E}">
        <p14:creationId xmlns:p14="http://schemas.microsoft.com/office/powerpoint/2010/main" val="150833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sym typeface="UC Berkeley OS Sign"/>
            </a:endParaRPr>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a:p>
        </p:txBody>
      </p:sp>
    </p:spTree>
    <p:extLst>
      <p:ext uri="{BB962C8B-B14F-4D97-AF65-F5344CB8AC3E}">
        <p14:creationId xmlns:p14="http://schemas.microsoft.com/office/powerpoint/2010/main" val="316706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298563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27250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58846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4/25/2022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2022</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glushko@berkeley.edu</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26 April 2022</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27) </a:t>
            </a:r>
            <a:r>
              <a:rPr lang="en-US" sz="2800" dirty="0">
                <a:sym typeface="UC Berkeley OS Sign"/>
              </a:rPr>
              <a:t>Computational Categorization</a:t>
            </a:r>
            <a:br>
              <a:rPr lang="en-US" sz="2800" dirty="0">
                <a:sym typeface="UC Berkeley OS Sign"/>
              </a:rPr>
            </a:br>
            <a:r>
              <a:rPr lang="en-US" sz="2800" dirty="0">
                <a:sym typeface="UC Berkeley OS Sign"/>
              </a:rPr>
              <a:t> and Classification</a:t>
            </a:r>
            <a:endParaRPr lang="en-US" sz="3000" dirty="0">
              <a:solidFill>
                <a:srgbClr val="002955"/>
              </a:solidFill>
              <a:sym typeface="UC Berkeley OS Sign"/>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3820E-644F-4D57-B8A5-E9837B440A09}"/>
              </a:ext>
            </a:extLst>
          </p:cNvPr>
          <p:cNvSpPr txBox="1"/>
          <p:nvPr/>
        </p:nvSpPr>
        <p:spPr>
          <a:xfrm>
            <a:off x="301869" y="5546655"/>
            <a:ext cx="8540262"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FF0000"/>
                </a:solidFill>
              </a:rPr>
              <a:t>Since this is a proportion, the values range from 0 (no shared features) to 1 (all features are shared)</a:t>
            </a:r>
            <a:endParaRPr lang="en-US" dirty="0"/>
          </a:p>
        </p:txBody>
      </p:sp>
      <p:sp>
        <p:nvSpPr>
          <p:cNvPr id="4" name="TextBox 3">
            <a:extLst>
              <a:ext uri="{FF2B5EF4-FFF2-40B4-BE49-F238E27FC236}">
                <a16:creationId xmlns:a16="http://schemas.microsoft.com/office/drawing/2014/main" id="{4255474B-7BD2-4EE5-B1EB-F33590D59D52}"/>
              </a:ext>
            </a:extLst>
          </p:cNvPr>
          <p:cNvSpPr txBox="1"/>
          <p:nvPr/>
        </p:nvSpPr>
        <p:spPr>
          <a:xfrm>
            <a:off x="533400" y="76200"/>
            <a:ext cx="8540262" cy="1200329"/>
          </a:xfrm>
          <a:prstGeom prst="rect">
            <a:avLst/>
          </a:prstGeom>
          <a:noFill/>
        </p:spPr>
        <p:txBody>
          <a:bodyPr wrap="square" rtlCol="0">
            <a:spAutoFit/>
          </a:bodyPr>
          <a:lstStyle/>
          <a:p>
            <a:pPr algn="ctr"/>
            <a:r>
              <a:rPr lang="en-US" sz="3600" b="1" dirty="0"/>
              <a:t>Jaccard Similarity:</a:t>
            </a:r>
            <a:br>
              <a:rPr lang="en-US" sz="3600" b="1" dirty="0"/>
            </a:br>
            <a:r>
              <a:rPr lang="en-US" sz="3600" b="1" dirty="0"/>
              <a:t> Proportion of Shared Features</a:t>
            </a:r>
          </a:p>
        </p:txBody>
      </p:sp>
      <p:pic>
        <p:nvPicPr>
          <p:cNvPr id="6" name="Picture 5">
            <a:extLst>
              <a:ext uri="{FF2B5EF4-FFF2-40B4-BE49-F238E27FC236}">
                <a16:creationId xmlns:a16="http://schemas.microsoft.com/office/drawing/2014/main" id="{7C150F76-4808-4949-9AC5-31683EB74F95}"/>
              </a:ext>
            </a:extLst>
          </p:cNvPr>
          <p:cNvPicPr>
            <a:picLocks noChangeAspect="1"/>
          </p:cNvPicPr>
          <p:nvPr/>
        </p:nvPicPr>
        <p:blipFill>
          <a:blip r:embed="rId3"/>
          <a:stretch>
            <a:fillRect/>
          </a:stretch>
        </p:blipFill>
        <p:spPr>
          <a:xfrm>
            <a:off x="838200" y="4051233"/>
            <a:ext cx="7245248" cy="1460795"/>
          </a:xfrm>
          <a:prstGeom prst="rect">
            <a:avLst/>
          </a:prstGeom>
        </p:spPr>
      </p:pic>
      <p:pic>
        <p:nvPicPr>
          <p:cNvPr id="8" name="Picture 7">
            <a:extLst>
              <a:ext uri="{FF2B5EF4-FFF2-40B4-BE49-F238E27FC236}">
                <a16:creationId xmlns:a16="http://schemas.microsoft.com/office/drawing/2014/main" id="{532F934E-2D28-471A-8156-9651CD301EBF}"/>
              </a:ext>
            </a:extLst>
          </p:cNvPr>
          <p:cNvPicPr>
            <a:picLocks noChangeAspect="1"/>
          </p:cNvPicPr>
          <p:nvPr/>
        </p:nvPicPr>
        <p:blipFill>
          <a:blip r:embed="rId4"/>
          <a:stretch>
            <a:fillRect/>
          </a:stretch>
        </p:blipFill>
        <p:spPr>
          <a:xfrm>
            <a:off x="4644923" y="1311345"/>
            <a:ext cx="3362325" cy="2739888"/>
          </a:xfrm>
          <a:prstGeom prst="rect">
            <a:avLst/>
          </a:prstGeom>
        </p:spPr>
      </p:pic>
      <p:sp>
        <p:nvSpPr>
          <p:cNvPr id="9" name="TextBox 8">
            <a:extLst>
              <a:ext uri="{FF2B5EF4-FFF2-40B4-BE49-F238E27FC236}">
                <a16:creationId xmlns:a16="http://schemas.microsoft.com/office/drawing/2014/main" id="{38E17906-8CA2-4BA6-B48A-06F0A6B67579}"/>
              </a:ext>
            </a:extLst>
          </p:cNvPr>
          <p:cNvSpPr txBox="1"/>
          <p:nvPr/>
        </p:nvSpPr>
        <p:spPr>
          <a:xfrm>
            <a:off x="933853" y="1373577"/>
            <a:ext cx="3429000" cy="2677656"/>
          </a:xfrm>
          <a:prstGeom prst="rect">
            <a:avLst/>
          </a:prstGeom>
          <a:noFill/>
        </p:spPr>
        <p:txBody>
          <a:bodyPr wrap="square" rtlCol="0">
            <a:spAutoFit/>
          </a:bodyPr>
          <a:lstStyle/>
          <a:p>
            <a:r>
              <a:rPr lang="en-US" sz="2800" dirty="0"/>
              <a:t>If resources are represented as sets of properties, some might be shared, and others are distinctive and not shared</a:t>
            </a:r>
          </a:p>
        </p:txBody>
      </p:sp>
    </p:spTree>
    <p:extLst>
      <p:ext uri="{BB962C8B-B14F-4D97-AF65-F5344CB8AC3E}">
        <p14:creationId xmlns:p14="http://schemas.microsoft.com/office/powerpoint/2010/main" val="81769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50D9-792D-4D44-A347-3C568BDB0B56}"/>
              </a:ext>
            </a:extLst>
          </p:cNvPr>
          <p:cNvSpPr>
            <a:spLocks noGrp="1"/>
          </p:cNvSpPr>
          <p:nvPr>
            <p:ph type="title"/>
          </p:nvPr>
        </p:nvSpPr>
        <p:spPr/>
        <p:txBody>
          <a:bodyPr/>
          <a:lstStyle/>
          <a:p>
            <a:r>
              <a:rPr lang="en-US" b="1" dirty="0"/>
              <a:t>Jaccard Similarity</a:t>
            </a:r>
          </a:p>
        </p:txBody>
      </p:sp>
      <p:sp>
        <p:nvSpPr>
          <p:cNvPr id="6" name="Content Placeholder 5">
            <a:extLst>
              <a:ext uri="{FF2B5EF4-FFF2-40B4-BE49-F238E27FC236}">
                <a16:creationId xmlns:a16="http://schemas.microsoft.com/office/drawing/2014/main" id="{310A13FE-C3EE-4C91-8218-E096771FDDCB}"/>
              </a:ext>
            </a:extLst>
          </p:cNvPr>
          <p:cNvSpPr>
            <a:spLocks noGrp="1"/>
          </p:cNvSpPr>
          <p:nvPr>
            <p:ph idx="1"/>
          </p:nvPr>
        </p:nvSpPr>
        <p:spPr>
          <a:xfrm>
            <a:off x="990600" y="1752600"/>
            <a:ext cx="7086600" cy="2514600"/>
          </a:xfrm>
        </p:spPr>
        <p:txBody>
          <a:bodyPr>
            <a:noAutofit/>
          </a:bodyPr>
          <a:lstStyle/>
          <a:p>
            <a:r>
              <a:rPr lang="en-US" dirty="0"/>
              <a:t>Jaccard is the simplest property-based similarity measure</a:t>
            </a:r>
          </a:p>
          <a:p>
            <a:r>
              <a:rPr lang="en-US" dirty="0"/>
              <a:t>It makes the most sense when features are binary, either present or absent</a:t>
            </a:r>
          </a:p>
          <a:p>
            <a:r>
              <a:rPr lang="en-US" dirty="0"/>
              <a:t>Jaccard can be used with document vector models if terms aren’t weighted by frequency</a:t>
            </a:r>
          </a:p>
        </p:txBody>
      </p:sp>
    </p:spTree>
    <p:extLst>
      <p:ext uri="{BB962C8B-B14F-4D97-AF65-F5344CB8AC3E}">
        <p14:creationId xmlns:p14="http://schemas.microsoft.com/office/powerpoint/2010/main" val="194512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524A15-B31F-4B80-98F1-64BF6DB9002A}"/>
              </a:ext>
            </a:extLst>
          </p:cNvPr>
          <p:cNvSpPr/>
          <p:nvPr/>
        </p:nvSpPr>
        <p:spPr>
          <a:xfrm>
            <a:off x="0" y="0"/>
            <a:ext cx="9144000" cy="12556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930528" y="3438618"/>
            <a:ext cx="1856166" cy="2599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444302" y="2173223"/>
            <a:ext cx="4218366" cy="3787766"/>
            <a:chOff x="1600200" y="1958378"/>
            <a:chExt cx="4218366" cy="3787766"/>
          </a:xfrm>
        </p:grpSpPr>
        <p:sp>
          <p:nvSpPr>
            <p:cNvPr id="2" name="Oval 1"/>
            <p:cNvSpPr/>
            <p:nvPr/>
          </p:nvSpPr>
          <p:spPr>
            <a:xfrm>
              <a:off x="1600200" y="1958378"/>
              <a:ext cx="3924300" cy="3375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12219" y="3128014"/>
              <a:ext cx="838200" cy="584775"/>
            </a:xfrm>
            <a:prstGeom prst="rect">
              <a:avLst/>
            </a:prstGeom>
            <a:noFill/>
          </p:spPr>
          <p:txBody>
            <a:bodyPr wrap="square" rtlCol="0">
              <a:spAutoFit/>
            </a:bodyPr>
            <a:lstStyle/>
            <a:p>
              <a:r>
                <a:rPr lang="en-US" sz="3200" b="1" dirty="0"/>
                <a:t>P3</a:t>
              </a:r>
            </a:p>
          </p:txBody>
        </p:sp>
        <p:sp>
          <p:nvSpPr>
            <p:cNvPr id="6" name="TextBox 5"/>
            <p:cNvSpPr txBox="1"/>
            <p:nvPr/>
          </p:nvSpPr>
          <p:spPr>
            <a:xfrm>
              <a:off x="2712813" y="2746681"/>
              <a:ext cx="838200" cy="584775"/>
            </a:xfrm>
            <a:prstGeom prst="rect">
              <a:avLst/>
            </a:prstGeom>
            <a:noFill/>
          </p:spPr>
          <p:txBody>
            <a:bodyPr wrap="square" rtlCol="0">
              <a:spAutoFit/>
            </a:bodyPr>
            <a:lstStyle/>
            <a:p>
              <a:r>
                <a:rPr lang="en-US" sz="3200" b="1" dirty="0"/>
                <a:t>P4</a:t>
              </a:r>
            </a:p>
          </p:txBody>
        </p:sp>
        <p:sp>
          <p:nvSpPr>
            <p:cNvPr id="7" name="TextBox 6"/>
            <p:cNvSpPr txBox="1"/>
            <p:nvPr/>
          </p:nvSpPr>
          <p:spPr>
            <a:xfrm>
              <a:off x="2164724" y="3787537"/>
              <a:ext cx="838200" cy="584775"/>
            </a:xfrm>
            <a:prstGeom prst="rect">
              <a:avLst/>
            </a:prstGeom>
            <a:noFill/>
          </p:spPr>
          <p:txBody>
            <a:bodyPr wrap="square" rtlCol="0">
              <a:spAutoFit/>
            </a:bodyPr>
            <a:lstStyle/>
            <a:p>
              <a:r>
                <a:rPr lang="en-US" sz="3200" b="1" dirty="0"/>
                <a:t>P6</a:t>
              </a:r>
            </a:p>
          </p:txBody>
        </p:sp>
        <p:sp>
          <p:nvSpPr>
            <p:cNvPr id="8" name="TextBox 7"/>
            <p:cNvSpPr txBox="1"/>
            <p:nvPr/>
          </p:nvSpPr>
          <p:spPr>
            <a:xfrm>
              <a:off x="3169544" y="3686770"/>
              <a:ext cx="838200" cy="584775"/>
            </a:xfrm>
            <a:prstGeom prst="rect">
              <a:avLst/>
            </a:prstGeom>
            <a:noFill/>
          </p:spPr>
          <p:txBody>
            <a:bodyPr wrap="square" rtlCol="0">
              <a:spAutoFit/>
            </a:bodyPr>
            <a:lstStyle/>
            <a:p>
              <a:r>
                <a:rPr lang="en-US" sz="3200" b="1" dirty="0"/>
                <a:t>P7</a:t>
              </a:r>
            </a:p>
          </p:txBody>
        </p:sp>
        <p:sp>
          <p:nvSpPr>
            <p:cNvPr id="9" name="TextBox 8"/>
            <p:cNvSpPr txBox="1"/>
            <p:nvPr/>
          </p:nvSpPr>
          <p:spPr>
            <a:xfrm>
              <a:off x="3473741" y="2996625"/>
              <a:ext cx="838200" cy="584775"/>
            </a:xfrm>
            <a:prstGeom prst="rect">
              <a:avLst/>
            </a:prstGeom>
            <a:noFill/>
          </p:spPr>
          <p:txBody>
            <a:bodyPr wrap="square" rtlCol="0">
              <a:spAutoFit/>
            </a:bodyPr>
            <a:lstStyle/>
            <a:p>
              <a:r>
                <a:rPr lang="en-US" sz="3200" b="1" dirty="0"/>
                <a:t>P5</a:t>
              </a:r>
            </a:p>
          </p:txBody>
        </p:sp>
        <p:sp>
          <p:nvSpPr>
            <p:cNvPr id="10" name="TextBox 9"/>
            <p:cNvSpPr txBox="1"/>
            <p:nvPr/>
          </p:nvSpPr>
          <p:spPr>
            <a:xfrm>
              <a:off x="3807317" y="1958379"/>
              <a:ext cx="838200" cy="584775"/>
            </a:xfrm>
            <a:prstGeom prst="rect">
              <a:avLst/>
            </a:prstGeom>
            <a:noFill/>
          </p:spPr>
          <p:txBody>
            <a:bodyPr wrap="square" rtlCol="0">
              <a:spAutoFit/>
            </a:bodyPr>
            <a:lstStyle/>
            <a:p>
              <a:r>
                <a:rPr lang="en-US" sz="3200" b="1" dirty="0"/>
                <a:t>P2</a:t>
              </a:r>
            </a:p>
          </p:txBody>
        </p:sp>
        <p:sp>
          <p:nvSpPr>
            <p:cNvPr id="11" name="TextBox 10"/>
            <p:cNvSpPr txBox="1"/>
            <p:nvPr/>
          </p:nvSpPr>
          <p:spPr>
            <a:xfrm>
              <a:off x="2794818" y="2056536"/>
              <a:ext cx="838200" cy="584775"/>
            </a:xfrm>
            <a:prstGeom prst="rect">
              <a:avLst/>
            </a:prstGeom>
            <a:noFill/>
          </p:spPr>
          <p:txBody>
            <a:bodyPr wrap="square" rtlCol="0">
              <a:spAutoFit/>
            </a:bodyPr>
            <a:lstStyle/>
            <a:p>
              <a:r>
                <a:rPr lang="en-US" sz="3200" b="1" dirty="0"/>
                <a:t>P1</a:t>
              </a:r>
            </a:p>
          </p:txBody>
        </p:sp>
        <p:sp>
          <p:nvSpPr>
            <p:cNvPr id="13" name="TextBox 12"/>
            <p:cNvSpPr txBox="1"/>
            <p:nvPr/>
          </p:nvSpPr>
          <p:spPr>
            <a:xfrm>
              <a:off x="4397250" y="3855041"/>
              <a:ext cx="838200" cy="584775"/>
            </a:xfrm>
            <a:prstGeom prst="rect">
              <a:avLst/>
            </a:prstGeom>
            <a:noFill/>
          </p:spPr>
          <p:txBody>
            <a:bodyPr wrap="square" rtlCol="0">
              <a:spAutoFit/>
            </a:bodyPr>
            <a:lstStyle/>
            <a:p>
              <a:r>
                <a:rPr lang="en-US" sz="3200" b="1" dirty="0"/>
                <a:t>P11</a:t>
              </a:r>
            </a:p>
          </p:txBody>
        </p:sp>
        <p:sp>
          <p:nvSpPr>
            <p:cNvPr id="14" name="TextBox 13"/>
            <p:cNvSpPr txBox="1"/>
            <p:nvPr/>
          </p:nvSpPr>
          <p:spPr>
            <a:xfrm>
              <a:off x="3263160" y="4438236"/>
              <a:ext cx="838200" cy="584775"/>
            </a:xfrm>
            <a:prstGeom prst="rect">
              <a:avLst/>
            </a:prstGeom>
            <a:noFill/>
          </p:spPr>
          <p:txBody>
            <a:bodyPr wrap="square" rtlCol="0">
              <a:spAutoFit/>
            </a:bodyPr>
            <a:lstStyle/>
            <a:p>
              <a:r>
                <a:rPr lang="en-US" sz="3200" b="1" dirty="0"/>
                <a:t>P10</a:t>
              </a:r>
            </a:p>
          </p:txBody>
        </p:sp>
        <p:sp>
          <p:nvSpPr>
            <p:cNvPr id="15" name="TextBox 14"/>
            <p:cNvSpPr txBox="1"/>
            <p:nvPr/>
          </p:nvSpPr>
          <p:spPr>
            <a:xfrm>
              <a:off x="4534436" y="2564201"/>
              <a:ext cx="838200" cy="584775"/>
            </a:xfrm>
            <a:prstGeom prst="rect">
              <a:avLst/>
            </a:prstGeom>
            <a:noFill/>
          </p:spPr>
          <p:txBody>
            <a:bodyPr wrap="square" rtlCol="0">
              <a:spAutoFit/>
            </a:bodyPr>
            <a:lstStyle/>
            <a:p>
              <a:r>
                <a:rPr lang="en-US" sz="3200" b="1" dirty="0"/>
                <a:t>P9</a:t>
              </a:r>
            </a:p>
          </p:txBody>
        </p:sp>
        <p:sp>
          <p:nvSpPr>
            <p:cNvPr id="16" name="TextBox 15"/>
            <p:cNvSpPr txBox="1"/>
            <p:nvPr/>
          </p:nvSpPr>
          <p:spPr>
            <a:xfrm>
              <a:off x="2439894" y="4470470"/>
              <a:ext cx="838200" cy="584775"/>
            </a:xfrm>
            <a:prstGeom prst="rect">
              <a:avLst/>
            </a:prstGeom>
            <a:noFill/>
          </p:spPr>
          <p:txBody>
            <a:bodyPr wrap="square" rtlCol="0">
              <a:spAutoFit/>
            </a:bodyPr>
            <a:lstStyle/>
            <a:p>
              <a:r>
                <a:rPr lang="en-US" sz="3200" b="1" dirty="0"/>
                <a:t>P8</a:t>
              </a:r>
            </a:p>
          </p:txBody>
        </p:sp>
        <p:sp>
          <p:nvSpPr>
            <p:cNvPr id="18" name="TextBox 17"/>
            <p:cNvSpPr txBox="1"/>
            <p:nvPr/>
          </p:nvSpPr>
          <p:spPr>
            <a:xfrm>
              <a:off x="4980366" y="4582589"/>
              <a:ext cx="838200" cy="584775"/>
            </a:xfrm>
            <a:prstGeom prst="rect">
              <a:avLst/>
            </a:prstGeom>
            <a:noFill/>
          </p:spPr>
          <p:txBody>
            <a:bodyPr wrap="square" rtlCol="0">
              <a:spAutoFit/>
            </a:bodyPr>
            <a:lstStyle/>
            <a:p>
              <a:r>
                <a:rPr lang="en-US" sz="3200" b="1" dirty="0"/>
                <a:t>P12</a:t>
              </a:r>
            </a:p>
          </p:txBody>
        </p:sp>
        <p:sp>
          <p:nvSpPr>
            <p:cNvPr id="23" name="TextBox 22"/>
            <p:cNvSpPr txBox="1"/>
            <p:nvPr/>
          </p:nvSpPr>
          <p:spPr>
            <a:xfrm>
              <a:off x="4424427" y="5161369"/>
              <a:ext cx="838200" cy="584775"/>
            </a:xfrm>
            <a:prstGeom prst="rect">
              <a:avLst/>
            </a:prstGeom>
            <a:noFill/>
          </p:spPr>
          <p:txBody>
            <a:bodyPr wrap="square" rtlCol="0">
              <a:spAutoFit/>
            </a:bodyPr>
            <a:lstStyle/>
            <a:p>
              <a:r>
                <a:rPr lang="en-US" sz="3200" b="1" dirty="0"/>
                <a:t>P13</a:t>
              </a:r>
            </a:p>
          </p:txBody>
        </p:sp>
      </p:grpSp>
      <p:grpSp>
        <p:nvGrpSpPr>
          <p:cNvPr id="24" name="Group 23"/>
          <p:cNvGrpSpPr/>
          <p:nvPr/>
        </p:nvGrpSpPr>
        <p:grpSpPr>
          <a:xfrm>
            <a:off x="815509" y="2913095"/>
            <a:ext cx="2914853" cy="2609300"/>
            <a:chOff x="3443487" y="3372399"/>
            <a:chExt cx="2914853" cy="2609300"/>
          </a:xfrm>
        </p:grpSpPr>
        <p:sp>
          <p:nvSpPr>
            <p:cNvPr id="25" name="Oval 24"/>
            <p:cNvSpPr/>
            <p:nvPr/>
          </p:nvSpPr>
          <p:spPr>
            <a:xfrm>
              <a:off x="3443487" y="3372399"/>
              <a:ext cx="2243607" cy="22766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62400" y="3603946"/>
              <a:ext cx="2112000" cy="2377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125131" y="4250662"/>
              <a:ext cx="838200" cy="584775"/>
            </a:xfrm>
            <a:prstGeom prst="rect">
              <a:avLst/>
            </a:prstGeom>
            <a:noFill/>
          </p:spPr>
          <p:txBody>
            <a:bodyPr wrap="square" rtlCol="0">
              <a:spAutoFit/>
            </a:bodyPr>
            <a:lstStyle/>
            <a:p>
              <a:r>
                <a:rPr lang="en-US" sz="3200" b="1" dirty="0"/>
                <a:t>P3</a:t>
              </a:r>
            </a:p>
          </p:txBody>
        </p:sp>
        <p:sp>
          <p:nvSpPr>
            <p:cNvPr id="28" name="TextBox 27"/>
            <p:cNvSpPr txBox="1"/>
            <p:nvPr/>
          </p:nvSpPr>
          <p:spPr>
            <a:xfrm>
              <a:off x="4953000" y="4321399"/>
              <a:ext cx="838200" cy="584775"/>
            </a:xfrm>
            <a:prstGeom prst="rect">
              <a:avLst/>
            </a:prstGeom>
            <a:noFill/>
          </p:spPr>
          <p:txBody>
            <a:bodyPr wrap="square" rtlCol="0">
              <a:spAutoFit/>
            </a:bodyPr>
            <a:lstStyle/>
            <a:p>
              <a:r>
                <a:rPr lang="en-US" sz="3200" b="1" dirty="0"/>
                <a:t>P4</a:t>
              </a:r>
            </a:p>
          </p:txBody>
        </p:sp>
        <p:sp>
          <p:nvSpPr>
            <p:cNvPr id="29" name="TextBox 28"/>
            <p:cNvSpPr txBox="1"/>
            <p:nvPr/>
          </p:nvSpPr>
          <p:spPr>
            <a:xfrm>
              <a:off x="5520140" y="4613786"/>
              <a:ext cx="838200" cy="584775"/>
            </a:xfrm>
            <a:prstGeom prst="rect">
              <a:avLst/>
            </a:prstGeom>
            <a:noFill/>
          </p:spPr>
          <p:txBody>
            <a:bodyPr wrap="square" rtlCol="0">
              <a:spAutoFit/>
            </a:bodyPr>
            <a:lstStyle/>
            <a:p>
              <a:r>
                <a:rPr lang="en-US" sz="3200" b="1" dirty="0"/>
                <a:t>P6</a:t>
              </a:r>
            </a:p>
          </p:txBody>
        </p:sp>
        <p:sp>
          <p:nvSpPr>
            <p:cNvPr id="30" name="TextBox 29"/>
            <p:cNvSpPr txBox="1"/>
            <p:nvPr/>
          </p:nvSpPr>
          <p:spPr>
            <a:xfrm>
              <a:off x="5236200" y="5306284"/>
              <a:ext cx="838200" cy="584775"/>
            </a:xfrm>
            <a:prstGeom prst="rect">
              <a:avLst/>
            </a:prstGeom>
            <a:noFill/>
          </p:spPr>
          <p:txBody>
            <a:bodyPr wrap="square" rtlCol="0">
              <a:spAutoFit/>
            </a:bodyPr>
            <a:lstStyle/>
            <a:p>
              <a:r>
                <a:rPr lang="en-US" sz="3200" b="1" dirty="0"/>
                <a:t>P7</a:t>
              </a:r>
            </a:p>
          </p:txBody>
        </p:sp>
        <p:sp>
          <p:nvSpPr>
            <p:cNvPr id="31" name="TextBox 30"/>
            <p:cNvSpPr txBox="1"/>
            <p:nvPr/>
          </p:nvSpPr>
          <p:spPr>
            <a:xfrm>
              <a:off x="4473730" y="4700971"/>
              <a:ext cx="838200" cy="584775"/>
            </a:xfrm>
            <a:prstGeom prst="rect">
              <a:avLst/>
            </a:prstGeom>
            <a:noFill/>
          </p:spPr>
          <p:txBody>
            <a:bodyPr wrap="square" rtlCol="0">
              <a:spAutoFit/>
            </a:bodyPr>
            <a:lstStyle/>
            <a:p>
              <a:r>
                <a:rPr lang="en-US" sz="3200" b="1" dirty="0"/>
                <a:t>P5</a:t>
              </a:r>
            </a:p>
          </p:txBody>
        </p:sp>
        <p:sp>
          <p:nvSpPr>
            <p:cNvPr id="32" name="TextBox 31"/>
            <p:cNvSpPr txBox="1"/>
            <p:nvPr/>
          </p:nvSpPr>
          <p:spPr>
            <a:xfrm>
              <a:off x="4497745" y="3791970"/>
              <a:ext cx="838200" cy="584775"/>
            </a:xfrm>
            <a:prstGeom prst="rect">
              <a:avLst/>
            </a:prstGeom>
            <a:noFill/>
          </p:spPr>
          <p:txBody>
            <a:bodyPr wrap="square" rtlCol="0">
              <a:spAutoFit/>
            </a:bodyPr>
            <a:lstStyle/>
            <a:p>
              <a:r>
                <a:rPr lang="en-US" sz="3200" b="1" dirty="0"/>
                <a:t>P2</a:t>
              </a:r>
            </a:p>
          </p:txBody>
        </p:sp>
        <p:sp>
          <p:nvSpPr>
            <p:cNvPr id="33" name="TextBox 32"/>
            <p:cNvSpPr txBox="1"/>
            <p:nvPr/>
          </p:nvSpPr>
          <p:spPr>
            <a:xfrm>
              <a:off x="3475552" y="4166175"/>
              <a:ext cx="838200" cy="584775"/>
            </a:xfrm>
            <a:prstGeom prst="rect">
              <a:avLst/>
            </a:prstGeom>
            <a:noFill/>
          </p:spPr>
          <p:txBody>
            <a:bodyPr wrap="square" rtlCol="0">
              <a:spAutoFit/>
            </a:bodyPr>
            <a:lstStyle/>
            <a:p>
              <a:r>
                <a:rPr lang="en-US" sz="3200" b="1" dirty="0"/>
                <a:t>P1</a:t>
              </a:r>
            </a:p>
          </p:txBody>
        </p:sp>
      </p:grpSp>
      <p:sp>
        <p:nvSpPr>
          <p:cNvPr id="34" name="TextBox 33"/>
          <p:cNvSpPr txBox="1"/>
          <p:nvPr/>
        </p:nvSpPr>
        <p:spPr>
          <a:xfrm>
            <a:off x="1153351" y="2193186"/>
            <a:ext cx="2647950" cy="719909"/>
          </a:xfrm>
          <a:prstGeom prst="rect">
            <a:avLst/>
          </a:prstGeom>
          <a:noFill/>
        </p:spPr>
        <p:txBody>
          <a:bodyPr wrap="square" rtlCol="0">
            <a:spAutoFit/>
          </a:bodyPr>
          <a:lstStyle/>
          <a:p>
            <a:r>
              <a:rPr lang="en-US" sz="4000" b="1" dirty="0"/>
              <a:t>Object A</a:t>
            </a:r>
          </a:p>
        </p:txBody>
      </p:sp>
      <p:sp>
        <p:nvSpPr>
          <p:cNvPr id="35" name="TextBox 34"/>
          <p:cNvSpPr txBox="1"/>
          <p:nvPr/>
        </p:nvSpPr>
        <p:spPr>
          <a:xfrm>
            <a:off x="4917215" y="1432052"/>
            <a:ext cx="2647950" cy="719909"/>
          </a:xfrm>
          <a:prstGeom prst="rect">
            <a:avLst/>
          </a:prstGeom>
          <a:noFill/>
        </p:spPr>
        <p:txBody>
          <a:bodyPr wrap="square" rtlCol="0">
            <a:spAutoFit/>
          </a:bodyPr>
          <a:lstStyle/>
          <a:p>
            <a:r>
              <a:rPr lang="en-US" sz="4000" b="1" dirty="0"/>
              <a:t>Object A</a:t>
            </a:r>
          </a:p>
        </p:txBody>
      </p:sp>
      <p:sp>
        <p:nvSpPr>
          <p:cNvPr id="36" name="TextBox 35"/>
          <p:cNvSpPr txBox="1"/>
          <p:nvPr/>
        </p:nvSpPr>
        <p:spPr>
          <a:xfrm>
            <a:off x="5845582" y="5870554"/>
            <a:ext cx="2233209" cy="707886"/>
          </a:xfrm>
          <a:prstGeom prst="rect">
            <a:avLst/>
          </a:prstGeom>
          <a:noFill/>
        </p:spPr>
        <p:txBody>
          <a:bodyPr wrap="square" rtlCol="0">
            <a:spAutoFit/>
          </a:bodyPr>
          <a:lstStyle/>
          <a:p>
            <a:r>
              <a:rPr lang="en-US" sz="4000" b="1" dirty="0"/>
              <a:t>Object B</a:t>
            </a:r>
          </a:p>
        </p:txBody>
      </p:sp>
      <p:sp>
        <p:nvSpPr>
          <p:cNvPr id="37" name="TextBox 36"/>
          <p:cNvSpPr txBox="1"/>
          <p:nvPr/>
        </p:nvSpPr>
        <p:spPr>
          <a:xfrm>
            <a:off x="1319386" y="5671805"/>
            <a:ext cx="2233209" cy="707886"/>
          </a:xfrm>
          <a:prstGeom prst="rect">
            <a:avLst/>
          </a:prstGeom>
          <a:noFill/>
        </p:spPr>
        <p:txBody>
          <a:bodyPr wrap="square" rtlCol="0">
            <a:spAutoFit/>
          </a:bodyPr>
          <a:lstStyle/>
          <a:p>
            <a:r>
              <a:rPr lang="en-US" sz="4000" b="1" dirty="0"/>
              <a:t>Object B</a:t>
            </a:r>
          </a:p>
        </p:txBody>
      </p:sp>
      <p:sp>
        <p:nvSpPr>
          <p:cNvPr id="38" name="Rectangle 37"/>
          <p:cNvSpPr/>
          <p:nvPr/>
        </p:nvSpPr>
        <p:spPr>
          <a:xfrm>
            <a:off x="2151047" y="76557"/>
            <a:ext cx="5841400" cy="1111715"/>
          </a:xfrm>
          <a:prstGeom prst="rect">
            <a:avLst/>
          </a:prstGeom>
        </p:spPr>
        <p:txBody>
          <a:bodyPr wrap="square">
            <a:sp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olidFill>
                  <a:srgbClr val="FF0000"/>
                </a:solidFill>
                <a:sym typeface="UC Berkeley OS Sign"/>
              </a:rPr>
              <a:t>STOP AND THINK:  HOW SIMILAR ARE A AND B?</a:t>
            </a:r>
            <a:endParaRPr lang="en-US" sz="3600" dirty="0">
              <a:solidFill>
                <a:srgbClr val="FF0000"/>
              </a:solidFill>
              <a:sym typeface="UC Berkeley OS Sign"/>
            </a:endParaRPr>
          </a:p>
        </p:txBody>
      </p:sp>
      <p:sp>
        <p:nvSpPr>
          <p:cNvPr id="39" name="TextBox 38"/>
          <p:cNvSpPr txBox="1"/>
          <p:nvPr/>
        </p:nvSpPr>
        <p:spPr>
          <a:xfrm>
            <a:off x="571515" y="1440620"/>
            <a:ext cx="1369191" cy="523220"/>
          </a:xfrm>
          <a:prstGeom prst="rect">
            <a:avLst/>
          </a:prstGeom>
          <a:noFill/>
        </p:spPr>
        <p:txBody>
          <a:bodyPr wrap="square" rtlCol="0">
            <a:spAutoFit/>
          </a:bodyPr>
          <a:lstStyle/>
          <a:p>
            <a:r>
              <a:rPr lang="en-US" sz="2800" b="1" dirty="0">
                <a:solidFill>
                  <a:srgbClr val="FF0000"/>
                </a:solidFill>
              </a:rPr>
              <a:t>CASE 1</a:t>
            </a:r>
          </a:p>
        </p:txBody>
      </p:sp>
      <p:sp>
        <p:nvSpPr>
          <p:cNvPr id="40" name="TextBox 39"/>
          <p:cNvSpPr txBox="1"/>
          <p:nvPr/>
        </p:nvSpPr>
        <p:spPr>
          <a:xfrm>
            <a:off x="7565165" y="1618968"/>
            <a:ext cx="1369191" cy="523220"/>
          </a:xfrm>
          <a:prstGeom prst="rect">
            <a:avLst/>
          </a:prstGeom>
          <a:noFill/>
        </p:spPr>
        <p:txBody>
          <a:bodyPr wrap="square" rtlCol="0">
            <a:spAutoFit/>
          </a:bodyPr>
          <a:lstStyle/>
          <a:p>
            <a:r>
              <a:rPr lang="en-US" sz="2800" b="1" dirty="0">
                <a:solidFill>
                  <a:srgbClr val="FF0000"/>
                </a:solidFill>
              </a:rPr>
              <a:t>CASE 2</a:t>
            </a:r>
          </a:p>
        </p:txBody>
      </p:sp>
    </p:spTree>
    <p:extLst>
      <p:ext uri="{BB962C8B-B14F-4D97-AF65-F5344CB8AC3E}">
        <p14:creationId xmlns:p14="http://schemas.microsoft.com/office/powerpoint/2010/main" val="118947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AB277-E251-4F18-AF4F-AB5900851692}"/>
              </a:ext>
            </a:extLst>
          </p:cNvPr>
          <p:cNvPicPr>
            <a:picLocks noChangeAspect="1"/>
          </p:cNvPicPr>
          <p:nvPr/>
        </p:nvPicPr>
        <p:blipFill>
          <a:blip r:embed="rId3"/>
          <a:stretch>
            <a:fillRect/>
          </a:stretch>
        </p:blipFill>
        <p:spPr>
          <a:xfrm>
            <a:off x="355097" y="762000"/>
            <a:ext cx="1981200" cy="2971800"/>
          </a:xfrm>
          <a:prstGeom prst="rect">
            <a:avLst/>
          </a:prstGeom>
        </p:spPr>
      </p:pic>
      <p:pic>
        <p:nvPicPr>
          <p:cNvPr id="3" name="Picture 2">
            <a:extLst>
              <a:ext uri="{FF2B5EF4-FFF2-40B4-BE49-F238E27FC236}">
                <a16:creationId xmlns:a16="http://schemas.microsoft.com/office/drawing/2014/main" id="{C7743EF6-8BB3-465C-B3CC-B77341F673D1}"/>
              </a:ext>
            </a:extLst>
          </p:cNvPr>
          <p:cNvPicPr>
            <a:picLocks noChangeAspect="1"/>
          </p:cNvPicPr>
          <p:nvPr/>
        </p:nvPicPr>
        <p:blipFill>
          <a:blip r:embed="rId4"/>
          <a:stretch>
            <a:fillRect/>
          </a:stretch>
        </p:blipFill>
        <p:spPr>
          <a:xfrm>
            <a:off x="379046" y="3992562"/>
            <a:ext cx="2388068" cy="2590800"/>
          </a:xfrm>
          <a:prstGeom prst="rect">
            <a:avLst/>
          </a:prstGeom>
        </p:spPr>
      </p:pic>
      <p:sp>
        <p:nvSpPr>
          <p:cNvPr id="4" name="Rectangle 3">
            <a:extLst>
              <a:ext uri="{FF2B5EF4-FFF2-40B4-BE49-F238E27FC236}">
                <a16:creationId xmlns:a16="http://schemas.microsoft.com/office/drawing/2014/main" id="{C0920335-0D82-44F5-8405-3B87C97B4CFF}"/>
              </a:ext>
            </a:extLst>
          </p:cNvPr>
          <p:cNvSpPr/>
          <p:nvPr/>
        </p:nvSpPr>
        <p:spPr>
          <a:xfrm>
            <a:off x="3200400" y="2382388"/>
            <a:ext cx="5257800" cy="1569660"/>
          </a:xfrm>
          <a:prstGeom prst="rect">
            <a:avLst/>
          </a:prstGeom>
        </p:spPr>
        <p:txBody>
          <a:bodyPr wrap="square">
            <a:spAutoFit/>
          </a:bodyPr>
          <a:lstStyle/>
          <a:p>
            <a:r>
              <a:rPr lang="en-US" sz="2400" dirty="0"/>
              <a:t>Case 1: A is a robin, B is a pigeon, very similar birds, share the characteristic bird features with just a few small differences;  similarity is high:  4/7</a:t>
            </a:r>
          </a:p>
        </p:txBody>
      </p:sp>
      <p:sp>
        <p:nvSpPr>
          <p:cNvPr id="5" name="Rectangle 4">
            <a:extLst>
              <a:ext uri="{FF2B5EF4-FFF2-40B4-BE49-F238E27FC236}">
                <a16:creationId xmlns:a16="http://schemas.microsoft.com/office/drawing/2014/main" id="{A1C1D030-C337-4287-8079-9CB95525E23C}"/>
              </a:ext>
            </a:extLst>
          </p:cNvPr>
          <p:cNvSpPr/>
          <p:nvPr/>
        </p:nvSpPr>
        <p:spPr>
          <a:xfrm>
            <a:off x="3111137" y="4014018"/>
            <a:ext cx="5562600" cy="2677656"/>
          </a:xfrm>
          <a:prstGeom prst="rect">
            <a:avLst/>
          </a:prstGeom>
        </p:spPr>
        <p:txBody>
          <a:bodyPr wrap="square">
            <a:spAutoFit/>
          </a:bodyPr>
          <a:lstStyle/>
          <a:p>
            <a:r>
              <a:rPr lang="en-US" sz="2400" dirty="0"/>
              <a:t>Case 2: A is a robin; B is a bat – share the flying feature  but nothing else; similarity is low (1/13)</a:t>
            </a:r>
          </a:p>
          <a:p>
            <a:endParaRPr lang="en-US" sz="2400" dirty="0"/>
          </a:p>
          <a:p>
            <a:r>
              <a:rPr lang="en-US" sz="2400" dirty="0"/>
              <a:t>They have few shared features, so the similarity calculation is dominated by their distinctive features</a:t>
            </a:r>
          </a:p>
        </p:txBody>
      </p:sp>
      <p:pic>
        <p:nvPicPr>
          <p:cNvPr id="6" name="Picture 5">
            <a:extLst>
              <a:ext uri="{FF2B5EF4-FFF2-40B4-BE49-F238E27FC236}">
                <a16:creationId xmlns:a16="http://schemas.microsoft.com/office/drawing/2014/main" id="{0536D66C-D399-4ECD-9B7D-4CCD98EFE075}"/>
              </a:ext>
            </a:extLst>
          </p:cNvPr>
          <p:cNvPicPr>
            <a:picLocks noChangeAspect="1"/>
          </p:cNvPicPr>
          <p:nvPr/>
        </p:nvPicPr>
        <p:blipFill>
          <a:blip r:embed="rId5"/>
          <a:stretch>
            <a:fillRect/>
          </a:stretch>
        </p:blipFill>
        <p:spPr>
          <a:xfrm>
            <a:off x="4614566" y="770868"/>
            <a:ext cx="1690688" cy="1266384"/>
          </a:xfrm>
          <a:prstGeom prst="rect">
            <a:avLst/>
          </a:prstGeom>
        </p:spPr>
      </p:pic>
      <p:pic>
        <p:nvPicPr>
          <p:cNvPr id="7" name="Picture 6">
            <a:extLst>
              <a:ext uri="{FF2B5EF4-FFF2-40B4-BE49-F238E27FC236}">
                <a16:creationId xmlns:a16="http://schemas.microsoft.com/office/drawing/2014/main" id="{234A8E88-332B-4024-A8DA-32EC48DB743E}"/>
              </a:ext>
            </a:extLst>
          </p:cNvPr>
          <p:cNvPicPr>
            <a:picLocks noChangeAspect="1"/>
          </p:cNvPicPr>
          <p:nvPr/>
        </p:nvPicPr>
        <p:blipFill>
          <a:blip r:embed="rId6"/>
          <a:stretch>
            <a:fillRect/>
          </a:stretch>
        </p:blipFill>
        <p:spPr>
          <a:xfrm>
            <a:off x="2620414" y="755670"/>
            <a:ext cx="1710035" cy="1292468"/>
          </a:xfrm>
          <a:prstGeom prst="rect">
            <a:avLst/>
          </a:prstGeom>
        </p:spPr>
      </p:pic>
      <p:pic>
        <p:nvPicPr>
          <p:cNvPr id="8" name="Picture 7">
            <a:extLst>
              <a:ext uri="{FF2B5EF4-FFF2-40B4-BE49-F238E27FC236}">
                <a16:creationId xmlns:a16="http://schemas.microsoft.com/office/drawing/2014/main" id="{33E4A66E-CBE3-423F-8A55-CFCBCB4C7C63}"/>
              </a:ext>
            </a:extLst>
          </p:cNvPr>
          <p:cNvPicPr>
            <a:picLocks noChangeAspect="1"/>
          </p:cNvPicPr>
          <p:nvPr/>
        </p:nvPicPr>
        <p:blipFill>
          <a:blip r:embed="rId7"/>
          <a:stretch>
            <a:fillRect/>
          </a:stretch>
        </p:blipFill>
        <p:spPr>
          <a:xfrm>
            <a:off x="6424749" y="708898"/>
            <a:ext cx="2364154" cy="1328354"/>
          </a:xfrm>
          <a:prstGeom prst="rect">
            <a:avLst/>
          </a:prstGeom>
        </p:spPr>
      </p:pic>
      <p:sp>
        <p:nvSpPr>
          <p:cNvPr id="9" name="Title 1">
            <a:extLst>
              <a:ext uri="{FF2B5EF4-FFF2-40B4-BE49-F238E27FC236}">
                <a16:creationId xmlns:a16="http://schemas.microsoft.com/office/drawing/2014/main" id="{8C51F96F-79E5-4067-82D3-5F9CCA23AD82}"/>
              </a:ext>
            </a:extLst>
          </p:cNvPr>
          <p:cNvSpPr txBox="1">
            <a:spLocks/>
          </p:cNvSpPr>
          <p:nvPr/>
        </p:nvSpPr>
        <p:spPr>
          <a:xfrm>
            <a:off x="499766" y="801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Jaccard Similarity Example</a:t>
            </a:r>
          </a:p>
        </p:txBody>
      </p:sp>
    </p:spTree>
    <p:extLst>
      <p:ext uri="{BB962C8B-B14F-4D97-AF65-F5344CB8AC3E}">
        <p14:creationId xmlns:p14="http://schemas.microsoft.com/office/powerpoint/2010/main" val="16972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43989" y="834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A “Jaccard-like” Heuristic for Designing </a:t>
            </a:r>
            <a:br>
              <a:rPr lang="en-US" sz="3600" b="1" dirty="0">
                <a:sym typeface="UC Berkeley OS Sign"/>
              </a:rPr>
            </a:br>
            <a:r>
              <a:rPr lang="en-US" sz="3600" b="1" dirty="0">
                <a:sym typeface="UC Berkeley OS Sign"/>
              </a:rPr>
              <a:t>“Semantically Balanced” Categories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56064" y="1143000"/>
            <a:ext cx="8153400" cy="2240998"/>
          </a:xfrm>
          <a:prstGeom prst="rect">
            <a:avLst/>
          </a:prstGeom>
        </p:spPr>
        <p:txBody>
          <a:bodyPr wrap="square">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 a good system of categories, the categories at the same hierarchical level (co-hyponyms) have the same degree of abstraction or breadth</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heuristic for doing this is to ensure that the pairwise similarity is about the same for all category pairs </a:t>
            </a:r>
          </a:p>
        </p:txBody>
      </p:sp>
      <p:graphicFrame>
        <p:nvGraphicFramePr>
          <p:cNvPr id="2" name="Diagram 1">
            <a:extLst>
              <a:ext uri="{FF2B5EF4-FFF2-40B4-BE49-F238E27FC236}">
                <a16:creationId xmlns:a16="http://schemas.microsoft.com/office/drawing/2014/main" id="{39CBA60D-17B5-4028-AAAE-48546A6C6FAF}"/>
              </a:ext>
            </a:extLst>
          </p:cNvPr>
          <p:cNvGraphicFramePr/>
          <p:nvPr>
            <p:extLst>
              <p:ext uri="{D42A27DB-BD31-4B8C-83A1-F6EECF244321}">
                <p14:modId xmlns:p14="http://schemas.microsoft.com/office/powerpoint/2010/main" val="3907557162"/>
              </p:ext>
            </p:extLst>
          </p:nvPr>
        </p:nvGraphicFramePr>
        <p:xfrm>
          <a:off x="571696" y="3864437"/>
          <a:ext cx="3733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3753F17A-14CA-4C0A-8FD3-23D2F0B658C5}"/>
              </a:ext>
            </a:extLst>
          </p:cNvPr>
          <p:cNvGraphicFramePr/>
          <p:nvPr>
            <p:extLst>
              <p:ext uri="{D42A27DB-BD31-4B8C-83A1-F6EECF244321}">
                <p14:modId xmlns:p14="http://schemas.microsoft.com/office/powerpoint/2010/main" val="1494710504"/>
              </p:ext>
            </p:extLst>
          </p:nvPr>
        </p:nvGraphicFramePr>
        <p:xfrm>
          <a:off x="5238848" y="4419600"/>
          <a:ext cx="2933504" cy="2037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miley Face 4">
            <a:extLst>
              <a:ext uri="{FF2B5EF4-FFF2-40B4-BE49-F238E27FC236}">
                <a16:creationId xmlns:a16="http://schemas.microsoft.com/office/drawing/2014/main" id="{4CFACC57-4BD3-48B1-8AA5-6964FAC0A63C}"/>
              </a:ext>
            </a:extLst>
          </p:cNvPr>
          <p:cNvSpPr/>
          <p:nvPr/>
        </p:nvSpPr>
        <p:spPr>
          <a:xfrm>
            <a:off x="6324600" y="3505200"/>
            <a:ext cx="914400" cy="914400"/>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2A2369-D951-4290-93A5-7113EA726588}"/>
              </a:ext>
            </a:extLst>
          </p:cNvPr>
          <p:cNvPicPr>
            <a:picLocks noChangeAspect="1"/>
          </p:cNvPicPr>
          <p:nvPr/>
        </p:nvPicPr>
        <p:blipFill>
          <a:blip r:embed="rId13"/>
          <a:stretch>
            <a:fillRect/>
          </a:stretch>
        </p:blipFill>
        <p:spPr>
          <a:xfrm>
            <a:off x="2019300" y="3559675"/>
            <a:ext cx="914400" cy="914400"/>
          </a:xfrm>
          <a:prstGeom prst="rect">
            <a:avLst/>
          </a:prstGeom>
        </p:spPr>
      </p:pic>
      <p:sp>
        <p:nvSpPr>
          <p:cNvPr id="3" name="TextBox 2">
            <a:extLst>
              <a:ext uri="{FF2B5EF4-FFF2-40B4-BE49-F238E27FC236}">
                <a16:creationId xmlns:a16="http://schemas.microsoft.com/office/drawing/2014/main" id="{526C52AD-4A17-4CF6-B202-676C33C64E5F}"/>
              </a:ext>
            </a:extLst>
          </p:cNvPr>
          <p:cNvSpPr txBox="1"/>
          <p:nvPr/>
        </p:nvSpPr>
        <p:spPr>
          <a:xfrm>
            <a:off x="284633" y="5948243"/>
            <a:ext cx="4114800" cy="646331"/>
          </a:xfrm>
          <a:prstGeom prst="rect">
            <a:avLst/>
          </a:prstGeom>
          <a:noFill/>
        </p:spPr>
        <p:txBody>
          <a:bodyPr wrap="square" rtlCol="0">
            <a:spAutoFit/>
          </a:bodyPr>
          <a:lstStyle/>
          <a:p>
            <a:r>
              <a:rPr lang="en-US" dirty="0"/>
              <a:t>Violins and cellos are much more similar to each other than they are to woodwinds</a:t>
            </a:r>
          </a:p>
        </p:txBody>
      </p:sp>
    </p:spTree>
    <p:extLst>
      <p:ext uri="{BB962C8B-B14F-4D97-AF65-F5344CB8AC3E}">
        <p14:creationId xmlns:p14="http://schemas.microsoft.com/office/powerpoint/2010/main" val="3237080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7066EF-C2CE-4B5B-9B5B-16EF4068F092}"/>
              </a:ext>
            </a:extLst>
          </p:cNvPr>
          <p:cNvSpPr/>
          <p:nvPr/>
        </p:nvSpPr>
        <p:spPr>
          <a:xfrm>
            <a:off x="0" y="0"/>
            <a:ext cx="9144000" cy="16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AE2CA52-9520-4501-83ED-8379E0F95887}"/>
              </a:ext>
            </a:extLst>
          </p:cNvPr>
          <p:cNvSpPr/>
          <p:nvPr/>
        </p:nvSpPr>
        <p:spPr>
          <a:xfrm>
            <a:off x="0" y="3618918"/>
            <a:ext cx="9144000" cy="16388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304800"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olidFill>
                  <a:srgbClr val="FF0000"/>
                </a:solidFill>
                <a:sym typeface="UC Berkeley OS Sign"/>
              </a:rPr>
              <a:t>STOP AND THINK: Is Similarity a Symmetric Relationship?</a:t>
            </a:r>
            <a:endParaRPr lang="en-US" sz="3400" dirty="0">
              <a:solidFill>
                <a:srgbClr val="FF0000"/>
              </a:solidFill>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42501" y="3733800"/>
            <a:ext cx="7839500" cy="1451551"/>
          </a:xfrm>
          <a:prstGeom prst="rect">
            <a:avLst/>
          </a:prstGeom>
        </p:spPr>
        <p:txBody>
          <a:bodyPr wrap="square">
            <a:spAutoFit/>
          </a:bodyPr>
          <a:lstStyle/>
          <a:p>
            <a:pPr marL="0" lvl="1"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a:solidFill>
                  <a:srgbClr val="FF0000"/>
                </a:solidFill>
              </a:rPr>
              <a:t>Does “A is similar to B”  (or “A is like B”) </a:t>
            </a:r>
            <a:br>
              <a:rPr lang="en-US" sz="3200" i="1" dirty="0">
                <a:solidFill>
                  <a:srgbClr val="FF0000"/>
                </a:solidFill>
              </a:rPr>
            </a:br>
            <a:r>
              <a:rPr lang="en-US" sz="3200" i="1" dirty="0">
                <a:solidFill>
                  <a:srgbClr val="FF0000"/>
                </a:solidFill>
              </a:rPr>
              <a:t>mean the same thing as “B is similar to A”</a:t>
            </a:r>
            <a:br>
              <a:rPr lang="en-US" sz="3200" i="1" dirty="0">
                <a:solidFill>
                  <a:srgbClr val="FF0000"/>
                </a:solidFill>
              </a:rPr>
            </a:br>
            <a:r>
              <a:rPr lang="en-US" sz="3200" i="1" dirty="0">
                <a:solidFill>
                  <a:srgbClr val="FF0000"/>
                </a:solidFill>
              </a:rPr>
              <a:t>(or “B is like A”)? </a:t>
            </a:r>
          </a:p>
        </p:txBody>
      </p:sp>
      <p:sp>
        <p:nvSpPr>
          <p:cNvPr id="2" name="TextBox 1"/>
          <p:cNvSpPr txBox="1"/>
          <p:nvPr/>
        </p:nvSpPr>
        <p:spPr>
          <a:xfrm>
            <a:off x="532507" y="1890368"/>
            <a:ext cx="8001000" cy="1728550"/>
          </a:xfrm>
          <a:prstGeom prst="rect">
            <a:avLst/>
          </a:prstGeom>
          <a:noFill/>
        </p:spPr>
        <p:txBody>
          <a:bodyPr wrap="square" rtlCol="0">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Jaccard measure uses a very simple concept of similarity and assumes that it is a  symmetric relationship</a:t>
            </a:r>
          </a:p>
          <a:p>
            <a:endParaRPr lang="en-US" dirty="0"/>
          </a:p>
        </p:txBody>
      </p:sp>
    </p:spTree>
    <p:extLst>
      <p:ext uri="{BB962C8B-B14F-4D97-AF65-F5344CB8AC3E}">
        <p14:creationId xmlns:p14="http://schemas.microsoft.com/office/powerpoint/2010/main" val="38181656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7B689-39CE-47EA-9550-5C3ACD34CFE2}"/>
              </a:ext>
            </a:extLst>
          </p:cNvPr>
          <p:cNvSpPr/>
          <p:nvPr/>
        </p:nvSpPr>
        <p:spPr>
          <a:xfrm>
            <a:off x="76200" y="5334000"/>
            <a:ext cx="90678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343989" y="834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Similarity Can be Asymmetric</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56064" y="1143000"/>
            <a:ext cx="8153400" cy="4159985"/>
          </a:xfrm>
          <a:prstGeom prst="rect">
            <a:avLst/>
          </a:prstGeom>
        </p:spPr>
        <p:txBody>
          <a:bodyPr wrap="square">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When we compare an A with a B with a statement about similarity, we often order A and B to make the more salient or “feature complex” one as the referent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portrait resembles the father” </a:t>
            </a:r>
            <a:br>
              <a:rPr lang="en-US" sz="2800" dirty="0"/>
            </a:br>
            <a:r>
              <a:rPr lang="en-US" sz="2800" dirty="0"/>
              <a:t>NOT “The father resembles the portrait”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The more salient resource is judged less similar to the less salient one than vice versa</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North Korea is judged more similar to China than China is judged similar to North Korea</a:t>
            </a:r>
          </a:p>
        </p:txBody>
      </p:sp>
      <p:sp>
        <p:nvSpPr>
          <p:cNvPr id="3" name="TextBox 2">
            <a:extLst>
              <a:ext uri="{FF2B5EF4-FFF2-40B4-BE49-F238E27FC236}">
                <a16:creationId xmlns:a16="http://schemas.microsoft.com/office/drawing/2014/main" id="{B4D84016-335A-4997-8DF0-5263ECB63EA0}"/>
              </a:ext>
            </a:extLst>
          </p:cNvPr>
          <p:cNvSpPr txBox="1"/>
          <p:nvPr/>
        </p:nvSpPr>
        <p:spPr>
          <a:xfrm>
            <a:off x="468064" y="5486400"/>
            <a:ext cx="8391303" cy="584775"/>
          </a:xfrm>
          <a:prstGeom prst="rect">
            <a:avLst/>
          </a:prstGeom>
          <a:noFill/>
        </p:spPr>
        <p:txBody>
          <a:bodyPr wrap="square" rtlCol="0">
            <a:spAutoFit/>
          </a:bodyPr>
          <a:lstStyle/>
          <a:p>
            <a:r>
              <a:rPr lang="en-US" sz="3200" b="1" i="1" dirty="0">
                <a:solidFill>
                  <a:srgbClr val="FF0000"/>
                </a:solidFill>
              </a:rPr>
              <a:t>Can Jaccard similarity handle asymmetry ? </a:t>
            </a:r>
          </a:p>
        </p:txBody>
      </p:sp>
    </p:spTree>
    <p:extLst>
      <p:ext uri="{BB962C8B-B14F-4D97-AF65-F5344CB8AC3E}">
        <p14:creationId xmlns:p14="http://schemas.microsoft.com/office/powerpoint/2010/main" val="4631073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35357" y="54329"/>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Tversky’s Contrast Model (1)</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3" name="Rectangle 12"/>
          <p:cNvSpPr/>
          <p:nvPr/>
        </p:nvSpPr>
        <p:spPr>
          <a:xfrm>
            <a:off x="495300" y="1066497"/>
            <a:ext cx="8153400" cy="1281505"/>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Tversky proposed a more general measure of similarity that considers both shared and distinctive features</a:t>
            </a:r>
          </a:p>
        </p:txBody>
      </p:sp>
      <p:pic>
        <p:nvPicPr>
          <p:cNvPr id="15" name="Picture 14" descr="ContrastModelOfSimilarity.JPG"/>
          <p:cNvPicPr>
            <a:picLocks noChangeAspect="1"/>
          </p:cNvPicPr>
          <p:nvPr/>
        </p:nvPicPr>
        <p:blipFill>
          <a:blip r:embed="rId3" cstate="print"/>
          <a:stretch>
            <a:fillRect/>
          </a:stretch>
        </p:blipFill>
        <p:spPr>
          <a:xfrm>
            <a:off x="746312" y="2514600"/>
            <a:ext cx="7375423" cy="2262580"/>
          </a:xfrm>
          <a:prstGeom prst="rect">
            <a:avLst/>
          </a:prstGeom>
        </p:spPr>
      </p:pic>
      <p:sp>
        <p:nvSpPr>
          <p:cNvPr id="8" name="TextBox 7">
            <a:extLst>
              <a:ext uri="{FF2B5EF4-FFF2-40B4-BE49-F238E27FC236}">
                <a16:creationId xmlns:a16="http://schemas.microsoft.com/office/drawing/2014/main" id="{E80F8A34-344D-416E-94AB-B670205A69EB}"/>
              </a:ext>
            </a:extLst>
          </p:cNvPr>
          <p:cNvSpPr txBox="1"/>
          <p:nvPr/>
        </p:nvSpPr>
        <p:spPr>
          <a:xfrm>
            <a:off x="609600" y="4869199"/>
            <a:ext cx="7239000" cy="1844608"/>
          </a:xfrm>
          <a:prstGeom prst="rect">
            <a:avLst/>
          </a:prstGeom>
          <a:noFill/>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aseline="0" dirty="0"/>
              <a:t>The more features shared by A and B, the more similar they are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a:t>
            </a:r>
            <a:r>
              <a:rPr lang="en-US" sz="2800" baseline="0" dirty="0"/>
              <a:t> more features that one has that the other lacks, the less similar</a:t>
            </a:r>
          </a:p>
        </p:txBody>
      </p:sp>
    </p:spTree>
    <p:extLst>
      <p:ext uri="{BB962C8B-B14F-4D97-AF65-F5344CB8AC3E}">
        <p14:creationId xmlns:p14="http://schemas.microsoft.com/office/powerpoint/2010/main" val="22369195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35357" y="54329"/>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Tversky’s Contrast Model (2)</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4" name="Rectangle 13"/>
          <p:cNvSpPr/>
          <p:nvPr/>
        </p:nvSpPr>
        <p:spPr>
          <a:xfrm>
            <a:off x="612179" y="4191000"/>
            <a:ext cx="8153400" cy="2240998"/>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Each of these three sets of featured can be </a:t>
            </a:r>
            <a:r>
              <a:rPr lang="en-US" sz="2800" b="1" dirty="0">
                <a:solidFill>
                  <a:srgbClr val="FF0000"/>
                </a:solidFill>
              </a:rPr>
              <a:t>weighted differently</a:t>
            </a:r>
            <a:r>
              <a:rPr lang="en-US" sz="2800" dirty="0"/>
              <a:t>, unlike Jaccard where they are equally weighted – so Jaccard can’t handle asymmetry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This model explains why similarity judgments are not always symmetric</a:t>
            </a:r>
          </a:p>
        </p:txBody>
      </p:sp>
      <p:pic>
        <p:nvPicPr>
          <p:cNvPr id="15" name="Picture 14" descr="ContrastModelOfSimilarity.JPG"/>
          <p:cNvPicPr>
            <a:picLocks noChangeAspect="1"/>
          </p:cNvPicPr>
          <p:nvPr/>
        </p:nvPicPr>
        <p:blipFill>
          <a:blip r:embed="rId3" cstate="print"/>
          <a:stretch>
            <a:fillRect/>
          </a:stretch>
        </p:blipFill>
        <p:spPr>
          <a:xfrm>
            <a:off x="884288" y="1524000"/>
            <a:ext cx="7375423" cy="2262580"/>
          </a:xfrm>
          <a:prstGeom prst="rect">
            <a:avLst/>
          </a:prstGeom>
        </p:spPr>
      </p:pic>
    </p:spTree>
    <p:extLst>
      <p:ext uri="{BB962C8B-B14F-4D97-AF65-F5344CB8AC3E}">
        <p14:creationId xmlns:p14="http://schemas.microsoft.com/office/powerpoint/2010/main" val="11317943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920335-0D82-44F5-8405-3B87C97B4CFF}"/>
              </a:ext>
            </a:extLst>
          </p:cNvPr>
          <p:cNvSpPr/>
          <p:nvPr/>
        </p:nvSpPr>
        <p:spPr>
          <a:xfrm>
            <a:off x="304800" y="2514600"/>
            <a:ext cx="8534400" cy="3908762"/>
          </a:xfrm>
          <a:prstGeom prst="rect">
            <a:avLst/>
          </a:prstGeom>
        </p:spPr>
        <p:txBody>
          <a:bodyPr wrap="square">
            <a:spAutoFit/>
          </a:bodyPr>
          <a:lstStyle/>
          <a:p>
            <a:pPr marL="457200" indent="-457200">
              <a:buFont typeface="Arial" panose="020B0604020202020204" pitchFamily="34" charset="0"/>
              <a:buChar char="•"/>
            </a:pPr>
            <a:r>
              <a:rPr lang="en-US" sz="2800" dirty="0"/>
              <a:t>A description of China requires more properties than a description of North Korea</a:t>
            </a:r>
          </a:p>
          <a:p>
            <a:pPr marL="457200" indent="-457200">
              <a:buFont typeface="Arial" panose="020B0604020202020204" pitchFamily="34" charset="0"/>
              <a:buChar char="•"/>
            </a:pPr>
            <a:r>
              <a:rPr lang="en-US" sz="2800" dirty="0"/>
              <a:t>The two countries have a small number of properties in common</a:t>
            </a:r>
          </a:p>
          <a:p>
            <a:pPr marL="457200" indent="-457200">
              <a:buFont typeface="Arial" panose="020B0604020202020204" pitchFamily="34" charset="0"/>
              <a:buChar char="•"/>
            </a:pPr>
            <a:r>
              <a:rPr lang="en-US" sz="2800" dirty="0"/>
              <a:t>Because the distinctive features of China are more important than those of North Korea, their greater weighting reduces the similarity when China is compared to NK rather than vice versa</a:t>
            </a:r>
          </a:p>
          <a:p>
            <a:endParaRPr lang="en-US" sz="2400" dirty="0"/>
          </a:p>
        </p:txBody>
      </p:sp>
      <p:sp>
        <p:nvSpPr>
          <p:cNvPr id="9" name="Title 1">
            <a:extLst>
              <a:ext uri="{FF2B5EF4-FFF2-40B4-BE49-F238E27FC236}">
                <a16:creationId xmlns:a16="http://schemas.microsoft.com/office/drawing/2014/main" id="{8C51F96F-79E5-4067-82D3-5F9CCA23AD82}"/>
              </a:ext>
            </a:extLst>
          </p:cNvPr>
          <p:cNvSpPr txBox="1">
            <a:spLocks/>
          </p:cNvSpPr>
          <p:nvPr/>
        </p:nvSpPr>
        <p:spPr>
          <a:xfrm>
            <a:off x="495300" y="4357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Tversky Asymmetric Similarity</a:t>
            </a:r>
          </a:p>
        </p:txBody>
      </p:sp>
      <p:pic>
        <p:nvPicPr>
          <p:cNvPr id="10" name="Picture 9">
            <a:extLst>
              <a:ext uri="{FF2B5EF4-FFF2-40B4-BE49-F238E27FC236}">
                <a16:creationId xmlns:a16="http://schemas.microsoft.com/office/drawing/2014/main" id="{405C192D-EFDD-4D7E-86C5-BA1EB90A0B0C}"/>
              </a:ext>
            </a:extLst>
          </p:cNvPr>
          <p:cNvPicPr>
            <a:picLocks noChangeAspect="1"/>
          </p:cNvPicPr>
          <p:nvPr/>
        </p:nvPicPr>
        <p:blipFill>
          <a:blip r:embed="rId2"/>
          <a:stretch>
            <a:fillRect/>
          </a:stretch>
        </p:blipFill>
        <p:spPr>
          <a:xfrm>
            <a:off x="1219200" y="821321"/>
            <a:ext cx="2354490" cy="1569660"/>
          </a:xfrm>
          <a:prstGeom prst="rect">
            <a:avLst/>
          </a:prstGeom>
        </p:spPr>
      </p:pic>
      <p:pic>
        <p:nvPicPr>
          <p:cNvPr id="11" name="Picture 10">
            <a:extLst>
              <a:ext uri="{FF2B5EF4-FFF2-40B4-BE49-F238E27FC236}">
                <a16:creationId xmlns:a16="http://schemas.microsoft.com/office/drawing/2014/main" id="{B0E465E5-7643-46BC-BE95-4B7D856312C5}"/>
              </a:ext>
            </a:extLst>
          </p:cNvPr>
          <p:cNvPicPr>
            <a:picLocks noChangeAspect="1"/>
          </p:cNvPicPr>
          <p:nvPr/>
        </p:nvPicPr>
        <p:blipFill>
          <a:blip r:embed="rId3"/>
          <a:stretch>
            <a:fillRect/>
          </a:stretch>
        </p:blipFill>
        <p:spPr>
          <a:xfrm>
            <a:off x="4495800" y="821321"/>
            <a:ext cx="3028950" cy="1514475"/>
          </a:xfrm>
          <a:prstGeom prst="rect">
            <a:avLst/>
          </a:prstGeom>
        </p:spPr>
      </p:pic>
    </p:spTree>
    <p:extLst>
      <p:ext uri="{BB962C8B-B14F-4D97-AF65-F5344CB8AC3E}">
        <p14:creationId xmlns:p14="http://schemas.microsoft.com/office/powerpoint/2010/main" val="283564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Endgame</a:t>
            </a:r>
          </a:p>
        </p:txBody>
      </p:sp>
      <p:sp>
        <p:nvSpPr>
          <p:cNvPr id="3" name="Content Placeholder 2"/>
          <p:cNvSpPr>
            <a:spLocks noGrp="1"/>
          </p:cNvSpPr>
          <p:nvPr>
            <p:ph idx="1"/>
          </p:nvPr>
        </p:nvSpPr>
        <p:spPr>
          <a:xfrm>
            <a:off x="457200" y="1421050"/>
            <a:ext cx="8229600" cy="4525963"/>
          </a:xfrm>
        </p:spPr>
        <p:txBody>
          <a:bodyPr>
            <a:normAutofit fontScale="92500" lnSpcReduction="10000"/>
          </a:bodyPr>
          <a:lstStyle/>
          <a:p>
            <a:r>
              <a:rPr lang="en-US" dirty="0"/>
              <a:t>TODAY (4/26): “Computational Classification”</a:t>
            </a:r>
          </a:p>
          <a:p>
            <a:pPr lvl="1"/>
            <a:r>
              <a:rPr lang="en-US" dirty="0"/>
              <a:t>Zoom office hours today from 2-3pm</a:t>
            </a:r>
          </a:p>
          <a:p>
            <a:r>
              <a:rPr lang="en-US" dirty="0"/>
              <a:t>THURDAY-FRIDAY (4/28-29)  2</a:t>
            </a:r>
            <a:r>
              <a:rPr lang="en-US" baseline="30000" dirty="0"/>
              <a:t>nd</a:t>
            </a:r>
            <a:r>
              <a:rPr lang="en-US" dirty="0"/>
              <a:t> EXAM</a:t>
            </a:r>
          </a:p>
          <a:p>
            <a:r>
              <a:rPr lang="en-US" dirty="0"/>
              <a:t>TUESDAY 5/3:  Case Study Presentations</a:t>
            </a:r>
          </a:p>
          <a:p>
            <a:r>
              <a:rPr lang="en-US" dirty="0"/>
              <a:t>THURSDAY 5/5:  Case Study Presentations</a:t>
            </a:r>
          </a:p>
          <a:p>
            <a:pPr lvl="1"/>
            <a:r>
              <a:rPr lang="en-US" dirty="0"/>
              <a:t>Class party at Jupiter, 6-7pm</a:t>
            </a:r>
          </a:p>
          <a:p>
            <a:r>
              <a:rPr lang="en-US" dirty="0"/>
              <a:t>FRIDAY 5/6:  Last Day for “Free Read” of Case Study Report (you get comments back by 5/7)</a:t>
            </a:r>
          </a:p>
          <a:p>
            <a:r>
              <a:rPr lang="en-US" dirty="0"/>
              <a:t>TUESDAY 5/10: Case Study Reports Due</a:t>
            </a:r>
          </a:p>
          <a:p>
            <a:endParaRPr lang="en-US" dirty="0"/>
          </a:p>
          <a:p>
            <a:endParaRPr lang="en-US" dirty="0"/>
          </a:p>
          <a:p>
            <a:endParaRPr lang="en-US" dirty="0"/>
          </a:p>
        </p:txBody>
      </p:sp>
    </p:spTree>
    <p:extLst>
      <p:ext uri="{BB962C8B-B14F-4D97-AF65-F5344CB8AC3E}">
        <p14:creationId xmlns:p14="http://schemas.microsoft.com/office/powerpoint/2010/main" val="263749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15310" y="4327038"/>
            <a:ext cx="7308606" cy="1905000"/>
          </a:xfrm>
          <a:prstGeom prst="rect">
            <a:avLst/>
          </a:prstGeom>
          <a:noFill/>
          <a:ln w="9525">
            <a:noFill/>
            <a:miter lim="800000"/>
            <a:headEnd/>
            <a:tailEnd/>
          </a:ln>
        </p:spPr>
      </p:pic>
      <p:sp>
        <p:nvSpPr>
          <p:cNvPr id="2" name="Rectangle 1">
            <a:extLst>
              <a:ext uri="{FF2B5EF4-FFF2-40B4-BE49-F238E27FC236}">
                <a16:creationId xmlns:a16="http://schemas.microsoft.com/office/drawing/2014/main" id="{8855DCA1-FFDD-4536-9EC6-160BA537335F}"/>
              </a:ext>
            </a:extLst>
          </p:cNvPr>
          <p:cNvSpPr/>
          <p:nvPr/>
        </p:nvSpPr>
        <p:spPr>
          <a:xfrm>
            <a:off x="0" y="5943600"/>
            <a:ext cx="9144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76200" y="0"/>
            <a:ext cx="94488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Geometric or Distance Models of Similarity</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228600" y="976501"/>
            <a:ext cx="8686800" cy="4217052"/>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If the property values are metric, a resource can be represented as a point in N-dimensional space, with property values as the coordinates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We can </a:t>
            </a:r>
            <a:r>
              <a:rPr lang="en-US" sz="3200" dirty="0">
                <a:solidFill>
                  <a:srgbClr val="FF0000"/>
                </a:solidFill>
              </a:rPr>
              <a:t>measure the differences between the values on each shared property separately</a:t>
            </a:r>
            <a:endParaRPr lang="en-US" sz="32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srgbClr val="FF0000"/>
                </a:solidFill>
              </a:rPr>
              <a:t>Similarity is inversely related to distance </a:t>
            </a:r>
            <a:r>
              <a:rPr lang="en-US" sz="3200" dirty="0"/>
              <a:t>computed as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
        <p:nvSpPr>
          <p:cNvPr id="3" name="TextBox 2">
            <a:extLst>
              <a:ext uri="{FF2B5EF4-FFF2-40B4-BE49-F238E27FC236}">
                <a16:creationId xmlns:a16="http://schemas.microsoft.com/office/drawing/2014/main" id="{57927438-5693-4E80-8E4B-D611BD36B32F}"/>
              </a:ext>
            </a:extLst>
          </p:cNvPr>
          <p:cNvSpPr txBox="1"/>
          <p:nvPr/>
        </p:nvSpPr>
        <p:spPr>
          <a:xfrm>
            <a:off x="291662" y="5875198"/>
            <a:ext cx="8686800" cy="830997"/>
          </a:xfrm>
          <a:prstGeom prst="rect">
            <a:avLst/>
          </a:prstGeom>
          <a:noFill/>
        </p:spPr>
        <p:txBody>
          <a:bodyPr wrap="square" rtlCol="0">
            <a:spAutoFit/>
          </a:bodyPr>
          <a:lstStyle/>
          <a:p>
            <a:r>
              <a:rPr lang="en-US" sz="2400" b="1" i="1" dirty="0">
                <a:solidFill>
                  <a:srgbClr val="FF0000"/>
                </a:solidFill>
              </a:rPr>
              <a:t>The most common distance model is the Euclidean one.  What exponent does it use?  What happens if we use other exponents?</a:t>
            </a:r>
          </a:p>
        </p:txBody>
      </p:sp>
    </p:spTree>
    <p:extLst>
      <p:ext uri="{BB962C8B-B14F-4D97-AF65-F5344CB8AC3E}">
        <p14:creationId xmlns:p14="http://schemas.microsoft.com/office/powerpoint/2010/main" val="9818542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F9C7DB-361C-4AA8-B050-5861E6994C79}"/>
              </a:ext>
            </a:extLst>
          </p:cNvPr>
          <p:cNvSpPr/>
          <p:nvPr/>
        </p:nvSpPr>
        <p:spPr>
          <a:xfrm>
            <a:off x="6629400" y="304800"/>
            <a:ext cx="2286000" cy="548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609600" y="304800"/>
            <a:ext cx="5738812" cy="6106516"/>
          </a:xfrm>
          <a:prstGeom prst="rect">
            <a:avLst/>
          </a:prstGeom>
        </p:spPr>
      </p:pic>
      <p:sp>
        <p:nvSpPr>
          <p:cNvPr id="3" name="TextBox 2">
            <a:extLst>
              <a:ext uri="{FF2B5EF4-FFF2-40B4-BE49-F238E27FC236}">
                <a16:creationId xmlns:a16="http://schemas.microsoft.com/office/drawing/2014/main" id="{AEA3CD01-D1DB-4F1F-A1E9-07F999F25F71}"/>
              </a:ext>
            </a:extLst>
          </p:cNvPr>
          <p:cNvSpPr txBox="1"/>
          <p:nvPr/>
        </p:nvSpPr>
        <p:spPr>
          <a:xfrm>
            <a:off x="6781800" y="797510"/>
            <a:ext cx="1981200" cy="4524315"/>
          </a:xfrm>
          <a:prstGeom prst="rect">
            <a:avLst/>
          </a:prstGeom>
          <a:noFill/>
        </p:spPr>
        <p:txBody>
          <a:bodyPr wrap="square" rtlCol="0">
            <a:spAutoFit/>
          </a:bodyPr>
          <a:lstStyle/>
          <a:p>
            <a:r>
              <a:rPr lang="en-US" sz="2400" b="1" i="1" dirty="0">
                <a:solidFill>
                  <a:srgbClr val="FF0000"/>
                </a:solidFill>
              </a:rPr>
              <a:t>What is the exponent in the city block distance function?</a:t>
            </a:r>
          </a:p>
          <a:p>
            <a:endParaRPr lang="en-US" sz="2400" b="1" i="1" dirty="0">
              <a:solidFill>
                <a:srgbClr val="FF0000"/>
              </a:solidFill>
            </a:endParaRPr>
          </a:p>
          <a:p>
            <a:r>
              <a:rPr lang="en-US" sz="2400" b="1" i="1" dirty="0">
                <a:solidFill>
                  <a:srgbClr val="FF0000"/>
                </a:solidFill>
              </a:rPr>
              <a:t>Do you see how this simply adds the distances on each dimension?</a:t>
            </a:r>
          </a:p>
        </p:txBody>
      </p:sp>
    </p:spTree>
    <p:extLst>
      <p:ext uri="{BB962C8B-B14F-4D97-AF65-F5344CB8AC3E}">
        <p14:creationId xmlns:p14="http://schemas.microsoft.com/office/powerpoint/2010/main" val="300812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1905000"/>
            <a:ext cx="6781800" cy="4669707"/>
          </a:xfrm>
          <a:prstGeom prst="rect">
            <a:avLst/>
          </a:prstGeom>
        </p:spPr>
      </p:pic>
      <p:sp>
        <p:nvSpPr>
          <p:cNvPr id="3" name="TextBox 2"/>
          <p:cNvSpPr txBox="1"/>
          <p:nvPr/>
        </p:nvSpPr>
        <p:spPr>
          <a:xfrm>
            <a:off x="228600" y="144959"/>
            <a:ext cx="8991600" cy="1446550"/>
          </a:xfrm>
          <a:prstGeom prst="rect">
            <a:avLst/>
          </a:prstGeom>
          <a:noFill/>
        </p:spPr>
        <p:txBody>
          <a:bodyPr wrap="square" rtlCol="0">
            <a:spAutoFit/>
          </a:bodyPr>
          <a:lstStyle/>
          <a:p>
            <a:r>
              <a:rPr lang="en-US" sz="4400" b="1" dirty="0">
                <a:latin typeface="+mj-lt"/>
              </a:rPr>
              <a:t>“City Block” Distance Measurement</a:t>
            </a:r>
          </a:p>
          <a:p>
            <a:r>
              <a:rPr lang="en-US" sz="4400" b="1" dirty="0">
                <a:latin typeface="+mj-lt"/>
              </a:rPr>
              <a:t>    (there is no hypotenuse path) </a:t>
            </a:r>
          </a:p>
        </p:txBody>
      </p:sp>
    </p:spTree>
    <p:extLst>
      <p:ext uri="{BB962C8B-B14F-4D97-AF65-F5344CB8AC3E}">
        <p14:creationId xmlns:p14="http://schemas.microsoft.com/office/powerpoint/2010/main" val="277390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295400"/>
            <a:ext cx="3419475" cy="2951410"/>
          </a:xfrm>
          <a:prstGeom prst="rect">
            <a:avLst/>
          </a:prstGeom>
        </p:spPr>
      </p:pic>
      <p:pic>
        <p:nvPicPr>
          <p:cNvPr id="3" name="Picture 2"/>
          <p:cNvPicPr>
            <a:picLocks noChangeAspect="1"/>
          </p:cNvPicPr>
          <p:nvPr/>
        </p:nvPicPr>
        <p:blipFill>
          <a:blip r:embed="rId4"/>
          <a:stretch>
            <a:fillRect/>
          </a:stretch>
        </p:blipFill>
        <p:spPr>
          <a:xfrm>
            <a:off x="4988037" y="1476954"/>
            <a:ext cx="2819400" cy="2588302"/>
          </a:xfrm>
          <a:prstGeom prst="rect">
            <a:avLst/>
          </a:prstGeom>
        </p:spPr>
      </p:pic>
      <p:sp>
        <p:nvSpPr>
          <p:cNvPr id="4" name="Rectangle 1"/>
          <p:cNvSpPr txBox="1">
            <a:spLocks noChangeArrowheads="1"/>
          </p:cNvSpPr>
          <p:nvPr/>
        </p:nvSpPr>
        <p:spPr>
          <a:xfrm>
            <a:off x="457646" y="190887"/>
            <a:ext cx="8228707" cy="11909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Fused vs. Separable Properties –&gt; Integrated vs. Additive Comparisons</a:t>
            </a:r>
            <a:endParaRPr lang="en-US" sz="3400" dirty="0">
              <a:sym typeface="UC Berkeley OS Sign"/>
            </a:endParaRPr>
          </a:p>
        </p:txBody>
      </p:sp>
      <p:sp>
        <p:nvSpPr>
          <p:cNvPr id="5" name="TextBox 4"/>
          <p:cNvSpPr txBox="1"/>
          <p:nvPr/>
        </p:nvSpPr>
        <p:spPr>
          <a:xfrm>
            <a:off x="642938" y="4246810"/>
            <a:ext cx="3581400" cy="2246769"/>
          </a:xfrm>
          <a:prstGeom prst="rect">
            <a:avLst/>
          </a:prstGeom>
          <a:noFill/>
        </p:spPr>
        <p:txBody>
          <a:bodyPr wrap="square" rtlCol="0">
            <a:spAutoFit/>
          </a:bodyPr>
          <a:lstStyle/>
          <a:p>
            <a:r>
              <a:rPr lang="en-US" sz="2800" dirty="0"/>
              <a:t>Properties of color and saturation are fused, and Euclidean metrics better fit similarity judgments</a:t>
            </a:r>
          </a:p>
        </p:txBody>
      </p:sp>
      <p:sp>
        <p:nvSpPr>
          <p:cNvPr id="6" name="TextBox 5"/>
          <p:cNvSpPr txBox="1"/>
          <p:nvPr/>
        </p:nvSpPr>
        <p:spPr>
          <a:xfrm>
            <a:off x="4988037" y="4255396"/>
            <a:ext cx="3581400" cy="2246769"/>
          </a:xfrm>
          <a:prstGeom prst="rect">
            <a:avLst/>
          </a:prstGeom>
          <a:noFill/>
        </p:spPr>
        <p:txBody>
          <a:bodyPr wrap="square" rtlCol="0">
            <a:spAutoFit/>
          </a:bodyPr>
          <a:lstStyle/>
          <a:p>
            <a:r>
              <a:rPr lang="en-US" sz="2800" dirty="0"/>
              <a:t>Circle size and radius angle are separable properties, and  City Block metric better fits similarity judgments</a:t>
            </a:r>
          </a:p>
        </p:txBody>
      </p:sp>
    </p:spTree>
    <p:extLst>
      <p:ext uri="{BB962C8B-B14F-4D97-AF65-F5344CB8AC3E}">
        <p14:creationId xmlns:p14="http://schemas.microsoft.com/office/powerpoint/2010/main" val="309629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6E4062-92DA-4794-A46B-5F8C30DF0FCB}"/>
              </a:ext>
            </a:extLst>
          </p:cNvPr>
          <p:cNvSpPr/>
          <p:nvPr/>
        </p:nvSpPr>
        <p:spPr>
          <a:xfrm>
            <a:off x="76200" y="5486400"/>
            <a:ext cx="899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76200"/>
            <a:ext cx="8229600" cy="1143000"/>
          </a:xfrm>
        </p:spPr>
        <p:txBody>
          <a:bodyPr/>
          <a:lstStyle/>
          <a:p>
            <a:r>
              <a:rPr lang="en-US" b="1" dirty="0"/>
              <a:t>Infinite Exponents</a:t>
            </a:r>
          </a:p>
        </p:txBody>
      </p:sp>
      <p:sp>
        <p:nvSpPr>
          <p:cNvPr id="3" name="Content Placeholder 2"/>
          <p:cNvSpPr>
            <a:spLocks noGrp="1"/>
          </p:cNvSpPr>
          <p:nvPr>
            <p:ph idx="1"/>
          </p:nvPr>
        </p:nvSpPr>
        <p:spPr>
          <a:xfrm>
            <a:off x="457200" y="1219200"/>
            <a:ext cx="8229600" cy="5562600"/>
          </a:xfrm>
        </p:spPr>
        <p:txBody>
          <a:bodyPr>
            <a:normAutofit/>
          </a:bodyPr>
          <a:lstStyle/>
          <a:p>
            <a:pPr eaLnBrk="0" fontAlgn="base" hangingPunct="0">
              <a:lnSpc>
                <a:spcPct val="93000"/>
              </a:lnSpc>
              <a:spcBef>
                <a:spcPts val="1800"/>
              </a:spcBef>
              <a:spcAft>
                <a:spcPct val="0"/>
              </a:spcAft>
            </a:pPr>
            <a:r>
              <a:rPr lang="en-US" sz="2800" dirty="0">
                <a:latin typeface="UC Berkeley OS Sign"/>
                <a:cs typeface="Arial" pitchFamily="34" charset="0"/>
              </a:rPr>
              <a:t>The Chebyshev function defines the distance between two items as </a:t>
            </a:r>
            <a:r>
              <a:rPr lang="en-US" sz="2800" dirty="0">
                <a:solidFill>
                  <a:srgbClr val="FF0000"/>
                </a:solidFill>
                <a:latin typeface="UC Berkeley OS Sign"/>
                <a:cs typeface="Arial" pitchFamily="34" charset="0"/>
              </a:rPr>
              <a:t>the difference of their values on the single property with the greatest difference </a:t>
            </a:r>
            <a:r>
              <a:rPr lang="en-US" sz="2800" dirty="0">
                <a:latin typeface="UC Berkeley OS Sign"/>
                <a:cs typeface="Arial" pitchFamily="34" charset="0"/>
              </a:rPr>
              <a:t>(this treats the exponent as infinite)</a:t>
            </a:r>
          </a:p>
          <a:p>
            <a:pPr eaLnBrk="0" fontAlgn="base" hangingPunct="0">
              <a:lnSpc>
                <a:spcPct val="93000"/>
              </a:lnSpc>
              <a:spcBef>
                <a:spcPts val="1800"/>
              </a:spcBef>
              <a:spcAft>
                <a:spcPct val="0"/>
              </a:spcAft>
            </a:pPr>
            <a:r>
              <a:rPr lang="en-US" sz="2800" dirty="0">
                <a:latin typeface="UC Berkeley OS Sign"/>
                <a:cs typeface="Arial" pitchFamily="34" charset="0"/>
              </a:rPr>
              <a:t>Two items could have similar or even identical values on most properties, but </a:t>
            </a:r>
            <a:r>
              <a:rPr lang="en-US" sz="2800" dirty="0">
                <a:solidFill>
                  <a:srgbClr val="FF0000"/>
                </a:solidFill>
                <a:latin typeface="UC Berkeley OS Sign"/>
                <a:cs typeface="Arial" pitchFamily="34" charset="0"/>
              </a:rPr>
              <a:t>if they differ much on just one property, they will be treated as very dissimilar</a:t>
            </a:r>
          </a:p>
          <a:p>
            <a:pPr eaLnBrk="0" fontAlgn="base" hangingPunct="0">
              <a:lnSpc>
                <a:spcPct val="93000"/>
              </a:lnSpc>
              <a:spcBef>
                <a:spcPts val="1800"/>
              </a:spcBef>
              <a:spcAft>
                <a:spcPct val="0"/>
              </a:spcAft>
            </a:pPr>
            <a:r>
              <a:rPr lang="en-US" sz="2800" dirty="0">
                <a:latin typeface="UC Berkeley OS Sign"/>
                <a:cs typeface="Arial" pitchFamily="34" charset="0"/>
              </a:rPr>
              <a:t>People often use this function… or something like it… in their social behavior</a:t>
            </a:r>
          </a:p>
          <a:p>
            <a:pPr marL="0" indent="0" eaLnBrk="0" fontAlgn="base" hangingPunct="0">
              <a:lnSpc>
                <a:spcPct val="93000"/>
              </a:lnSpc>
              <a:spcBef>
                <a:spcPts val="1800"/>
              </a:spcBef>
              <a:spcAft>
                <a:spcPct val="0"/>
              </a:spcAft>
              <a:buNone/>
            </a:pPr>
            <a:r>
              <a:rPr lang="en-US" sz="2800" dirty="0">
                <a:solidFill>
                  <a:srgbClr val="FF0000"/>
                </a:solidFill>
              </a:rPr>
              <a:t>How can we analogize this function to stereotyping or other prejudicial comparisons?</a:t>
            </a:r>
          </a:p>
        </p:txBody>
      </p:sp>
    </p:spTree>
    <p:extLst>
      <p:ext uri="{BB962C8B-B14F-4D97-AF65-F5344CB8AC3E}">
        <p14:creationId xmlns:p14="http://schemas.microsoft.com/office/powerpoint/2010/main" val="357164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Zero Exponents</a:t>
            </a:r>
          </a:p>
        </p:txBody>
      </p:sp>
      <p:sp>
        <p:nvSpPr>
          <p:cNvPr id="3" name="Content Placeholder 2"/>
          <p:cNvSpPr>
            <a:spLocks noGrp="1"/>
          </p:cNvSpPr>
          <p:nvPr>
            <p:ph idx="1"/>
          </p:nvPr>
        </p:nvSpPr>
        <p:spPr/>
        <p:txBody>
          <a:bodyPr>
            <a:normAutofit/>
          </a:bodyPr>
          <a:lstStyle/>
          <a:p>
            <a:pPr eaLnBrk="0" fontAlgn="base" hangingPunct="0">
              <a:lnSpc>
                <a:spcPct val="93000"/>
              </a:lnSpc>
              <a:spcBef>
                <a:spcPts val="180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At the other extreme, if the exponent is reduced to zero, this treats each proper­ty as binary, either present or absent, and the distance function becomes a count of the number of times that the value of the property for one item is dif­ferent from the value for the other one</a:t>
            </a:r>
          </a:p>
          <a:p>
            <a:pPr eaLnBrk="0" fontAlgn="base" hangingPunct="0">
              <a:lnSpc>
                <a:spcPct val="93000"/>
              </a:lnSpc>
              <a:spcBef>
                <a:spcPts val="180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This is called the “Hamming distance”</a:t>
            </a:r>
          </a:p>
        </p:txBody>
      </p:sp>
    </p:spTree>
    <p:extLst>
      <p:ext uri="{BB962C8B-B14F-4D97-AF65-F5344CB8AC3E}">
        <p14:creationId xmlns:p14="http://schemas.microsoft.com/office/powerpoint/2010/main" val="4031662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Transformational Models of Similarity (1)</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172567" y="1072969"/>
            <a:ext cx="8686800" cy="3986732"/>
          </a:xfrm>
          <a:prstGeom prst="rect">
            <a:avLst/>
          </a:prstGeom>
        </p:spPr>
        <p:txBody>
          <a:bodyPr wrap="square">
            <a:spAutoFit/>
          </a:bodyPr>
          <a:lstStyle/>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cs typeface="Arial" pitchFamily="34" charset="0"/>
              </a:rPr>
              <a:t>Transformational models assume that the similarity between two things is inver­sely proportional to the complexity of the transformation required to turn one into the other</a:t>
            </a:r>
          </a:p>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cs typeface="Arial" pitchFamily="34" charset="0"/>
              </a:rPr>
              <a:t>The simplest transformational model of similarity counts the number of properties that would need to change their values</a:t>
            </a:r>
          </a:p>
        </p:txBody>
      </p:sp>
    </p:spTree>
    <p:extLst>
      <p:ext uri="{BB962C8B-B14F-4D97-AF65-F5344CB8AC3E}">
        <p14:creationId xmlns:p14="http://schemas.microsoft.com/office/powerpoint/2010/main" val="1665558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Transformational Models of Similarity (2)</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172567" y="1072969"/>
            <a:ext cx="8686800" cy="3189335"/>
          </a:xfrm>
          <a:prstGeom prst="rect">
            <a:avLst/>
          </a:prstGeom>
        </p:spPr>
        <p:txBody>
          <a:bodyPr wrap="square">
            <a:spAutoFit/>
          </a:bodyPr>
          <a:lstStyle/>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The “edit distance” between two strings is the number of insertion, deletion, and sub­stitution operations needed</a:t>
            </a:r>
          </a:p>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Transform Book -&gt; Bob        (distance = 2)</a:t>
            </a:r>
          </a:p>
          <a:p>
            <a:pPr lvl="1" eaLnBrk="0" fontAlgn="base" hangingPunct="0">
              <a:lnSpc>
                <a:spcPct val="93000"/>
              </a:lnSpc>
              <a:spcBef>
                <a:spcPts val="180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1) delete “o”</a:t>
            </a:r>
          </a:p>
          <a:p>
            <a:pPr lvl="1" eaLnBrk="0" fontAlgn="base" hangingPunct="0">
              <a:lnSpc>
                <a:spcPct val="93000"/>
              </a:lnSpc>
              <a:spcBef>
                <a:spcPts val="180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2) substitute “b” for “k”</a:t>
            </a:r>
          </a:p>
        </p:txBody>
      </p:sp>
      <p:sp>
        <p:nvSpPr>
          <p:cNvPr id="2" name="TextBox 1">
            <a:extLst>
              <a:ext uri="{FF2B5EF4-FFF2-40B4-BE49-F238E27FC236}">
                <a16:creationId xmlns:a16="http://schemas.microsoft.com/office/drawing/2014/main" id="{76CFFE13-5DA9-4545-A769-F48A8B82BBDA}"/>
              </a:ext>
            </a:extLst>
          </p:cNvPr>
          <p:cNvSpPr txBox="1"/>
          <p:nvPr/>
        </p:nvSpPr>
        <p:spPr>
          <a:xfrm>
            <a:off x="457200" y="4459426"/>
            <a:ext cx="8554567" cy="2246769"/>
          </a:xfrm>
          <a:prstGeom prst="rect">
            <a:avLst/>
          </a:prstGeom>
          <a:noFill/>
        </p:spPr>
        <p:txBody>
          <a:bodyPr wrap="square" rtlCol="0">
            <a:spAutoFit/>
          </a:bodyPr>
          <a:lstStyle/>
          <a:p>
            <a:r>
              <a:rPr lang="en-US" sz="2800" i="1" dirty="0">
                <a:solidFill>
                  <a:srgbClr val="FF0000"/>
                </a:solidFill>
              </a:rPr>
              <a:t>Two strings with a short edit distance might be variant spellings or mis­spellings of the same name, and transformational models that are sensitive to common typing errors like transposed or duplicated letters are very effective at spelling correction</a:t>
            </a:r>
          </a:p>
        </p:txBody>
      </p:sp>
    </p:spTree>
    <p:extLst>
      <p:ext uri="{BB962C8B-B14F-4D97-AF65-F5344CB8AC3E}">
        <p14:creationId xmlns:p14="http://schemas.microsoft.com/office/powerpoint/2010/main" val="41590177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76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Structure Models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3" name="Rectangle 12"/>
          <p:cNvSpPr/>
          <p:nvPr/>
        </p:nvSpPr>
        <p:spPr>
          <a:xfrm>
            <a:off x="495300" y="990600"/>
            <a:ext cx="8153400" cy="5849294"/>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Geometric and Feature models don’t work well when comparing things that have lots of internal hierarchical or relational structure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 these cases, comparing matching features is insufficient; you need to compare features with similar roles in structures or relationships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Similarity is like analogy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In analogies, relationships are shared</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In similarity, both relationships and features are shared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extLst>
      <p:ext uri="{BB962C8B-B14F-4D97-AF65-F5344CB8AC3E}">
        <p14:creationId xmlns:p14="http://schemas.microsoft.com/office/powerpoint/2010/main" val="17410428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8747" y="1280095"/>
            <a:ext cx="4507345" cy="2438400"/>
          </a:xfrm>
          <a:prstGeom prst="rect">
            <a:avLst/>
          </a:prstGeom>
        </p:spPr>
      </p:pic>
      <p:pic>
        <p:nvPicPr>
          <p:cNvPr id="3" name="Picture 2"/>
          <p:cNvPicPr>
            <a:picLocks noChangeAspect="1"/>
          </p:cNvPicPr>
          <p:nvPr/>
        </p:nvPicPr>
        <p:blipFill>
          <a:blip r:embed="rId3"/>
          <a:stretch>
            <a:fillRect/>
          </a:stretch>
        </p:blipFill>
        <p:spPr>
          <a:xfrm>
            <a:off x="3579380" y="4191000"/>
            <a:ext cx="4533900" cy="2414155"/>
          </a:xfrm>
          <a:prstGeom prst="rect">
            <a:avLst/>
          </a:prstGeom>
        </p:spPr>
      </p:pic>
      <p:sp>
        <p:nvSpPr>
          <p:cNvPr id="4" name="Rectangle 3"/>
          <p:cNvSpPr/>
          <p:nvPr/>
        </p:nvSpPr>
        <p:spPr>
          <a:xfrm>
            <a:off x="228600" y="1317309"/>
            <a:ext cx="3048000" cy="4832092"/>
          </a:xfrm>
          <a:prstGeom prst="rect">
            <a:avLst/>
          </a:prstGeom>
        </p:spPr>
        <p:txBody>
          <a:bodyPr wrap="square">
            <a:spAutoFit/>
          </a:bodyPr>
          <a:lstStyle/>
          <a:p>
            <a:pPr lvl="0"/>
            <a:r>
              <a:rPr lang="en-US" sz="2800" dirty="0">
                <a:solidFill>
                  <a:prstClr val="black"/>
                </a:solidFill>
              </a:rPr>
              <a:t>These two things share the feature “green,” but this matching feature does not increase their similarity much because the motorcycle’s wheels do not correspond to the car body</a:t>
            </a:r>
          </a:p>
        </p:txBody>
      </p:sp>
      <p:sp>
        <p:nvSpPr>
          <p:cNvPr id="5" name="TextBox 4"/>
          <p:cNvSpPr txBox="1"/>
          <p:nvPr/>
        </p:nvSpPr>
        <p:spPr>
          <a:xfrm>
            <a:off x="914400" y="228600"/>
            <a:ext cx="7924800" cy="646331"/>
          </a:xfrm>
          <a:prstGeom prst="rect">
            <a:avLst/>
          </a:prstGeom>
          <a:noFill/>
        </p:spPr>
        <p:txBody>
          <a:bodyPr wrap="square" rtlCol="0">
            <a:spAutoFit/>
          </a:bodyPr>
          <a:lstStyle/>
          <a:p>
            <a:r>
              <a:rPr lang="en-US" sz="3600" b="1" dirty="0">
                <a:latin typeface="+mj-lt"/>
              </a:rPr>
              <a:t>Common Feature But Low Similarity</a:t>
            </a:r>
          </a:p>
        </p:txBody>
      </p:sp>
    </p:spTree>
    <p:extLst>
      <p:ext uri="{BB962C8B-B14F-4D97-AF65-F5344CB8AC3E}">
        <p14:creationId xmlns:p14="http://schemas.microsoft.com/office/powerpoint/2010/main" val="86531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498F-8687-4ADA-A81C-A9E872DA850E}"/>
              </a:ext>
            </a:extLst>
          </p:cNvPr>
          <p:cNvSpPr>
            <a:spLocks noGrp="1"/>
          </p:cNvSpPr>
          <p:nvPr>
            <p:ph type="title"/>
          </p:nvPr>
        </p:nvSpPr>
        <p:spPr/>
        <p:txBody>
          <a:bodyPr/>
          <a:lstStyle/>
          <a:p>
            <a:r>
              <a:rPr lang="en-US" b="1" dirty="0"/>
              <a:t>Case Study Presentations</a:t>
            </a:r>
          </a:p>
        </p:txBody>
      </p:sp>
      <p:sp>
        <p:nvSpPr>
          <p:cNvPr id="3" name="Content Placeholder 2">
            <a:extLst>
              <a:ext uri="{FF2B5EF4-FFF2-40B4-BE49-F238E27FC236}">
                <a16:creationId xmlns:a16="http://schemas.microsoft.com/office/drawing/2014/main" id="{34C8B744-4553-4F44-94C7-885864E1D59E}"/>
              </a:ext>
            </a:extLst>
          </p:cNvPr>
          <p:cNvSpPr>
            <a:spLocks noGrp="1"/>
          </p:cNvSpPr>
          <p:nvPr>
            <p:ph idx="1"/>
          </p:nvPr>
        </p:nvSpPr>
        <p:spPr/>
        <p:txBody>
          <a:bodyPr>
            <a:normAutofit fontScale="70000" lnSpcReduction="20000"/>
          </a:bodyPr>
          <a:lstStyle/>
          <a:p>
            <a:r>
              <a:rPr lang="en-US" dirty="0"/>
              <a:t>TELL A STORY ABOUT YOUR ORGANIZING SYSTEM in 5 minutes</a:t>
            </a:r>
          </a:p>
          <a:p>
            <a:r>
              <a:rPr lang="en-US" dirty="0"/>
              <a:t>No more than 3 slides; one should be the “artifact” that conveys the biggest ideas and that you’ll spend the most time explaining</a:t>
            </a:r>
          </a:p>
          <a:p>
            <a:pPr lvl="1"/>
            <a:r>
              <a:rPr lang="en-US" dirty="0"/>
              <a:t>If you still need some inspiration, flashback to “Models for Organizing Systems” in 1/25 lecture</a:t>
            </a:r>
          </a:p>
          <a:p>
            <a:r>
              <a:rPr lang="en-US" dirty="0"/>
              <a:t>You will need to turn in your slides by 10am on the day of your presentation so we can put them into a single file </a:t>
            </a:r>
          </a:p>
          <a:p>
            <a:r>
              <a:rPr lang="en-US" dirty="0"/>
              <a:t>Don’t mindlessly follow the design questions outline – emphasize the ones that are most important for your organizing system</a:t>
            </a:r>
          </a:p>
          <a:p>
            <a:r>
              <a:rPr lang="en-US" dirty="0"/>
              <a:t>Be careful - the “how” question is about organizing principles, not the amount of organization (there is some confusion in older case studies)</a:t>
            </a:r>
          </a:p>
          <a:p>
            <a:r>
              <a:rPr lang="en-US" dirty="0"/>
              <a:t>Sign up for your time slot on 5/3 or 5/5 in the Google Doc in today’s announcement</a:t>
            </a:r>
          </a:p>
        </p:txBody>
      </p:sp>
    </p:spTree>
    <p:extLst>
      <p:ext uri="{BB962C8B-B14F-4D97-AF65-F5344CB8AC3E}">
        <p14:creationId xmlns:p14="http://schemas.microsoft.com/office/powerpoint/2010/main" val="373970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76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Structure Models are Asymmetric</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3" name="Rectangle 12"/>
          <p:cNvSpPr/>
          <p:nvPr/>
        </p:nvSpPr>
        <p:spPr>
          <a:xfrm>
            <a:off x="495300" y="990600"/>
            <a:ext cx="8153400" cy="426373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Structural comparisons can often be made in both directions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Each direction implies a different meaning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 man is like a tree”  -&gt; a man has roots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 tree is like a man”  -&gt; a tree has a life history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extLst>
      <p:ext uri="{BB962C8B-B14F-4D97-AF65-F5344CB8AC3E}">
        <p14:creationId xmlns:p14="http://schemas.microsoft.com/office/powerpoint/2010/main" val="11170394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938992"/>
          </a:xfrm>
          <a:prstGeom prst="rect">
            <a:avLst/>
          </a:prstGeom>
          <a:noFill/>
        </p:spPr>
        <p:txBody>
          <a:bodyPr wrap="square" rtlCol="0">
            <a:spAutoFit/>
          </a:bodyPr>
          <a:lstStyle/>
          <a:p>
            <a:r>
              <a:rPr lang="en-US" sz="6000" dirty="0">
                <a:solidFill>
                  <a:srgbClr val="FF0000"/>
                </a:solidFill>
              </a:rPr>
              <a:t>Computational Classification</a:t>
            </a:r>
          </a:p>
        </p:txBody>
      </p:sp>
    </p:spTree>
    <p:extLst>
      <p:ext uri="{BB962C8B-B14F-4D97-AF65-F5344CB8AC3E}">
        <p14:creationId xmlns:p14="http://schemas.microsoft.com/office/powerpoint/2010/main" val="1862211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Distinguishing Categorization</a:t>
            </a:r>
            <a:br>
              <a:rPr lang="en-US" sz="3600" b="1" dirty="0"/>
            </a:br>
            <a:r>
              <a:rPr lang="en-US" sz="3600" b="1" dirty="0"/>
              <a:t> and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7367" y="2209800"/>
            <a:ext cx="7924800" cy="39614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Categories are EQUIVALENCE CLASSES - sets of resources, processes, and events that we treat the same</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 Classification (noun) (or Classification Scheme) is a </a:t>
            </a:r>
            <a:r>
              <a:rPr lang="en-US" sz="2400" dirty="0">
                <a:solidFill>
                  <a:srgbClr val="FF0000"/>
                </a:solidFill>
                <a:latin typeface="UC Berkeley OS Sign"/>
                <a:cs typeface="Arial" pitchFamily="34" charset="0"/>
                <a:sym typeface="Arial" pitchFamily="34" charset="0"/>
              </a:rPr>
              <a:t>SYSTEM OF CATEGORIES</a:t>
            </a:r>
            <a:r>
              <a:rPr lang="en-US" sz="2400" dirty="0">
                <a:latin typeface="UC Berkeley OS Sign"/>
                <a:cs typeface="Arial" pitchFamily="34" charset="0"/>
                <a:sym typeface="Arial" pitchFamily="34" charset="0"/>
              </a:rPr>
              <a:t>, ordered according to a </a:t>
            </a:r>
            <a:r>
              <a:rPr lang="en-US" sz="2400" dirty="0">
                <a:solidFill>
                  <a:srgbClr val="FF0000"/>
                </a:solidFill>
                <a:latin typeface="UC Berkeley OS Sign"/>
                <a:cs typeface="Arial" pitchFamily="34" charset="0"/>
                <a:sym typeface="Arial" pitchFamily="34" charset="0"/>
              </a:rPr>
              <a:t>PRE-DETERMINED SET OF PRINCIPLES</a:t>
            </a:r>
            <a:r>
              <a:rPr lang="en-US" sz="2400" dirty="0">
                <a:latin typeface="UC Berkeley OS Sign"/>
                <a:cs typeface="Arial" pitchFamily="34" charset="0"/>
                <a:sym typeface="Arial" pitchFamily="34" charset="0"/>
              </a:rPr>
              <a:t> and used to organize a collection of resources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Classification (verb) is the process of systematically assigning resources to categories in a classification system</a:t>
            </a:r>
          </a:p>
        </p:txBody>
      </p:sp>
      <p:sp>
        <p:nvSpPr>
          <p:cNvPr id="2" name="TextBox 1"/>
          <p:cNvSpPr txBox="1"/>
          <p:nvPr/>
        </p:nvSpPr>
        <p:spPr>
          <a:xfrm>
            <a:off x="381000" y="228600"/>
            <a:ext cx="2971800" cy="381000"/>
          </a:xfrm>
          <a:prstGeom prst="rect">
            <a:avLst/>
          </a:prstGeom>
          <a:noFill/>
        </p:spPr>
        <p:txBody>
          <a:bodyPr wrap="square" rtlCol="0">
            <a:spAutoFit/>
          </a:bodyPr>
          <a:lstStyle/>
          <a:p>
            <a:endParaRPr lang="en-US" dirty="0"/>
          </a:p>
        </p:txBody>
      </p:sp>
      <p:sp>
        <p:nvSpPr>
          <p:cNvPr id="3" name="TextBox 2"/>
          <p:cNvSpPr txBox="1"/>
          <p:nvPr/>
        </p:nvSpPr>
        <p:spPr>
          <a:xfrm>
            <a:off x="0" y="67553"/>
            <a:ext cx="2971800" cy="523220"/>
          </a:xfrm>
          <a:prstGeom prst="rect">
            <a:avLst/>
          </a:prstGeom>
          <a:noFill/>
        </p:spPr>
        <p:txBody>
          <a:bodyPr wrap="square" rtlCol="0">
            <a:spAutoFit/>
          </a:bodyPr>
          <a:lstStyle/>
          <a:p>
            <a:r>
              <a:rPr lang="en-US" sz="2800" b="1" dirty="0">
                <a:solidFill>
                  <a:srgbClr val="FF0000"/>
                </a:solidFill>
                <a:latin typeface="+mj-lt"/>
              </a:rPr>
              <a:t>FLASHBACK</a:t>
            </a:r>
          </a:p>
        </p:txBody>
      </p:sp>
    </p:spTree>
    <p:extLst>
      <p:ext uri="{BB962C8B-B14F-4D97-AF65-F5344CB8AC3E}">
        <p14:creationId xmlns:p14="http://schemas.microsoft.com/office/powerpoint/2010/main" val="41578500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b="1" dirty="0"/>
              <a:t>Why Computational Classification?</a:t>
            </a:r>
            <a:endParaRPr lang="en-US" dirty="0"/>
          </a:p>
        </p:txBody>
      </p:sp>
      <p:sp>
        <p:nvSpPr>
          <p:cNvPr id="3" name="Content Placeholder 2"/>
          <p:cNvSpPr>
            <a:spLocks noGrp="1"/>
          </p:cNvSpPr>
          <p:nvPr>
            <p:ph idx="1"/>
          </p:nvPr>
        </p:nvSpPr>
        <p:spPr>
          <a:xfrm>
            <a:off x="457201" y="1371600"/>
            <a:ext cx="8382000" cy="4525963"/>
          </a:xfrm>
        </p:spPr>
        <p:txBody>
          <a:bodyPr>
            <a:no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Some classification tasks are hard because the categories are “close together” and the resource properties or features involved are not easy to understand and use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Some classification tasks are inherently difficult:</a:t>
            </a:r>
          </a:p>
          <a:p>
            <a:pPr marL="56077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latin typeface="UC Berkeley OS Sign"/>
                <a:sym typeface="UC Berkeley OS Sign"/>
              </a:rPr>
              <a:t>they require feature selection or extraction from a very large candidate set</a:t>
            </a:r>
          </a:p>
          <a:p>
            <a:pPr marL="56077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latin typeface="UC Berkeley OS Sign"/>
                <a:sym typeface="UC Berkeley OS Sign"/>
              </a:rPr>
              <a:t>the algorithms by which the classier learns and uses the features are complex</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Sometimes simple classification tasks can't be done by people at the needed scale or speed</a:t>
            </a:r>
          </a:p>
          <a:p>
            <a:pPr marL="56077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sym typeface="UC Berkeley OS Sign"/>
            </a:endParaRPr>
          </a:p>
        </p:txBody>
      </p:sp>
    </p:spTree>
    <p:extLst>
      <p:ext uri="{BB962C8B-B14F-4D97-AF65-F5344CB8AC3E}">
        <p14:creationId xmlns:p14="http://schemas.microsoft.com/office/powerpoint/2010/main" val="2625090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C0BCFC-4B5E-4384-92FD-0565F37E250F}"/>
              </a:ext>
            </a:extLst>
          </p:cNvPr>
          <p:cNvSpPr/>
          <p:nvPr/>
        </p:nvSpPr>
        <p:spPr>
          <a:xfrm>
            <a:off x="0" y="5105400"/>
            <a:ext cx="91440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152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Classifiers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71570" y="990600"/>
            <a:ext cx="8391303" cy="6133184"/>
          </a:xfrm>
          <a:prstGeom prst="rect">
            <a:avLst/>
          </a:prstGeom>
          <a:noFill/>
          <a:ln w="9525">
            <a:noFill/>
            <a:miter lim="800000"/>
            <a:headEnd/>
            <a:tailEnd/>
          </a:ln>
        </p:spPr>
        <p:txBody>
          <a:bodyPr wrap="square" lIns="64291" tIns="32146" rIns="64291" bIns="32146">
            <a:sp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dirty="0"/>
              <a:t>A COMPUTER SCIENCE DEFINITION:</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rPr>
              <a:t>A classifier is a system whose </a:t>
            </a:r>
            <a:r>
              <a:rPr lang="en-US" sz="3200" dirty="0">
                <a:solidFill>
                  <a:srgbClr val="FF0000"/>
                </a:solidFill>
                <a:latin typeface="UC Berkeley OS Sign"/>
              </a:rPr>
              <a:t>input is a vector of discrete or continuous feature (or attribute) values </a:t>
            </a:r>
            <a:r>
              <a:rPr lang="en-US" sz="3200" dirty="0">
                <a:latin typeface="UC Berkeley OS Sign"/>
              </a:rPr>
              <a:t>and whose output is the name of the class</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rPr>
              <a:t>This vector might be the </a:t>
            </a:r>
            <a:r>
              <a:rPr lang="en-US" sz="3200" dirty="0">
                <a:solidFill>
                  <a:srgbClr val="FF0000"/>
                </a:solidFill>
                <a:latin typeface="UC Berkeley OS Sign"/>
              </a:rPr>
              <a:t>description</a:t>
            </a:r>
            <a:r>
              <a:rPr lang="en-US" sz="3200" dirty="0">
                <a:latin typeface="UC Berkeley OS Sign"/>
              </a:rPr>
              <a:t> of a document, an image, a person, a molecule, just about anything</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latin typeface="UC Berkeley OS Sign"/>
            </a:endParaRPr>
          </a:p>
          <a:p>
            <a:pPr lvl="1" eaLnBrk="0" hangingPunct="0">
              <a:lnSpc>
                <a:spcPct val="92000"/>
              </a:lnSpc>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i="1" dirty="0">
                <a:solidFill>
                  <a:srgbClr val="FF0000"/>
                </a:solidFill>
              </a:rPr>
              <a:t>If the “Classifier” is a person determining what type of thing something is, does this definition still fit?</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sym typeface="UC Berkeley OS Sign"/>
            </a:endParaRPr>
          </a:p>
        </p:txBody>
      </p:sp>
    </p:spTree>
    <p:extLst>
      <p:ext uri="{BB962C8B-B14F-4D97-AF65-F5344CB8AC3E}">
        <p14:creationId xmlns:p14="http://schemas.microsoft.com/office/powerpoint/2010/main" val="38308610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93074" y="1265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Classifiers - Examples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143000"/>
            <a:ext cx="8391303" cy="5243197"/>
          </a:xfrm>
          <a:prstGeom prst="rect">
            <a:avLst/>
          </a:prstGeom>
          <a:noFill/>
          <a:ln w="9525">
            <a:noFill/>
            <a:miter lim="800000"/>
            <a:headEnd/>
            <a:tailEnd/>
          </a:ln>
        </p:spPr>
        <p:txBody>
          <a:bodyPr wrap="square" lIns="64291" tIns="32146" rIns="64291" bIns="32146">
            <a:sp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Classifiers for text identify its language, topic, author, sentiment, or other characteristics</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3200" dirty="0">
                <a:latin typeface="UC Berkeley OS Sign"/>
              </a:rPr>
              <a:t>Recommendation systems identify “matching” resources in different categories</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If two people tend to agree on their movie ratings, then if one of them likes a new movie, you can recommend it to the other</a:t>
            </a:r>
            <a:endParaRPr lang="en-US" altLang="en-US" sz="3200" dirty="0">
              <a:latin typeface="UC Berkeley OS Sign"/>
            </a:endParaRP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3200" dirty="0">
                <a:latin typeface="UC Berkeley OS Sign"/>
              </a:rPr>
              <a:t>Classifiers can identify categories of people who are likely or not likely to do something  (“behavior prediction”)</a:t>
            </a:r>
          </a:p>
          <a:p>
            <a:pPr marL="1075129" lvl="2"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sym typeface="UC Berkeley OS Sign"/>
            </a:endParaRPr>
          </a:p>
        </p:txBody>
      </p:sp>
    </p:spTree>
    <p:extLst>
      <p:ext uri="{BB962C8B-B14F-4D97-AF65-F5344CB8AC3E}">
        <p14:creationId xmlns:p14="http://schemas.microsoft.com/office/powerpoint/2010/main" val="22328582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a:bodyPr>
          <a:lstStyle/>
          <a:p>
            <a:r>
              <a:rPr lang="en-US" b="1" dirty="0"/>
              <a:t>Classifying Classification Tasks</a:t>
            </a:r>
            <a:endParaRPr lang="en-US" dirty="0"/>
          </a:p>
        </p:txBody>
      </p:sp>
      <p:sp>
        <p:nvSpPr>
          <p:cNvPr id="3" name="Content Placeholder 2"/>
          <p:cNvSpPr>
            <a:spLocks noGrp="1"/>
          </p:cNvSpPr>
          <p:nvPr>
            <p:ph idx="1"/>
          </p:nvPr>
        </p:nvSpPr>
        <p:spPr>
          <a:xfrm>
            <a:off x="762000" y="1752600"/>
            <a:ext cx="7696200" cy="4525963"/>
          </a:xfrm>
        </p:spPr>
        <p:txBody>
          <a:bodyPr>
            <a:no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Binary classification – example:  spam or not?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Multi-class</a:t>
            </a:r>
          </a:p>
          <a:p>
            <a:pPr marL="560779" lvl="2"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1 of M – where does this resource fit into some set of categories</a:t>
            </a:r>
          </a:p>
          <a:p>
            <a:pPr marL="1017979" lvl="3"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Example:  in which existing Amazon or Spotify category does this belong? </a:t>
            </a:r>
          </a:p>
          <a:p>
            <a:pPr marL="560779" lvl="2"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N of M – what topic or keyword from some controlled vocabulary do we apply to this resource?  We can consider this as multiple binary classifications (does this topic fit or not?)</a:t>
            </a:r>
          </a:p>
        </p:txBody>
      </p:sp>
    </p:spTree>
    <p:extLst>
      <p:ext uri="{BB962C8B-B14F-4D97-AF65-F5344CB8AC3E}">
        <p14:creationId xmlns:p14="http://schemas.microsoft.com/office/powerpoint/2010/main" val="1759780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0700" y="2663928"/>
            <a:ext cx="6748355" cy="4194072"/>
          </a:xfrm>
          <a:prstGeom prst="rect">
            <a:avLst/>
          </a:prstGeom>
        </p:spPr>
      </p:pic>
      <p:sp>
        <p:nvSpPr>
          <p:cNvPr id="5" name="Rectangle 4">
            <a:extLst>
              <a:ext uri="{FF2B5EF4-FFF2-40B4-BE49-F238E27FC236}">
                <a16:creationId xmlns:a16="http://schemas.microsoft.com/office/drawing/2014/main" id="{F621764C-ED74-494B-9963-DD1DBA4F3B90}"/>
              </a:ext>
            </a:extLst>
          </p:cNvPr>
          <p:cNvSpPr/>
          <p:nvPr/>
        </p:nvSpPr>
        <p:spPr>
          <a:xfrm>
            <a:off x="4356100" y="5410200"/>
            <a:ext cx="4102100" cy="1295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2700"/>
            <a:ext cx="8458200" cy="1143000"/>
          </a:xfrm>
        </p:spPr>
        <p:txBody>
          <a:bodyPr>
            <a:noAutofit/>
          </a:bodyPr>
          <a:lstStyle/>
          <a:p>
            <a:r>
              <a:rPr lang="en-US" sz="3600" b="1" dirty="0"/>
              <a:t>A Simple 2-Category Classification Problem</a:t>
            </a:r>
          </a:p>
        </p:txBody>
      </p:sp>
      <p:sp>
        <p:nvSpPr>
          <p:cNvPr id="8" name="Rectangle 7"/>
          <p:cNvSpPr/>
          <p:nvPr/>
        </p:nvSpPr>
        <p:spPr>
          <a:xfrm>
            <a:off x="520700" y="999444"/>
            <a:ext cx="8394700" cy="2092881"/>
          </a:xfrm>
          <a:prstGeom prst="rect">
            <a:avLst/>
          </a:prstGeom>
        </p:spPr>
        <p:txBody>
          <a:bodyPr wrap="square">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t>Here we have some “labeled data”-- a dataset with 2 features for each person being classified and the category each belongs to.</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t>We then are given 3 new people with their feature values and our task it the classify them as adult or child.</a:t>
            </a:r>
          </a:p>
          <a:p>
            <a:pPr marL="160729" lvl="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solidFill>
                <a:prstClr val="black"/>
              </a:solidFill>
              <a:latin typeface="UC Berkeley OS Sign"/>
              <a:sym typeface="UC Berkeley OS Sign"/>
            </a:endParaRPr>
          </a:p>
        </p:txBody>
      </p:sp>
      <p:sp>
        <p:nvSpPr>
          <p:cNvPr id="3" name="TextBox 2">
            <a:extLst>
              <a:ext uri="{FF2B5EF4-FFF2-40B4-BE49-F238E27FC236}">
                <a16:creationId xmlns:a16="http://schemas.microsoft.com/office/drawing/2014/main" id="{5053185D-A879-4B41-BF7E-587A2962B962}"/>
              </a:ext>
            </a:extLst>
          </p:cNvPr>
          <p:cNvSpPr txBox="1"/>
          <p:nvPr/>
        </p:nvSpPr>
        <p:spPr>
          <a:xfrm>
            <a:off x="4356100" y="5410200"/>
            <a:ext cx="4267200" cy="1077218"/>
          </a:xfrm>
          <a:prstGeom prst="rect">
            <a:avLst/>
          </a:prstGeom>
          <a:noFill/>
        </p:spPr>
        <p:txBody>
          <a:bodyPr wrap="square" rtlCol="0">
            <a:spAutoFit/>
          </a:bodyPr>
          <a:lstStyle/>
          <a:p>
            <a:r>
              <a:rPr lang="en-US" sz="3200" b="1" i="1" dirty="0">
                <a:solidFill>
                  <a:srgbClr val="FF0000"/>
                </a:solidFill>
              </a:rPr>
              <a:t>Why is this a “simple”</a:t>
            </a:r>
          </a:p>
          <a:p>
            <a:r>
              <a:rPr lang="en-US" sz="3200" b="1" i="1" dirty="0">
                <a:solidFill>
                  <a:srgbClr val="FF0000"/>
                </a:solidFill>
              </a:rPr>
              <a:t>classification problem?</a:t>
            </a:r>
          </a:p>
        </p:txBody>
      </p:sp>
    </p:spTree>
    <p:extLst>
      <p:ext uri="{BB962C8B-B14F-4D97-AF65-F5344CB8AC3E}">
        <p14:creationId xmlns:p14="http://schemas.microsoft.com/office/powerpoint/2010/main" val="4278974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56" y="381000"/>
            <a:ext cx="8229600" cy="1143000"/>
          </a:xfrm>
        </p:spPr>
        <p:txBody>
          <a:bodyPr>
            <a:noAutofit/>
          </a:bodyPr>
          <a:lstStyle/>
          <a:p>
            <a:r>
              <a:rPr lang="en-US" sz="3200" b="1" dirty="0"/>
              <a:t>Why This Is a “Simple” Classification:</a:t>
            </a:r>
            <a:br>
              <a:rPr lang="en-US" sz="3200" b="1" dirty="0"/>
            </a:br>
            <a:r>
              <a:rPr lang="en-US" sz="3200" b="1" dirty="0"/>
              <a:t>You Don’t Need Labeled Data or Computation to Distinguish the Categories</a:t>
            </a:r>
          </a:p>
        </p:txBody>
      </p:sp>
      <p:pic>
        <p:nvPicPr>
          <p:cNvPr id="6" name="Picture 5"/>
          <p:cNvPicPr>
            <a:picLocks noChangeAspect="1"/>
          </p:cNvPicPr>
          <p:nvPr/>
        </p:nvPicPr>
        <p:blipFill>
          <a:blip r:embed="rId3"/>
          <a:stretch>
            <a:fillRect/>
          </a:stretch>
        </p:blipFill>
        <p:spPr>
          <a:xfrm>
            <a:off x="1219200" y="2868804"/>
            <a:ext cx="6419134" cy="3966784"/>
          </a:xfrm>
          <a:prstGeom prst="rect">
            <a:avLst/>
          </a:prstGeom>
        </p:spPr>
      </p:pic>
      <p:sp>
        <p:nvSpPr>
          <p:cNvPr id="3" name="Rectangle 2">
            <a:extLst>
              <a:ext uri="{FF2B5EF4-FFF2-40B4-BE49-F238E27FC236}">
                <a16:creationId xmlns:a16="http://schemas.microsoft.com/office/drawing/2014/main" id="{C0B43C51-D2B5-425B-AD6C-4011F8AF7AFE}"/>
              </a:ext>
            </a:extLst>
          </p:cNvPr>
          <p:cNvSpPr/>
          <p:nvPr/>
        </p:nvSpPr>
        <p:spPr>
          <a:xfrm>
            <a:off x="713831" y="1828800"/>
            <a:ext cx="7893050" cy="1200329"/>
          </a:xfrm>
          <a:prstGeom prst="rect">
            <a:avLst/>
          </a:prstGeom>
        </p:spPr>
        <p:txBody>
          <a:bodyPr wrap="square">
            <a:spAutoFit/>
          </a:bodyPr>
          <a:lstStyle/>
          <a:p>
            <a:pPr marL="160729" lvl="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prstClr val="black"/>
                </a:solidFill>
                <a:latin typeface="UC Berkeley OS Sign"/>
                <a:sym typeface="UC Berkeley OS Sign"/>
              </a:rPr>
              <a:t>Some classification tasks are simple because the categories are “far apart” </a:t>
            </a:r>
            <a:r>
              <a:rPr lang="en-US" sz="2400" i="1" dirty="0">
                <a:solidFill>
                  <a:srgbClr val="FF0000"/>
                </a:solidFill>
                <a:latin typeface="UC Berkeley OS Sign"/>
                <a:sym typeface="UC Berkeley OS Sign"/>
              </a:rPr>
              <a:t>(or “carved at the joints”) </a:t>
            </a:r>
            <a:r>
              <a:rPr lang="en-US" sz="2400" dirty="0">
                <a:solidFill>
                  <a:prstClr val="black"/>
                </a:solidFill>
                <a:latin typeface="UC Berkeley OS Sign"/>
                <a:sym typeface="UC Berkeley OS Sign"/>
              </a:rPr>
              <a:t>and the resource properties are easy to understand </a:t>
            </a:r>
          </a:p>
        </p:txBody>
      </p:sp>
    </p:spTree>
    <p:extLst>
      <p:ext uri="{BB962C8B-B14F-4D97-AF65-F5344CB8AC3E}">
        <p14:creationId xmlns:p14="http://schemas.microsoft.com/office/powerpoint/2010/main" val="3604998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77800"/>
            <a:ext cx="8229600" cy="1143000"/>
          </a:xfrm>
        </p:spPr>
        <p:txBody>
          <a:bodyPr>
            <a:normAutofit/>
          </a:bodyPr>
          <a:lstStyle/>
          <a:p>
            <a:r>
              <a:rPr lang="en-US" b="1" dirty="0"/>
              <a:t>Creating a Classifier</a:t>
            </a:r>
            <a:endParaRPr lang="en-US" dirty="0"/>
          </a:p>
        </p:txBody>
      </p:sp>
      <p:sp>
        <p:nvSpPr>
          <p:cNvPr id="3" name="Content Placeholder 2"/>
          <p:cNvSpPr>
            <a:spLocks noGrp="1"/>
          </p:cNvSpPr>
          <p:nvPr>
            <p:ph idx="1"/>
          </p:nvPr>
        </p:nvSpPr>
        <p:spPr>
          <a:xfrm>
            <a:off x="228600" y="1295400"/>
            <a:ext cx="8229600" cy="4525963"/>
          </a:xfrm>
        </p:spPr>
        <p:txBody>
          <a:bodyPr>
            <a:noAutofit/>
          </a:bodyPr>
          <a:lstStyle/>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rPr>
              <a:t>A (machine) learner takes a set of pairs of inputs and outputs and devises a mapping between them</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rPr>
              <a:t>If the outputs are “labeled” or categorized already, this is </a:t>
            </a:r>
            <a:r>
              <a:rPr lang="en-US" sz="2400" dirty="0">
                <a:solidFill>
                  <a:srgbClr val="FF0000"/>
                </a:solidFill>
                <a:latin typeface="UC Berkeley OS Sign"/>
              </a:rPr>
              <a:t>SUPERVISED</a:t>
            </a:r>
            <a:r>
              <a:rPr lang="en-US" sz="2400" dirty="0">
                <a:latin typeface="UC Berkeley OS Sign"/>
              </a:rPr>
              <a:t> learning</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rPr>
              <a:t>If the learner has to discover the mapping by detecting the “interesting patterns” in the data, this is </a:t>
            </a:r>
            <a:r>
              <a:rPr lang="en-US" sz="2400" dirty="0">
                <a:solidFill>
                  <a:srgbClr val="FF0000"/>
                </a:solidFill>
                <a:latin typeface="UC Berkeley OS Sign"/>
              </a:rPr>
              <a:t>UNSUPERVISED</a:t>
            </a:r>
            <a:r>
              <a:rPr lang="en-US" sz="2400" dirty="0">
                <a:latin typeface="UC Berkeley OS Sign"/>
              </a:rPr>
              <a:t> learning </a:t>
            </a:r>
            <a:r>
              <a:rPr lang="en-US" sz="2400" dirty="0">
                <a:latin typeface="UC Berkeley OS Sign"/>
                <a:sym typeface="UC Berkeley OS Sign"/>
              </a:rPr>
              <a:t>(also called “statistical pattern recognition”)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Most human learning is unsupervised; even when labels are provided, they rarely cover more than a fraction of the possible examples of the category</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The goal of every classifier is to be able to generalize beyond the examples used to train the classifier</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endParaRPr>
          </a:p>
          <a:p>
            <a:pPr>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dirty="0"/>
          </a:p>
          <a:p>
            <a:pPr lvl="1">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100" dirty="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sym typeface="UC Berkeley OS Sign"/>
            </a:endParaRPr>
          </a:p>
        </p:txBody>
      </p:sp>
    </p:spTree>
    <p:extLst>
      <p:ext uri="{BB962C8B-B14F-4D97-AF65-F5344CB8AC3E}">
        <p14:creationId xmlns:p14="http://schemas.microsoft.com/office/powerpoint/2010/main" val="256293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CAD3-5D29-4581-8A9B-5F333CD51D7F}"/>
              </a:ext>
            </a:extLst>
          </p:cNvPr>
          <p:cNvSpPr>
            <a:spLocks noGrp="1"/>
          </p:cNvSpPr>
          <p:nvPr>
            <p:ph type="title"/>
          </p:nvPr>
        </p:nvSpPr>
        <p:spPr>
          <a:xfrm>
            <a:off x="457200" y="160337"/>
            <a:ext cx="8229600" cy="1143000"/>
          </a:xfrm>
        </p:spPr>
        <p:txBody>
          <a:bodyPr/>
          <a:lstStyle/>
          <a:p>
            <a:r>
              <a:rPr lang="en-US" b="1" dirty="0"/>
              <a:t>Today’s Lecture</a:t>
            </a:r>
          </a:p>
        </p:txBody>
      </p:sp>
      <p:sp>
        <p:nvSpPr>
          <p:cNvPr id="3" name="Content Placeholder 2">
            <a:extLst>
              <a:ext uri="{FF2B5EF4-FFF2-40B4-BE49-F238E27FC236}">
                <a16:creationId xmlns:a16="http://schemas.microsoft.com/office/drawing/2014/main" id="{C49363DA-1582-42F6-B44B-5498C55CDC16}"/>
              </a:ext>
            </a:extLst>
          </p:cNvPr>
          <p:cNvSpPr>
            <a:spLocks noGrp="1"/>
          </p:cNvSpPr>
          <p:nvPr>
            <p:ph idx="1"/>
          </p:nvPr>
        </p:nvSpPr>
        <p:spPr>
          <a:xfrm>
            <a:off x="381000" y="1676400"/>
            <a:ext cx="8229600" cy="4525963"/>
          </a:xfrm>
        </p:spPr>
        <p:txBody>
          <a:bodyPr/>
          <a:lstStyle/>
          <a:p>
            <a:r>
              <a:rPr lang="en-US" dirty="0"/>
              <a:t>Computing similarity</a:t>
            </a:r>
          </a:p>
          <a:p>
            <a:r>
              <a:rPr lang="en-US" dirty="0"/>
              <a:t>Computational classification</a:t>
            </a:r>
          </a:p>
          <a:p>
            <a:r>
              <a:rPr lang="en-US" dirty="0"/>
              <a:t>How Spotify uses 3 types of classifiers</a:t>
            </a:r>
          </a:p>
          <a:p>
            <a:r>
              <a:rPr lang="en-US" sz="3200" dirty="0"/>
              <a:t>Sensemaking &amp; Organizing on Machine Learning &amp;  Computational Classification</a:t>
            </a:r>
            <a:endParaRPr lang="en-US" dirty="0"/>
          </a:p>
        </p:txBody>
      </p:sp>
    </p:spTree>
    <p:extLst>
      <p:ext uri="{BB962C8B-B14F-4D97-AF65-F5344CB8AC3E}">
        <p14:creationId xmlns:p14="http://schemas.microsoft.com/office/powerpoint/2010/main" val="1952394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a:bodyPr>
          <a:lstStyle/>
          <a:p>
            <a:r>
              <a:rPr lang="en-US" b="1" dirty="0"/>
              <a:t>The Classification Process</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endParaRPr lang="en-US" b="1" dirty="0"/>
          </a:p>
          <a:p>
            <a:r>
              <a:rPr lang="en-US" dirty="0"/>
              <a:t>Train and test</a:t>
            </a:r>
          </a:p>
          <a:p>
            <a:pPr lvl="1">
              <a:lnSpc>
                <a:spcPct val="90000"/>
              </a:lnSpc>
            </a:pPr>
            <a:r>
              <a:rPr lang="en-US" sz="2400" dirty="0"/>
              <a:t>after you've chosen features and an algorithm, you let it "learn" - adjusting the weights it gives to each feature....</a:t>
            </a:r>
          </a:p>
          <a:p>
            <a:r>
              <a:rPr lang="en-US" dirty="0"/>
              <a:t>Classify new examples</a:t>
            </a:r>
          </a:p>
          <a:p>
            <a:r>
              <a:rPr lang="en-US" dirty="0"/>
              <a:t>Analyze the results</a:t>
            </a:r>
          </a:p>
          <a:p>
            <a:pPr lvl="1"/>
            <a:r>
              <a:rPr lang="en-US" dirty="0"/>
              <a:t>Modify the training data, adjust the learning algorithm, and train again</a:t>
            </a:r>
          </a:p>
        </p:txBody>
      </p:sp>
    </p:spTree>
    <p:extLst>
      <p:ext uri="{BB962C8B-B14F-4D97-AF65-F5344CB8AC3E}">
        <p14:creationId xmlns:p14="http://schemas.microsoft.com/office/powerpoint/2010/main" val="1665224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Three Parts in Every Classifier</a:t>
            </a:r>
          </a:p>
        </p:txBody>
      </p:sp>
      <p:sp>
        <p:nvSpPr>
          <p:cNvPr id="3" name="Content Placeholder 2"/>
          <p:cNvSpPr>
            <a:spLocks noGrp="1"/>
          </p:cNvSpPr>
          <p:nvPr>
            <p:ph idx="1"/>
          </p:nvPr>
        </p:nvSpPr>
        <p:spPr/>
        <p:txBody>
          <a:bodyPr>
            <a:normAutofit lnSpcReduction="10000"/>
          </a:bodyPr>
          <a:lstStyle/>
          <a:p>
            <a:r>
              <a:rPr lang="en-US" dirty="0"/>
              <a:t>Representation</a:t>
            </a:r>
          </a:p>
          <a:p>
            <a:pPr lvl="1"/>
            <a:r>
              <a:rPr lang="en-US" dirty="0"/>
              <a:t>the formal language used by the classifier: what kind of model can the learner learn?</a:t>
            </a:r>
          </a:p>
          <a:p>
            <a:r>
              <a:rPr lang="en-US" dirty="0"/>
              <a:t>Evaluation</a:t>
            </a:r>
          </a:p>
          <a:p>
            <a:pPr lvl="1"/>
            <a:r>
              <a:rPr lang="en-US" dirty="0"/>
              <a:t>the “objective” or scoring” function: how good is the classifier?</a:t>
            </a:r>
          </a:p>
          <a:p>
            <a:r>
              <a:rPr lang="en-US" dirty="0"/>
              <a:t>Optimization</a:t>
            </a:r>
          </a:p>
          <a:p>
            <a:pPr lvl="1"/>
            <a:r>
              <a:rPr lang="en-US" dirty="0"/>
              <a:t>how does the learning algorithm search for a better solution? </a:t>
            </a:r>
          </a:p>
        </p:txBody>
      </p:sp>
    </p:spTree>
    <p:extLst>
      <p:ext uri="{BB962C8B-B14F-4D97-AF65-F5344CB8AC3E}">
        <p14:creationId xmlns:p14="http://schemas.microsoft.com/office/powerpoint/2010/main" val="2635565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ML approaches / models </a:t>
            </a:r>
            <a:br>
              <a:rPr lang="en-US" b="1" dirty="0"/>
            </a:br>
            <a:endParaRPr lang="en-US" b="1" dirty="0"/>
          </a:p>
        </p:txBody>
      </p:sp>
      <p:sp>
        <p:nvSpPr>
          <p:cNvPr id="3" name="Content Placeholder 2"/>
          <p:cNvSpPr>
            <a:spLocks noGrp="1"/>
          </p:cNvSpPr>
          <p:nvPr>
            <p:ph idx="1"/>
          </p:nvPr>
        </p:nvSpPr>
        <p:spPr>
          <a:xfrm>
            <a:off x="228600" y="990600"/>
            <a:ext cx="8763000" cy="5203825"/>
          </a:xfrm>
        </p:spPr>
        <p:txBody>
          <a:bodyPr>
            <a:normAutofit fontScale="25000" lnSpcReduction="20000"/>
          </a:bodyPr>
          <a:lstStyle/>
          <a:p>
            <a:r>
              <a:rPr lang="en-US" sz="9600" dirty="0"/>
              <a:t>These differ “in how they learn” and in “what they learn” – different assumptions about the domain, how clear the boundaries are between categories</a:t>
            </a:r>
          </a:p>
          <a:p>
            <a:endParaRPr lang="en-US" dirty="0"/>
          </a:p>
          <a:p>
            <a:pPr marL="0" indent="0">
              <a:buNone/>
            </a:pPr>
            <a:endParaRPr lang="en-US" dirty="0"/>
          </a:p>
          <a:p>
            <a:r>
              <a:rPr lang="en-US" sz="9600" b="1" dirty="0">
                <a:solidFill>
                  <a:srgbClr val="FF0000"/>
                </a:solidFill>
              </a:rPr>
              <a:t>LOGICAL</a:t>
            </a:r>
            <a:r>
              <a:rPr lang="en-US" sz="9600" dirty="0"/>
              <a:t> – category membership can be determined using understandable rules about feature values </a:t>
            </a:r>
          </a:p>
          <a:p>
            <a:pPr lvl="1"/>
            <a:r>
              <a:rPr lang="en-US" sz="9600" dirty="0"/>
              <a:t>Decision trees</a:t>
            </a:r>
          </a:p>
          <a:p>
            <a:r>
              <a:rPr lang="en-US" sz="9600" b="1" dirty="0">
                <a:solidFill>
                  <a:srgbClr val="FF0000"/>
                </a:solidFill>
              </a:rPr>
              <a:t>GEOMETRIC</a:t>
            </a:r>
            <a:r>
              <a:rPr lang="en-US" sz="9600" dirty="0"/>
              <a:t> – resources are represented in a multidimensional feature space and concepts like distances, lines, and planes are used to create the boundaries between categories</a:t>
            </a:r>
          </a:p>
          <a:p>
            <a:pPr lvl="1"/>
            <a:r>
              <a:rPr lang="en-US" sz="9600" dirty="0"/>
              <a:t>Nearest-neighbors, Support vector machines</a:t>
            </a:r>
          </a:p>
          <a:p>
            <a:r>
              <a:rPr lang="en-US" sz="9600" b="1" dirty="0">
                <a:solidFill>
                  <a:srgbClr val="FF0000"/>
                </a:solidFill>
              </a:rPr>
              <a:t>PROBABILISTIC </a:t>
            </a:r>
            <a:r>
              <a:rPr lang="en-US" sz="9600" dirty="0"/>
              <a:t>– features have probabilities; goal is to estimate the probability of category membership from the probability distributions for the features</a:t>
            </a:r>
          </a:p>
          <a:p>
            <a:pPr lvl="1"/>
            <a:r>
              <a:rPr lang="en-US" sz="9600" dirty="0"/>
              <a:t>Naïve Bayes (called “naïve” because it makes the assumption that features are independent, even though they aren’t)</a:t>
            </a:r>
          </a:p>
          <a:p>
            <a:endParaRPr lang="en-US" dirty="0"/>
          </a:p>
        </p:txBody>
      </p:sp>
      <p:sp>
        <p:nvSpPr>
          <p:cNvPr id="4" name="TextBox 3"/>
          <p:cNvSpPr txBox="1"/>
          <p:nvPr/>
        </p:nvSpPr>
        <p:spPr>
          <a:xfrm>
            <a:off x="990600" y="6400800"/>
            <a:ext cx="7848600" cy="381000"/>
          </a:xfrm>
          <a:prstGeom prst="rect">
            <a:avLst/>
          </a:prstGeom>
          <a:noFill/>
        </p:spPr>
        <p:txBody>
          <a:bodyPr wrap="square" rtlCol="0">
            <a:spAutoFit/>
          </a:bodyPr>
          <a:lstStyle/>
          <a:p>
            <a:r>
              <a:rPr lang="en-US" dirty="0"/>
              <a:t>This taxonomy comes from Flach (2012), </a:t>
            </a:r>
            <a:r>
              <a:rPr lang="en-US" i="1" dirty="0"/>
              <a:t>Machine Learning</a:t>
            </a:r>
          </a:p>
        </p:txBody>
      </p:sp>
    </p:spTree>
    <p:extLst>
      <p:ext uri="{BB962C8B-B14F-4D97-AF65-F5344CB8AC3E}">
        <p14:creationId xmlns:p14="http://schemas.microsoft.com/office/powerpoint/2010/main" val="1231896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0099" y="1341605"/>
            <a:ext cx="6724101" cy="5462588"/>
          </a:xfrm>
          <a:prstGeom prst="rect">
            <a:avLst/>
          </a:prstGeom>
        </p:spPr>
      </p:pic>
      <p:sp>
        <p:nvSpPr>
          <p:cNvPr id="3" name="TextBox 2"/>
          <p:cNvSpPr txBox="1"/>
          <p:nvPr/>
        </p:nvSpPr>
        <p:spPr>
          <a:xfrm>
            <a:off x="381000" y="152400"/>
            <a:ext cx="8915400" cy="1077218"/>
          </a:xfrm>
          <a:prstGeom prst="rect">
            <a:avLst/>
          </a:prstGeom>
          <a:noFill/>
        </p:spPr>
        <p:txBody>
          <a:bodyPr wrap="square" rtlCol="0">
            <a:spAutoFit/>
          </a:bodyPr>
          <a:lstStyle/>
          <a:p>
            <a:r>
              <a:rPr lang="en-US" sz="3200" b="1" dirty="0">
                <a:latin typeface="+mj-lt"/>
              </a:rPr>
              <a:t>Simplest Computational Classifier:</a:t>
            </a:r>
          </a:p>
          <a:p>
            <a:r>
              <a:rPr lang="en-US" sz="3200" b="1" dirty="0">
                <a:latin typeface="+mj-lt"/>
              </a:rPr>
              <a:t>Rule-Based Decision Tree</a:t>
            </a:r>
          </a:p>
        </p:txBody>
      </p:sp>
      <p:sp>
        <p:nvSpPr>
          <p:cNvPr id="4" name="TextBox 3"/>
          <p:cNvSpPr txBox="1"/>
          <p:nvPr/>
        </p:nvSpPr>
        <p:spPr>
          <a:xfrm>
            <a:off x="6934200" y="857021"/>
            <a:ext cx="2362200" cy="369332"/>
          </a:xfrm>
          <a:prstGeom prst="rect">
            <a:avLst/>
          </a:prstGeom>
          <a:noFill/>
        </p:spPr>
        <p:txBody>
          <a:bodyPr wrap="square" rtlCol="0">
            <a:spAutoFit/>
          </a:bodyPr>
          <a:lstStyle/>
          <a:p>
            <a:r>
              <a:rPr lang="en-US" dirty="0"/>
              <a:t>TDO Figure 7.1</a:t>
            </a:r>
          </a:p>
        </p:txBody>
      </p:sp>
      <p:sp>
        <p:nvSpPr>
          <p:cNvPr id="5" name="TextBox 4">
            <a:extLst>
              <a:ext uri="{FF2B5EF4-FFF2-40B4-BE49-F238E27FC236}">
                <a16:creationId xmlns:a16="http://schemas.microsoft.com/office/drawing/2014/main" id="{EBB96D9E-37BB-4BB7-8F45-9FA2C165C800}"/>
              </a:ext>
            </a:extLst>
          </p:cNvPr>
          <p:cNvSpPr txBox="1"/>
          <p:nvPr/>
        </p:nvSpPr>
        <p:spPr>
          <a:xfrm>
            <a:off x="6096000" y="1676400"/>
            <a:ext cx="2438400" cy="2308324"/>
          </a:xfrm>
          <a:prstGeom prst="rect">
            <a:avLst/>
          </a:prstGeom>
          <a:noFill/>
        </p:spPr>
        <p:txBody>
          <a:bodyPr wrap="square" rtlCol="0">
            <a:spAutoFit/>
          </a:bodyPr>
          <a:lstStyle/>
          <a:p>
            <a:r>
              <a:rPr lang="en-US" sz="2400" b="1" i="1" dirty="0">
                <a:solidFill>
                  <a:srgbClr val="FF0000"/>
                </a:solidFill>
              </a:rPr>
              <a:t>How is this decision tree using the concepts of classical categories?</a:t>
            </a:r>
          </a:p>
        </p:txBody>
      </p:sp>
    </p:spTree>
    <p:extLst>
      <p:ext uri="{BB962C8B-B14F-4D97-AF65-F5344CB8AC3E}">
        <p14:creationId xmlns:p14="http://schemas.microsoft.com/office/powerpoint/2010/main" val="1262961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915400" cy="1077218"/>
          </a:xfrm>
          <a:prstGeom prst="rect">
            <a:avLst/>
          </a:prstGeom>
          <a:noFill/>
        </p:spPr>
        <p:txBody>
          <a:bodyPr wrap="square" rtlCol="0">
            <a:spAutoFit/>
          </a:bodyPr>
          <a:lstStyle/>
          <a:p>
            <a:r>
              <a:rPr lang="en-US" sz="3200" b="1" dirty="0">
                <a:latin typeface="+mj-lt"/>
              </a:rPr>
              <a:t>Simplest Computational Classifier:</a:t>
            </a:r>
          </a:p>
          <a:p>
            <a:r>
              <a:rPr lang="en-US" sz="3200" b="1" dirty="0">
                <a:latin typeface="+mj-lt"/>
              </a:rPr>
              <a:t>Rule-Based Decision Tree</a:t>
            </a:r>
          </a:p>
        </p:txBody>
      </p:sp>
      <p:sp>
        <p:nvSpPr>
          <p:cNvPr id="4" name="TextBox 3"/>
          <p:cNvSpPr txBox="1"/>
          <p:nvPr/>
        </p:nvSpPr>
        <p:spPr>
          <a:xfrm>
            <a:off x="6934200" y="857021"/>
            <a:ext cx="2362200" cy="369332"/>
          </a:xfrm>
          <a:prstGeom prst="rect">
            <a:avLst/>
          </a:prstGeom>
          <a:noFill/>
        </p:spPr>
        <p:txBody>
          <a:bodyPr wrap="square" rtlCol="0">
            <a:spAutoFit/>
          </a:bodyPr>
          <a:lstStyle/>
          <a:p>
            <a:r>
              <a:rPr lang="en-US" dirty="0"/>
              <a:t>TDO Figure 7.1</a:t>
            </a:r>
          </a:p>
        </p:txBody>
      </p:sp>
      <p:sp>
        <p:nvSpPr>
          <p:cNvPr id="5" name="Rectangle 4">
            <a:extLst>
              <a:ext uri="{FF2B5EF4-FFF2-40B4-BE49-F238E27FC236}">
                <a16:creationId xmlns:a16="http://schemas.microsoft.com/office/drawing/2014/main" id="{5C08CFAB-03AC-4FD8-9309-4AFBDBFD5FA0}"/>
              </a:ext>
            </a:extLst>
          </p:cNvPr>
          <p:cNvSpPr/>
          <p:nvPr/>
        </p:nvSpPr>
        <p:spPr>
          <a:xfrm>
            <a:off x="377024" y="1524000"/>
            <a:ext cx="7924800" cy="5016758"/>
          </a:xfrm>
          <a:prstGeom prst="rect">
            <a:avLst/>
          </a:prstGeom>
        </p:spPr>
        <p:txBody>
          <a:bodyPr wrap="square">
            <a:spAutoFit/>
          </a:bodyPr>
          <a:lstStyle/>
          <a:p>
            <a:pPr marL="342900" indent="-342900">
              <a:buFont typeface="Arial" panose="020B0604020202020204" pitchFamily="34" charset="0"/>
              <a:buChar char="•"/>
            </a:pPr>
            <a:r>
              <a:rPr lang="en-US" sz="3200" dirty="0"/>
              <a:t>Should you give this person a loan? </a:t>
            </a:r>
          </a:p>
          <a:p>
            <a:pPr marL="342900" indent="-342900">
              <a:buFont typeface="Arial" panose="020B0604020202020204" pitchFamily="34" charset="0"/>
              <a:buChar char="•"/>
            </a:pPr>
            <a:r>
              <a:rPr lang="en-US" sz="3200" dirty="0"/>
              <a:t>We describe each person with two features, annual income and the amount of the loan payment they would have as a percentage of their income.</a:t>
            </a:r>
          </a:p>
          <a:p>
            <a:pPr marL="342900" indent="-342900">
              <a:buFont typeface="Arial" panose="020B0604020202020204" pitchFamily="34" charset="0"/>
              <a:buChar char="•"/>
            </a:pPr>
            <a:r>
              <a:rPr lang="en-US" sz="3200" dirty="0"/>
              <a:t>We test these feature values in succession, so there’s a hierarchy of binary classifiers.</a:t>
            </a:r>
          </a:p>
          <a:p>
            <a:pPr marL="342900" indent="-342900">
              <a:buFont typeface="Arial" panose="020B0604020202020204" pitchFamily="34" charset="0"/>
              <a:buChar char="•"/>
            </a:pPr>
            <a:r>
              <a:rPr lang="en-US" sz="3200" dirty="0"/>
              <a:t>Only people who pass both tests are members of the “approve” category and can get a loan</a:t>
            </a:r>
          </a:p>
        </p:txBody>
      </p:sp>
    </p:spTree>
    <p:extLst>
      <p:ext uri="{BB962C8B-B14F-4D97-AF65-F5344CB8AC3E}">
        <p14:creationId xmlns:p14="http://schemas.microsoft.com/office/powerpoint/2010/main" val="2672129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4000" b="1" dirty="0"/>
              <a:t>Unsupervised Learning: Clustering</a:t>
            </a:r>
          </a:p>
        </p:txBody>
      </p:sp>
      <p:sp>
        <p:nvSpPr>
          <p:cNvPr id="3" name="Content Placeholder 2"/>
          <p:cNvSpPr>
            <a:spLocks noGrp="1"/>
          </p:cNvSpPr>
          <p:nvPr>
            <p:ph idx="1"/>
          </p:nvPr>
        </p:nvSpPr>
        <p:spPr>
          <a:xfrm>
            <a:off x="457200" y="1219200"/>
            <a:ext cx="8229600" cy="4525963"/>
          </a:xfrm>
        </p:spPr>
        <p:txBody>
          <a:bodyPr>
            <a:noAutofit/>
          </a:bodyPr>
          <a:lstStyle/>
          <a:p>
            <a:r>
              <a:rPr lang="en-US" sz="2800" dirty="0"/>
              <a:t>Clustering is an unsupervised learning method to automatically group related content or resources by </a:t>
            </a:r>
            <a:r>
              <a:rPr lang="en-US" sz="2800" dirty="0">
                <a:sym typeface="UC Berkeley OS Sign"/>
              </a:rPr>
              <a:t>discovering the correlations between features or properties of the things to be classified </a:t>
            </a:r>
            <a:r>
              <a:rPr lang="en-US" sz="2800" dirty="0"/>
              <a:t>(usually via </a:t>
            </a:r>
            <a:r>
              <a:rPr lang="en-US" sz="2800" dirty="0">
                <a:solidFill>
                  <a:srgbClr val="FF0000"/>
                </a:solidFill>
              </a:rPr>
              <a:t>computations that maximize similarity within categories and minimize it between them</a:t>
            </a:r>
            <a:r>
              <a:rPr lang="en-US" sz="2800" dirty="0"/>
              <a:t>)</a:t>
            </a:r>
          </a:p>
          <a:p>
            <a:r>
              <a:rPr lang="en-US" sz="2800" dirty="0"/>
              <a:t>Items are represented as a vector of property values or probabilities of property values, which enables similarity to be calculated using some kind of distance function</a:t>
            </a:r>
          </a:p>
          <a:p>
            <a:r>
              <a:rPr lang="en-US" sz="2800" dirty="0">
                <a:solidFill>
                  <a:srgbClr val="FF0000"/>
                </a:solidFill>
              </a:rPr>
              <a:t>Similarity is iteratively recalculated </a:t>
            </a:r>
            <a:r>
              <a:rPr lang="en-US" sz="2800" dirty="0"/>
              <a:t>each time an item is added to a cluster</a:t>
            </a:r>
          </a:p>
        </p:txBody>
      </p:sp>
    </p:spTree>
    <p:extLst>
      <p:ext uri="{BB962C8B-B14F-4D97-AF65-F5344CB8AC3E}">
        <p14:creationId xmlns:p14="http://schemas.microsoft.com/office/powerpoint/2010/main" val="1567367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b="1" dirty="0"/>
              <a:t>Clustering Search Results</a:t>
            </a:r>
            <a:endParaRPr lang="en-US" dirty="0"/>
          </a:p>
        </p:txBody>
      </p:sp>
      <p:sp>
        <p:nvSpPr>
          <p:cNvPr id="3" name="Content Placeholder 2"/>
          <p:cNvSpPr>
            <a:spLocks noGrp="1"/>
          </p:cNvSpPr>
          <p:nvPr>
            <p:ph idx="1"/>
          </p:nvPr>
        </p:nvSpPr>
        <p:spPr>
          <a:xfrm>
            <a:off x="381000" y="1600200"/>
            <a:ext cx="8229600" cy="4525963"/>
          </a:xfrm>
        </p:spPr>
        <p:txBody>
          <a:bodyPr>
            <a:noAutofit/>
          </a:bodyPr>
          <a:lstStyle/>
          <a:p>
            <a:r>
              <a:rPr lang="en-US" sz="2800" dirty="0"/>
              <a:t>Search result  clustering can be quite effective when users enter generic or ambiguous terms (such as </a:t>
            </a:r>
            <a:r>
              <a:rPr lang="en-US" sz="2800" i="1" dirty="0"/>
              <a:t>apple</a:t>
            </a:r>
            <a:r>
              <a:rPr lang="en-US" sz="2800" dirty="0"/>
              <a:t>) or when the dataset contains a disparate set of categories</a:t>
            </a:r>
          </a:p>
          <a:p>
            <a:r>
              <a:rPr lang="en-US" sz="2800" dirty="0"/>
              <a:t>Labels take on more significance, since users will likely treat them like facets to make decisions about how to further navigate the result set</a:t>
            </a:r>
          </a:p>
        </p:txBody>
      </p:sp>
    </p:spTree>
    <p:extLst>
      <p:ext uri="{BB962C8B-B14F-4D97-AF65-F5344CB8AC3E}">
        <p14:creationId xmlns:p14="http://schemas.microsoft.com/office/powerpoint/2010/main" val="2602137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Categorized</a:t>
            </a:r>
            <a:br>
              <a:rPr lang="en-US" sz="4000" b="1" dirty="0"/>
            </a:br>
            <a:r>
              <a:rPr lang="en-US" sz="4000" b="1" dirty="0"/>
              <a:t> Search Results</a:t>
            </a:r>
          </a:p>
        </p:txBody>
      </p:sp>
      <p:pic>
        <p:nvPicPr>
          <p:cNvPr id="3" name="Picture 2"/>
          <p:cNvPicPr>
            <a:picLocks noChangeAspect="1"/>
          </p:cNvPicPr>
          <p:nvPr/>
        </p:nvPicPr>
        <p:blipFill>
          <a:blip r:embed="rId3" cstate="print"/>
          <a:stretch>
            <a:fillRect/>
          </a:stretch>
        </p:blipFill>
        <p:spPr>
          <a:xfrm>
            <a:off x="74863" y="2209800"/>
            <a:ext cx="8994273" cy="4419600"/>
          </a:xfrm>
          <a:prstGeom prst="rect">
            <a:avLst/>
          </a:prstGeom>
        </p:spPr>
      </p:pic>
    </p:spTree>
    <p:extLst>
      <p:ext uri="{BB962C8B-B14F-4D97-AF65-F5344CB8AC3E}">
        <p14:creationId xmlns:p14="http://schemas.microsoft.com/office/powerpoint/2010/main" val="2439696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11050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K-Means Clustering Example</a:t>
            </a:r>
          </a:p>
        </p:txBody>
      </p:sp>
      <p:sp>
        <p:nvSpPr>
          <p:cNvPr id="10" name="TextBox 9"/>
          <p:cNvSpPr txBox="1"/>
          <p:nvPr/>
        </p:nvSpPr>
        <p:spPr>
          <a:xfrm>
            <a:off x="2667000" y="689158"/>
            <a:ext cx="4038600" cy="369332"/>
          </a:xfrm>
          <a:prstGeom prst="rect">
            <a:avLst/>
          </a:prstGeom>
          <a:noFill/>
        </p:spPr>
        <p:txBody>
          <a:bodyPr wrap="square" rtlCol="0">
            <a:spAutoFit/>
          </a:bodyPr>
          <a:lstStyle/>
          <a:p>
            <a:r>
              <a:rPr lang="en-US" dirty="0"/>
              <a:t>From Murphy, “Machine Learning”, p 353</a:t>
            </a:r>
          </a:p>
        </p:txBody>
      </p:sp>
      <p:sp>
        <p:nvSpPr>
          <p:cNvPr id="2" name="TextBox 1"/>
          <p:cNvSpPr txBox="1"/>
          <p:nvPr/>
        </p:nvSpPr>
        <p:spPr>
          <a:xfrm>
            <a:off x="533400" y="1041925"/>
            <a:ext cx="8382000" cy="954107"/>
          </a:xfrm>
          <a:prstGeom prst="rect">
            <a:avLst/>
          </a:prstGeom>
          <a:noFill/>
        </p:spPr>
        <p:txBody>
          <a:bodyPr wrap="square" rtlCol="0">
            <a:spAutoFit/>
          </a:bodyPr>
          <a:lstStyle/>
          <a:p>
            <a:r>
              <a:rPr lang="en-US" sz="2800" b="1" dirty="0"/>
              <a:t>(The most popular unsupervised learning algorithm, uses iterative similarity recalculation)</a:t>
            </a:r>
          </a:p>
        </p:txBody>
      </p:sp>
      <p:pic>
        <p:nvPicPr>
          <p:cNvPr id="3" name="Picture 2"/>
          <p:cNvPicPr>
            <a:picLocks noChangeAspect="1"/>
          </p:cNvPicPr>
          <p:nvPr/>
        </p:nvPicPr>
        <p:blipFill>
          <a:blip r:embed="rId3"/>
          <a:stretch>
            <a:fillRect/>
          </a:stretch>
        </p:blipFill>
        <p:spPr>
          <a:xfrm>
            <a:off x="381000" y="2164659"/>
            <a:ext cx="8229599" cy="4693341"/>
          </a:xfrm>
          <a:prstGeom prst="rect">
            <a:avLst/>
          </a:prstGeom>
        </p:spPr>
      </p:pic>
    </p:spTree>
    <p:extLst>
      <p:ext uri="{BB962C8B-B14F-4D97-AF65-F5344CB8AC3E}">
        <p14:creationId xmlns:p14="http://schemas.microsoft.com/office/powerpoint/2010/main" val="440403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Clustering Example</a:t>
            </a:r>
          </a:p>
        </p:txBody>
      </p:sp>
      <p:sp>
        <p:nvSpPr>
          <p:cNvPr id="7" name="TextBox 6"/>
          <p:cNvSpPr txBox="1"/>
          <p:nvPr/>
        </p:nvSpPr>
        <p:spPr>
          <a:xfrm>
            <a:off x="609600" y="4800600"/>
            <a:ext cx="3352800" cy="1938992"/>
          </a:xfrm>
          <a:prstGeom prst="rect">
            <a:avLst/>
          </a:prstGeom>
          <a:noFill/>
        </p:spPr>
        <p:txBody>
          <a:bodyPr wrap="square" rtlCol="0">
            <a:spAutoFit/>
          </a:bodyPr>
          <a:lstStyle/>
          <a:p>
            <a:endParaRPr lang="en-US" sz="2400" dirty="0"/>
          </a:p>
          <a:p>
            <a:r>
              <a:rPr lang="en-US" sz="2400" dirty="0"/>
              <a:t>Average of points assigned to each color becomes new value of parameter</a:t>
            </a:r>
          </a:p>
        </p:txBody>
      </p:sp>
      <p:sp>
        <p:nvSpPr>
          <p:cNvPr id="8" name="TextBox 7"/>
          <p:cNvSpPr txBox="1"/>
          <p:nvPr/>
        </p:nvSpPr>
        <p:spPr>
          <a:xfrm>
            <a:off x="4648200" y="4800600"/>
            <a:ext cx="3810000" cy="1569660"/>
          </a:xfrm>
          <a:prstGeom prst="rect">
            <a:avLst/>
          </a:prstGeom>
          <a:noFill/>
        </p:spPr>
        <p:txBody>
          <a:bodyPr wrap="square" rtlCol="0">
            <a:spAutoFit/>
          </a:bodyPr>
          <a:lstStyle/>
          <a:p>
            <a:r>
              <a:rPr lang="en-US" sz="2400" dirty="0"/>
              <a:t>The parameters have converged to clearly identify the centers of the red and purple clusters</a:t>
            </a:r>
          </a:p>
        </p:txBody>
      </p:sp>
      <p:sp>
        <p:nvSpPr>
          <p:cNvPr id="9" name="TextBox 8"/>
          <p:cNvSpPr txBox="1"/>
          <p:nvPr/>
        </p:nvSpPr>
        <p:spPr>
          <a:xfrm>
            <a:off x="457200" y="1676400"/>
            <a:ext cx="3810000" cy="461665"/>
          </a:xfrm>
          <a:prstGeom prst="rect">
            <a:avLst/>
          </a:prstGeom>
          <a:noFill/>
        </p:spPr>
        <p:txBody>
          <a:bodyPr wrap="square" rtlCol="0">
            <a:spAutoFit/>
          </a:bodyPr>
          <a:lstStyle/>
          <a:p>
            <a:r>
              <a:rPr lang="en-US" sz="2400" dirty="0"/>
              <a:t>First recalculation</a:t>
            </a:r>
          </a:p>
        </p:txBody>
      </p:sp>
      <p:sp>
        <p:nvSpPr>
          <p:cNvPr id="10" name="TextBox 9"/>
          <p:cNvSpPr txBox="1"/>
          <p:nvPr/>
        </p:nvSpPr>
        <p:spPr>
          <a:xfrm>
            <a:off x="2667000" y="914400"/>
            <a:ext cx="4038600" cy="369332"/>
          </a:xfrm>
          <a:prstGeom prst="rect">
            <a:avLst/>
          </a:prstGeom>
          <a:noFill/>
        </p:spPr>
        <p:txBody>
          <a:bodyPr wrap="square" rtlCol="0">
            <a:spAutoFit/>
          </a:bodyPr>
          <a:lstStyle/>
          <a:p>
            <a:r>
              <a:rPr lang="en-US" dirty="0"/>
              <a:t>From Murphy, “Machine Learning”, p 353</a:t>
            </a:r>
          </a:p>
        </p:txBody>
      </p:sp>
      <p:sp>
        <p:nvSpPr>
          <p:cNvPr id="11" name="TextBox 10"/>
          <p:cNvSpPr txBox="1"/>
          <p:nvPr/>
        </p:nvSpPr>
        <p:spPr>
          <a:xfrm>
            <a:off x="4343400" y="1676400"/>
            <a:ext cx="3810000" cy="461665"/>
          </a:xfrm>
          <a:prstGeom prst="rect">
            <a:avLst/>
          </a:prstGeom>
          <a:noFill/>
        </p:spPr>
        <p:txBody>
          <a:bodyPr wrap="square" rtlCol="0">
            <a:spAutoFit/>
          </a:bodyPr>
          <a:lstStyle/>
          <a:p>
            <a:r>
              <a:rPr lang="en-US" sz="2400" dirty="0"/>
              <a:t>After 16 recalculations</a:t>
            </a:r>
          </a:p>
        </p:txBody>
      </p:sp>
      <p:pic>
        <p:nvPicPr>
          <p:cNvPr id="12" name="Picture 5"/>
          <p:cNvPicPr>
            <a:picLocks noChangeAspect="1" noChangeArrowheads="1"/>
          </p:cNvPicPr>
          <p:nvPr/>
        </p:nvPicPr>
        <p:blipFill>
          <a:blip r:embed="rId3" cstate="print"/>
          <a:srcRect/>
          <a:stretch>
            <a:fillRect/>
          </a:stretch>
        </p:blipFill>
        <p:spPr bwMode="auto">
          <a:xfrm>
            <a:off x="533400" y="2057400"/>
            <a:ext cx="3189287" cy="3045005"/>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rot="21449572">
            <a:off x="4648200" y="2133600"/>
            <a:ext cx="2682875" cy="2625467"/>
          </a:xfrm>
          <a:prstGeom prst="rect">
            <a:avLst/>
          </a:prstGeom>
          <a:noFill/>
          <a:ln w="9525">
            <a:noFill/>
            <a:miter lim="800000"/>
            <a:headEnd/>
            <a:tailEnd/>
          </a:ln>
        </p:spPr>
      </p:pic>
    </p:spTree>
    <p:extLst>
      <p:ext uri="{BB962C8B-B14F-4D97-AF65-F5344CB8AC3E}">
        <p14:creationId xmlns:p14="http://schemas.microsoft.com/office/powerpoint/2010/main" val="260428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D6A8C5-2580-4F4E-849E-8D379F71B727}"/>
              </a:ext>
            </a:extLst>
          </p:cNvPr>
          <p:cNvPicPr>
            <a:picLocks noGrp="1" noChangeAspect="1"/>
          </p:cNvPicPr>
          <p:nvPr>
            <p:ph idx="1"/>
          </p:nvPr>
        </p:nvPicPr>
        <p:blipFill>
          <a:blip r:embed="rId3"/>
          <a:stretch>
            <a:fillRect/>
          </a:stretch>
        </p:blipFill>
        <p:spPr>
          <a:xfrm>
            <a:off x="1828800" y="228600"/>
            <a:ext cx="3886200" cy="1740090"/>
          </a:xfrm>
          <a:prstGeom prst="rect">
            <a:avLst/>
          </a:prstGeom>
        </p:spPr>
      </p:pic>
      <p:sp>
        <p:nvSpPr>
          <p:cNvPr id="5" name="TextBox 4">
            <a:extLst>
              <a:ext uri="{FF2B5EF4-FFF2-40B4-BE49-F238E27FC236}">
                <a16:creationId xmlns:a16="http://schemas.microsoft.com/office/drawing/2014/main" id="{B8547B8D-290F-4A7E-85C2-9A86ADDCFB8A}"/>
              </a:ext>
            </a:extLst>
          </p:cNvPr>
          <p:cNvSpPr txBox="1"/>
          <p:nvPr/>
        </p:nvSpPr>
        <p:spPr>
          <a:xfrm>
            <a:off x="457200" y="1828800"/>
            <a:ext cx="8153400"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last two lectures on Computational Description and Computational Classification are an insane attempt to compress a semester of information science and machine learning topics into two lectures</a:t>
            </a:r>
          </a:p>
          <a:p>
            <a:pPr marL="285750" indent="-285750">
              <a:buFont typeface="Arial" panose="020B0604020202020204" pitchFamily="34" charset="0"/>
              <a:buChar char="•"/>
            </a:pPr>
            <a:r>
              <a:rPr lang="en-US" sz="3200" dirty="0"/>
              <a:t>My goal is to help you see how these topics fit into the discipline of organizing, not to fully explain them in much detail (which is why we the 2</a:t>
            </a:r>
            <a:r>
              <a:rPr lang="en-US" sz="3200" baseline="30000" dirty="0"/>
              <a:t>nd</a:t>
            </a:r>
            <a:r>
              <a:rPr lang="en-US" sz="3200" dirty="0"/>
              <a:t> exam will  barely touch these topics in qualitative and not quantitative ways)</a:t>
            </a:r>
          </a:p>
        </p:txBody>
      </p:sp>
      <p:pic>
        <p:nvPicPr>
          <p:cNvPr id="7" name="Picture 6">
            <a:extLst>
              <a:ext uri="{FF2B5EF4-FFF2-40B4-BE49-F238E27FC236}">
                <a16:creationId xmlns:a16="http://schemas.microsoft.com/office/drawing/2014/main" id="{10388576-1435-4D2D-9D32-5956CBEB5B40}"/>
              </a:ext>
            </a:extLst>
          </p:cNvPr>
          <p:cNvPicPr>
            <a:picLocks noChangeAspect="1"/>
          </p:cNvPicPr>
          <p:nvPr/>
        </p:nvPicPr>
        <p:blipFill>
          <a:blip r:embed="rId4"/>
          <a:stretch>
            <a:fillRect/>
          </a:stretch>
        </p:blipFill>
        <p:spPr>
          <a:xfrm>
            <a:off x="5943600" y="228600"/>
            <a:ext cx="1600200" cy="1600200"/>
          </a:xfrm>
          <a:prstGeom prst="rect">
            <a:avLst/>
          </a:prstGeom>
        </p:spPr>
      </p:pic>
    </p:spTree>
    <p:extLst>
      <p:ext uri="{BB962C8B-B14F-4D97-AF65-F5344CB8AC3E}">
        <p14:creationId xmlns:p14="http://schemas.microsoft.com/office/powerpoint/2010/main" val="4046614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534844"/>
            <a:ext cx="6858000" cy="5323156"/>
          </a:xfrm>
          <a:prstGeom prst="rect">
            <a:avLst/>
          </a:prstGeom>
        </p:spPr>
      </p:pic>
      <p:sp>
        <p:nvSpPr>
          <p:cNvPr id="3" name="TextBox 2">
            <a:extLst>
              <a:ext uri="{FF2B5EF4-FFF2-40B4-BE49-F238E27FC236}">
                <a16:creationId xmlns:a16="http://schemas.microsoft.com/office/drawing/2014/main" id="{C98E83F9-8062-45F0-A819-EEB67941BBE8}"/>
              </a:ext>
            </a:extLst>
          </p:cNvPr>
          <p:cNvSpPr txBox="1"/>
          <p:nvPr/>
        </p:nvSpPr>
        <p:spPr>
          <a:xfrm>
            <a:off x="903136" y="609600"/>
            <a:ext cx="7239000" cy="400110"/>
          </a:xfrm>
          <a:prstGeom prst="rect">
            <a:avLst/>
          </a:prstGeom>
          <a:noFill/>
        </p:spPr>
        <p:txBody>
          <a:bodyPr wrap="square" rtlCol="0">
            <a:spAutoFit/>
          </a:bodyPr>
          <a:lstStyle/>
          <a:p>
            <a:r>
              <a:rPr lang="en-US" sz="2000" b="1" i="1" dirty="0">
                <a:solidFill>
                  <a:srgbClr val="FF0000"/>
                </a:solidFill>
              </a:rPr>
              <a:t>If you like to study algorithms… otherwise just skip this slide</a:t>
            </a:r>
          </a:p>
        </p:txBody>
      </p:sp>
    </p:spTree>
    <p:extLst>
      <p:ext uri="{BB962C8B-B14F-4D97-AF65-F5344CB8AC3E}">
        <p14:creationId xmlns:p14="http://schemas.microsoft.com/office/powerpoint/2010/main" val="2044871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E43473-EEB7-4F7A-9CD1-D1831DC4BAC4}"/>
              </a:ext>
            </a:extLst>
          </p:cNvPr>
          <p:cNvSpPr/>
          <p:nvPr/>
        </p:nvSpPr>
        <p:spPr>
          <a:xfrm>
            <a:off x="76200" y="76200"/>
            <a:ext cx="89916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EB3AAC7-392D-4D74-831D-2F14B4056E38}"/>
              </a:ext>
            </a:extLst>
          </p:cNvPr>
          <p:cNvSpPr/>
          <p:nvPr/>
        </p:nvSpPr>
        <p:spPr>
          <a:xfrm>
            <a:off x="685800" y="2133600"/>
            <a:ext cx="8153400" cy="5016758"/>
          </a:xfrm>
          <a:prstGeom prst="rect">
            <a:avLst/>
          </a:prstGeom>
        </p:spPr>
        <p:txBody>
          <a:bodyPr wrap="square">
            <a:spAutoFit/>
          </a:bodyPr>
          <a:lstStyle/>
          <a:p>
            <a:r>
              <a:rPr lang="en-US" sz="3200" i="1" dirty="0"/>
              <a:t>In the previous example I slipped something by you, which is that I just assumed there were two clusters, because that’s what the data plot seemed to be showing.   Many clustering algorithms find as many clusters as you tell it to look for (that’s the k).</a:t>
            </a:r>
          </a:p>
          <a:p>
            <a:endParaRPr lang="en-US" sz="3200" i="1" dirty="0"/>
          </a:p>
          <a:p>
            <a:r>
              <a:rPr lang="en-US" sz="3200" i="1" dirty="0"/>
              <a:t>So it is important to look carefully at the data!</a:t>
            </a:r>
          </a:p>
          <a:p>
            <a:endParaRPr lang="en-US" sz="3200" i="1" dirty="0">
              <a:solidFill>
                <a:srgbClr val="FF0000"/>
              </a:solidFill>
            </a:endParaRPr>
          </a:p>
          <a:p>
            <a:r>
              <a:rPr lang="en-US" sz="3200" i="1" dirty="0">
                <a:solidFill>
                  <a:srgbClr val="FF0000"/>
                </a:solidFill>
              </a:rPr>
              <a:t> </a:t>
            </a:r>
          </a:p>
        </p:txBody>
      </p:sp>
      <p:sp>
        <p:nvSpPr>
          <p:cNvPr id="4" name="TextBox 3">
            <a:extLst>
              <a:ext uri="{FF2B5EF4-FFF2-40B4-BE49-F238E27FC236}">
                <a16:creationId xmlns:a16="http://schemas.microsoft.com/office/drawing/2014/main" id="{18F825F7-CBF9-412B-9A0C-DF5D6B83D229}"/>
              </a:ext>
            </a:extLst>
          </p:cNvPr>
          <p:cNvSpPr txBox="1"/>
          <p:nvPr/>
        </p:nvSpPr>
        <p:spPr>
          <a:xfrm>
            <a:off x="990600" y="304800"/>
            <a:ext cx="7391400" cy="1200329"/>
          </a:xfrm>
          <a:prstGeom prst="rect">
            <a:avLst/>
          </a:prstGeom>
          <a:noFill/>
        </p:spPr>
        <p:txBody>
          <a:bodyPr wrap="square">
            <a:spAutoFit/>
          </a:bodyPr>
          <a:lstStyle/>
          <a:p>
            <a:r>
              <a:rPr lang="en-US" sz="3600" b="1" dirty="0">
                <a:solidFill>
                  <a:srgbClr val="FF0000"/>
                </a:solidFill>
                <a:sym typeface="UC Berkeley OS Sign"/>
              </a:rPr>
              <a:t>STOP AND THINK: How do you find the value of k that fits the data best?</a:t>
            </a:r>
            <a:endParaRPr lang="en-US" sz="3600" dirty="0"/>
          </a:p>
        </p:txBody>
      </p:sp>
    </p:spTree>
    <p:extLst>
      <p:ext uri="{BB962C8B-B14F-4D97-AF65-F5344CB8AC3E}">
        <p14:creationId xmlns:p14="http://schemas.microsoft.com/office/powerpoint/2010/main" val="4087701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5400"/>
            <a:ext cx="7223305" cy="5181600"/>
          </a:xfrm>
          <a:prstGeom prst="rect">
            <a:avLst/>
          </a:prstGeom>
        </p:spPr>
      </p:pic>
      <p:sp>
        <p:nvSpPr>
          <p:cNvPr id="3" name="Title 1"/>
          <p:cNvSpPr txBox="1">
            <a:spLocks/>
          </p:cNvSpPr>
          <p:nvPr/>
        </p:nvSpPr>
        <p:spPr>
          <a:xfrm>
            <a:off x="609600" y="304800"/>
            <a:ext cx="45720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How Many Categories Here?</a:t>
            </a:r>
          </a:p>
        </p:txBody>
      </p:sp>
      <p:sp>
        <p:nvSpPr>
          <p:cNvPr id="6" name="TextBox 5"/>
          <p:cNvSpPr txBox="1"/>
          <p:nvPr/>
        </p:nvSpPr>
        <p:spPr>
          <a:xfrm>
            <a:off x="6477000" y="2590800"/>
            <a:ext cx="2286000" cy="2062103"/>
          </a:xfrm>
          <a:prstGeom prst="rect">
            <a:avLst/>
          </a:prstGeom>
          <a:noFill/>
        </p:spPr>
        <p:txBody>
          <a:bodyPr wrap="square" rtlCol="0">
            <a:spAutoFit/>
          </a:bodyPr>
          <a:lstStyle/>
          <a:p>
            <a:r>
              <a:rPr lang="en-US" sz="3200" dirty="0">
                <a:solidFill>
                  <a:prstClr val="black"/>
                </a:solidFill>
              </a:rPr>
              <a:t>Height and weight dataset</a:t>
            </a:r>
          </a:p>
          <a:p>
            <a:endParaRPr lang="en-US" sz="3200" dirty="0">
              <a:solidFill>
                <a:prstClr val="black"/>
              </a:solidFill>
            </a:endParaRPr>
          </a:p>
        </p:txBody>
      </p:sp>
    </p:spTree>
    <p:extLst>
      <p:ext uri="{BB962C8B-B14F-4D97-AF65-F5344CB8AC3E}">
        <p14:creationId xmlns:p14="http://schemas.microsoft.com/office/powerpoint/2010/main" val="619414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1143000"/>
            <a:ext cx="6689789" cy="5181600"/>
          </a:xfrm>
          <a:prstGeom prst="rect">
            <a:avLst/>
          </a:prstGeom>
        </p:spPr>
      </p:pic>
      <p:sp>
        <p:nvSpPr>
          <p:cNvPr id="3" name="Title 1"/>
          <p:cNvSpPr txBox="1">
            <a:spLocks/>
          </p:cNvSpPr>
          <p:nvPr/>
        </p:nvSpPr>
        <p:spPr>
          <a:xfrm>
            <a:off x="609600" y="304800"/>
            <a:ext cx="4800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K=2</a:t>
            </a:r>
          </a:p>
        </p:txBody>
      </p:sp>
      <p:sp>
        <p:nvSpPr>
          <p:cNvPr id="4" name="TextBox 3"/>
          <p:cNvSpPr txBox="1"/>
          <p:nvPr/>
        </p:nvSpPr>
        <p:spPr>
          <a:xfrm>
            <a:off x="6781800" y="990600"/>
            <a:ext cx="1905000" cy="4832092"/>
          </a:xfrm>
          <a:prstGeom prst="rect">
            <a:avLst/>
          </a:prstGeom>
          <a:noFill/>
        </p:spPr>
        <p:txBody>
          <a:bodyPr wrap="square" rtlCol="0">
            <a:spAutoFit/>
          </a:bodyPr>
          <a:lstStyle/>
          <a:p>
            <a:r>
              <a:rPr lang="en-US" sz="2800" dirty="0"/>
              <a:t>We know our sample contains Men and Women</a:t>
            </a:r>
          </a:p>
          <a:p>
            <a:endParaRPr lang="en-US" sz="2800" dirty="0"/>
          </a:p>
          <a:p>
            <a:r>
              <a:rPr lang="en-US" sz="2800" dirty="0"/>
              <a:t>Try K=2 and see if that creates useful categories</a:t>
            </a:r>
          </a:p>
        </p:txBody>
      </p:sp>
    </p:spTree>
    <p:extLst>
      <p:ext uri="{BB962C8B-B14F-4D97-AF65-F5344CB8AC3E}">
        <p14:creationId xmlns:p14="http://schemas.microsoft.com/office/powerpoint/2010/main" val="1057203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04800" y="1295400"/>
            <a:ext cx="6679893" cy="5181600"/>
          </a:xfrm>
          <a:prstGeom prst="rect">
            <a:avLst/>
          </a:prstGeom>
        </p:spPr>
      </p:pic>
      <p:sp>
        <p:nvSpPr>
          <p:cNvPr id="3" name="Title 1"/>
          <p:cNvSpPr txBox="1">
            <a:spLocks/>
          </p:cNvSpPr>
          <p:nvPr/>
        </p:nvSpPr>
        <p:spPr>
          <a:xfrm>
            <a:off x="609600" y="304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K=3</a:t>
            </a:r>
          </a:p>
        </p:txBody>
      </p:sp>
      <p:sp>
        <p:nvSpPr>
          <p:cNvPr id="4" name="TextBox 3"/>
          <p:cNvSpPr txBox="1"/>
          <p:nvPr/>
        </p:nvSpPr>
        <p:spPr>
          <a:xfrm>
            <a:off x="6527800" y="876300"/>
            <a:ext cx="2298700" cy="4832092"/>
          </a:xfrm>
          <a:prstGeom prst="rect">
            <a:avLst/>
          </a:prstGeom>
          <a:noFill/>
        </p:spPr>
        <p:txBody>
          <a:bodyPr wrap="square" rtlCol="0">
            <a:spAutoFit/>
          </a:bodyPr>
          <a:lstStyle/>
          <a:p>
            <a:pPr lvl="0"/>
            <a:r>
              <a:rPr lang="en-US" sz="2800" dirty="0">
                <a:solidFill>
                  <a:prstClr val="black"/>
                </a:solidFill>
              </a:rPr>
              <a:t>But if we  know that we have women, men who are not basketball players, and men who are basketball players in the sample, try k=3</a:t>
            </a:r>
          </a:p>
        </p:txBody>
      </p:sp>
    </p:spTree>
    <p:extLst>
      <p:ext uri="{BB962C8B-B14F-4D97-AF65-F5344CB8AC3E}">
        <p14:creationId xmlns:p14="http://schemas.microsoft.com/office/powerpoint/2010/main" val="320939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752600"/>
            <a:ext cx="6438900" cy="4905425"/>
          </a:xfrm>
          <a:prstGeom prst="rect">
            <a:avLst/>
          </a:prstGeom>
        </p:spPr>
      </p:pic>
      <p:sp>
        <p:nvSpPr>
          <p:cNvPr id="3" name="TextBox 2">
            <a:extLst>
              <a:ext uri="{FF2B5EF4-FFF2-40B4-BE49-F238E27FC236}">
                <a16:creationId xmlns:a16="http://schemas.microsoft.com/office/drawing/2014/main" id="{5FD455F3-687D-4113-B66E-CE0645E8EC0B}"/>
              </a:ext>
            </a:extLst>
          </p:cNvPr>
          <p:cNvSpPr txBox="1"/>
          <p:nvPr/>
        </p:nvSpPr>
        <p:spPr>
          <a:xfrm>
            <a:off x="304800" y="304800"/>
            <a:ext cx="8534400" cy="1200329"/>
          </a:xfrm>
          <a:prstGeom prst="rect">
            <a:avLst/>
          </a:prstGeom>
          <a:noFill/>
        </p:spPr>
        <p:txBody>
          <a:bodyPr wrap="square" rtlCol="0">
            <a:spAutoFit/>
          </a:bodyPr>
          <a:lstStyle/>
          <a:p>
            <a:r>
              <a:rPr lang="en-US" sz="2400" dirty="0"/>
              <a:t>Another commonly used clustering algorithm is called hierarchical clustering – it creates a tree structure of categories that are progressively more abstract – doesn’t label them</a:t>
            </a:r>
          </a:p>
        </p:txBody>
      </p:sp>
    </p:spTree>
    <p:extLst>
      <p:ext uri="{BB962C8B-B14F-4D97-AF65-F5344CB8AC3E}">
        <p14:creationId xmlns:p14="http://schemas.microsoft.com/office/powerpoint/2010/main" val="3556163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557" y="1676400"/>
            <a:ext cx="5451499" cy="3352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710026"/>
            <a:ext cx="2971800" cy="3140652"/>
          </a:xfrm>
          <a:prstGeom prst="rect">
            <a:avLst/>
          </a:prstGeom>
        </p:spPr>
      </p:pic>
      <p:sp>
        <p:nvSpPr>
          <p:cNvPr id="5" name="Title 1"/>
          <p:cNvSpPr txBox="1">
            <a:spLocks/>
          </p:cNvSpPr>
          <p:nvPr/>
        </p:nvSpPr>
        <p:spPr>
          <a:xfrm>
            <a:off x="609600"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Hierarchical Clustering Example</a:t>
            </a:r>
          </a:p>
        </p:txBody>
      </p:sp>
      <p:sp>
        <p:nvSpPr>
          <p:cNvPr id="6" name="Text Box 4"/>
          <p:cNvSpPr txBox="1">
            <a:spLocks noChangeArrowheads="1"/>
          </p:cNvSpPr>
          <p:nvPr/>
        </p:nvSpPr>
        <p:spPr bwMode="auto">
          <a:xfrm>
            <a:off x="2667000" y="960883"/>
            <a:ext cx="4319588"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200" b="1" dirty="0">
                <a:latin typeface="Arial" panose="020B0604020202020204" pitchFamily="34" charset="0"/>
              </a:rPr>
              <a:t>Charles Kemp, and Joshua B. Tenenbaum PNAS, “The Discovery of Structural Form” 2008;105:10687-10692</a:t>
            </a:r>
          </a:p>
        </p:txBody>
      </p:sp>
      <p:sp>
        <p:nvSpPr>
          <p:cNvPr id="4" name="TextBox 3"/>
          <p:cNvSpPr txBox="1"/>
          <p:nvPr/>
        </p:nvSpPr>
        <p:spPr>
          <a:xfrm>
            <a:off x="609600" y="5189104"/>
            <a:ext cx="8382000" cy="1384995"/>
          </a:xfrm>
          <a:prstGeom prst="rect">
            <a:avLst/>
          </a:prstGeom>
          <a:noFill/>
        </p:spPr>
        <p:txBody>
          <a:bodyPr wrap="square" rtlCol="0">
            <a:spAutoFit/>
          </a:bodyPr>
          <a:lstStyle/>
          <a:p>
            <a:r>
              <a:rPr lang="en-US" sz="2800" dirty="0">
                <a:solidFill>
                  <a:prstClr val="black"/>
                </a:solidFill>
              </a:rPr>
              <a:t>Start with each item in its own cluster, merge the two most similar clusters, recalculate similarity between clusters, do it again…  Builds a tree from the bottom up.</a:t>
            </a:r>
            <a:endParaRPr lang="en-US" sz="2800" dirty="0"/>
          </a:p>
        </p:txBody>
      </p:sp>
    </p:spTree>
    <p:extLst>
      <p:ext uri="{BB962C8B-B14F-4D97-AF65-F5344CB8AC3E}">
        <p14:creationId xmlns:p14="http://schemas.microsoft.com/office/powerpoint/2010/main" val="4194289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After We’ve Clustered, We Classify</a:t>
            </a:r>
          </a:p>
        </p:txBody>
      </p:sp>
      <p:sp>
        <p:nvSpPr>
          <p:cNvPr id="3" name="Content Placeholder 2"/>
          <p:cNvSpPr>
            <a:spLocks noGrp="1"/>
          </p:cNvSpPr>
          <p:nvPr>
            <p:ph idx="1"/>
          </p:nvPr>
        </p:nvSpPr>
        <p:spPr>
          <a:xfrm>
            <a:off x="487680" y="1417638"/>
            <a:ext cx="8229600" cy="5440362"/>
          </a:xfrm>
        </p:spPr>
        <p:txBody>
          <a:bodyPr>
            <a:normAutofit fontScale="85000" lnSpcReduction="10000"/>
          </a:bodyPr>
          <a:lstStyle/>
          <a:p>
            <a:r>
              <a:rPr lang="en-US" dirty="0"/>
              <a:t>Algorithms that create clusters or categories of similar items can be later used as classifiers by using the same similarity measures to compare the unclassified items against items that are labeled by category</a:t>
            </a:r>
          </a:p>
          <a:p>
            <a:r>
              <a:rPr lang="en-US" dirty="0"/>
              <a:t>Different approaches:</a:t>
            </a:r>
          </a:p>
          <a:p>
            <a:pPr lvl="1"/>
            <a:r>
              <a:rPr lang="en-US" sz="3300" dirty="0"/>
              <a:t>Compare against prototypes of each category, an average of all the properties of all the category members</a:t>
            </a:r>
          </a:p>
          <a:p>
            <a:pPr lvl="1"/>
            <a:r>
              <a:rPr lang="en-US" sz="3300" dirty="0"/>
              <a:t>Compare against examples that are close to the center of each category (“nearest neighbors”)</a:t>
            </a:r>
          </a:p>
          <a:p>
            <a:pPr lvl="1"/>
            <a:r>
              <a:rPr lang="en-US" sz="3300" dirty="0"/>
              <a:t>Compare against the examples that are near category boundaries  (“support vectors”)</a:t>
            </a:r>
          </a:p>
        </p:txBody>
      </p:sp>
    </p:spTree>
    <p:extLst>
      <p:ext uri="{BB962C8B-B14F-4D97-AF65-F5344CB8AC3E}">
        <p14:creationId xmlns:p14="http://schemas.microsoft.com/office/powerpoint/2010/main" val="81731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2862322"/>
          </a:xfrm>
          <a:prstGeom prst="rect">
            <a:avLst/>
          </a:prstGeom>
          <a:noFill/>
        </p:spPr>
        <p:txBody>
          <a:bodyPr wrap="square" rtlCol="0">
            <a:spAutoFit/>
          </a:bodyPr>
          <a:lstStyle/>
          <a:p>
            <a:r>
              <a:rPr lang="en-US" sz="6000" dirty="0">
                <a:solidFill>
                  <a:srgbClr val="FF0000"/>
                </a:solidFill>
              </a:rPr>
              <a:t>How Spotify Uses Three Types of Classifiers</a:t>
            </a:r>
          </a:p>
        </p:txBody>
      </p:sp>
    </p:spTree>
    <p:extLst>
      <p:ext uri="{BB962C8B-B14F-4D97-AF65-F5344CB8AC3E}">
        <p14:creationId xmlns:p14="http://schemas.microsoft.com/office/powerpoint/2010/main" val="514300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2222-544A-47CF-B05F-C3C418329616}"/>
              </a:ext>
            </a:extLst>
          </p:cNvPr>
          <p:cNvSpPr>
            <a:spLocks noGrp="1"/>
          </p:cNvSpPr>
          <p:nvPr>
            <p:ph type="title"/>
          </p:nvPr>
        </p:nvSpPr>
        <p:spPr/>
        <p:txBody>
          <a:bodyPr/>
          <a:lstStyle/>
          <a:p>
            <a:r>
              <a:rPr lang="en-US" b="1" dirty="0"/>
              <a:t>Spotify Case Study</a:t>
            </a:r>
          </a:p>
        </p:txBody>
      </p:sp>
      <p:sp>
        <p:nvSpPr>
          <p:cNvPr id="3" name="Content Placeholder 2">
            <a:extLst>
              <a:ext uri="{FF2B5EF4-FFF2-40B4-BE49-F238E27FC236}">
                <a16:creationId xmlns:a16="http://schemas.microsoft.com/office/drawing/2014/main" id="{BD557D9B-FDB1-4A7C-88B3-C9E46702DCEC}"/>
              </a:ext>
            </a:extLst>
          </p:cNvPr>
          <p:cNvSpPr>
            <a:spLocks noGrp="1"/>
          </p:cNvSpPr>
          <p:nvPr>
            <p:ph idx="1"/>
          </p:nvPr>
        </p:nvSpPr>
        <p:spPr/>
        <p:txBody>
          <a:bodyPr>
            <a:normAutofit lnSpcReduction="10000"/>
          </a:bodyPr>
          <a:lstStyle/>
          <a:p>
            <a:r>
              <a:rPr lang="en-US" dirty="0"/>
              <a:t>Every Monday, over 200 million users open Spotify to find 30 new songs waiting in a personalized playlist called Discover Weekly, tailored specifically to their listening habits</a:t>
            </a:r>
          </a:p>
          <a:p>
            <a:r>
              <a:rPr lang="en-US" dirty="0"/>
              <a:t>This recommendation system uses three types of data</a:t>
            </a:r>
          </a:p>
          <a:p>
            <a:pPr lvl="1"/>
            <a:r>
              <a:rPr lang="en-US" dirty="0"/>
              <a:t>Collaborative filtering</a:t>
            </a:r>
          </a:p>
          <a:p>
            <a:pPr lvl="1"/>
            <a:r>
              <a:rPr lang="en-US" dirty="0"/>
              <a:t>Natural language processing</a:t>
            </a:r>
          </a:p>
          <a:p>
            <a:pPr lvl="1"/>
            <a:r>
              <a:rPr lang="en-US" dirty="0"/>
              <a:t>Audio analysis</a:t>
            </a:r>
          </a:p>
        </p:txBody>
      </p:sp>
    </p:spTree>
    <p:extLst>
      <p:ext uri="{BB962C8B-B14F-4D97-AF65-F5344CB8AC3E}">
        <p14:creationId xmlns:p14="http://schemas.microsoft.com/office/powerpoint/2010/main" val="380316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938992"/>
          </a:xfrm>
          <a:prstGeom prst="rect">
            <a:avLst/>
          </a:prstGeom>
          <a:noFill/>
        </p:spPr>
        <p:txBody>
          <a:bodyPr wrap="square" rtlCol="0">
            <a:spAutoFit/>
          </a:bodyPr>
          <a:lstStyle/>
          <a:p>
            <a:r>
              <a:rPr lang="en-US" sz="6000" dirty="0">
                <a:solidFill>
                  <a:srgbClr val="FF0000"/>
                </a:solidFill>
              </a:rPr>
              <a:t>Computing</a:t>
            </a:r>
          </a:p>
          <a:p>
            <a:r>
              <a:rPr lang="en-US" sz="6000" dirty="0">
                <a:solidFill>
                  <a:srgbClr val="FF0000"/>
                </a:solidFill>
              </a:rPr>
              <a:t>Similarity</a:t>
            </a:r>
          </a:p>
        </p:txBody>
      </p:sp>
    </p:spTree>
    <p:extLst>
      <p:ext uri="{BB962C8B-B14F-4D97-AF65-F5344CB8AC3E}">
        <p14:creationId xmlns:p14="http://schemas.microsoft.com/office/powerpoint/2010/main" val="272413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88B1-C8FB-4577-ACB1-A7582F343F27}"/>
              </a:ext>
            </a:extLst>
          </p:cNvPr>
          <p:cNvSpPr>
            <a:spLocks noGrp="1"/>
          </p:cNvSpPr>
          <p:nvPr>
            <p:ph type="title"/>
          </p:nvPr>
        </p:nvSpPr>
        <p:spPr/>
        <p:txBody>
          <a:bodyPr/>
          <a:lstStyle/>
          <a:p>
            <a:r>
              <a:rPr lang="en-US" b="1" dirty="0"/>
              <a:t>Collaborative Filtering</a:t>
            </a:r>
          </a:p>
        </p:txBody>
      </p:sp>
      <p:sp>
        <p:nvSpPr>
          <p:cNvPr id="3" name="Content Placeholder 2">
            <a:extLst>
              <a:ext uri="{FF2B5EF4-FFF2-40B4-BE49-F238E27FC236}">
                <a16:creationId xmlns:a16="http://schemas.microsoft.com/office/drawing/2014/main" id="{FF58FB2F-DA8A-4BAE-99A0-2A9EA5B6CFD6}"/>
              </a:ext>
            </a:extLst>
          </p:cNvPr>
          <p:cNvSpPr>
            <a:spLocks noGrp="1"/>
          </p:cNvSpPr>
          <p:nvPr>
            <p:ph idx="1"/>
          </p:nvPr>
        </p:nvSpPr>
        <p:spPr/>
        <p:txBody>
          <a:bodyPr/>
          <a:lstStyle/>
          <a:p>
            <a:r>
              <a:rPr lang="en-US" dirty="0"/>
              <a:t>What songs has a user listened to or added to a playlist?</a:t>
            </a:r>
          </a:p>
          <a:p>
            <a:r>
              <a:rPr lang="en-US" dirty="0"/>
              <a:t>Which other users have a similar user/song vector? (people with similar tastes in music)</a:t>
            </a:r>
          </a:p>
          <a:p>
            <a:r>
              <a:rPr lang="en-US" dirty="0"/>
              <a:t>What songs have the “similar users” listened to that the target user hasn’t heard?</a:t>
            </a:r>
          </a:p>
          <a:p>
            <a:endParaRPr lang="en-US" dirty="0"/>
          </a:p>
        </p:txBody>
      </p:sp>
    </p:spTree>
    <p:extLst>
      <p:ext uri="{BB962C8B-B14F-4D97-AF65-F5344CB8AC3E}">
        <p14:creationId xmlns:p14="http://schemas.microsoft.com/office/powerpoint/2010/main" val="15568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88B1-C8FB-4577-ACB1-A7582F343F27}"/>
              </a:ext>
            </a:extLst>
          </p:cNvPr>
          <p:cNvSpPr>
            <a:spLocks noGrp="1"/>
          </p:cNvSpPr>
          <p:nvPr>
            <p:ph type="title"/>
          </p:nvPr>
        </p:nvSpPr>
        <p:spPr/>
        <p:txBody>
          <a:bodyPr/>
          <a:lstStyle/>
          <a:p>
            <a:r>
              <a:rPr lang="en-US" b="1" dirty="0"/>
              <a:t>Natural Language Processing</a:t>
            </a:r>
          </a:p>
        </p:txBody>
      </p:sp>
      <p:sp>
        <p:nvSpPr>
          <p:cNvPr id="3" name="Content Placeholder 2">
            <a:extLst>
              <a:ext uri="{FF2B5EF4-FFF2-40B4-BE49-F238E27FC236}">
                <a16:creationId xmlns:a16="http://schemas.microsoft.com/office/drawing/2014/main" id="{FF58FB2F-DA8A-4BAE-99A0-2A9EA5B6CFD6}"/>
              </a:ext>
            </a:extLst>
          </p:cNvPr>
          <p:cNvSpPr>
            <a:spLocks noGrp="1"/>
          </p:cNvSpPr>
          <p:nvPr>
            <p:ph idx="1"/>
          </p:nvPr>
        </p:nvSpPr>
        <p:spPr/>
        <p:txBody>
          <a:bodyPr>
            <a:normAutofit lnSpcReduction="10000"/>
          </a:bodyPr>
          <a:lstStyle/>
          <a:p>
            <a:r>
              <a:rPr lang="en-US" dirty="0"/>
              <a:t>How are artists and songs described in news stories, blogs, social media, and other information sources?</a:t>
            </a:r>
          </a:p>
          <a:p>
            <a:r>
              <a:rPr lang="en-US" dirty="0"/>
              <a:t>Key words and phrases are analyzed by sentiment to create “cultural vectors” for each artist and song</a:t>
            </a:r>
          </a:p>
          <a:p>
            <a:r>
              <a:rPr lang="en-US" dirty="0"/>
              <a:t>Vector similarity calculations identify artists and songs that should have similar affect for users</a:t>
            </a:r>
          </a:p>
          <a:p>
            <a:endParaRPr lang="en-US" dirty="0"/>
          </a:p>
        </p:txBody>
      </p:sp>
    </p:spTree>
    <p:extLst>
      <p:ext uri="{BB962C8B-B14F-4D97-AF65-F5344CB8AC3E}">
        <p14:creationId xmlns:p14="http://schemas.microsoft.com/office/powerpoint/2010/main" val="3181598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88B1-C8FB-4577-ACB1-A7582F343F27}"/>
              </a:ext>
            </a:extLst>
          </p:cNvPr>
          <p:cNvSpPr>
            <a:spLocks noGrp="1"/>
          </p:cNvSpPr>
          <p:nvPr>
            <p:ph type="title"/>
          </p:nvPr>
        </p:nvSpPr>
        <p:spPr/>
        <p:txBody>
          <a:bodyPr/>
          <a:lstStyle/>
          <a:p>
            <a:r>
              <a:rPr lang="en-US" b="1" dirty="0"/>
              <a:t>Audio Analysis</a:t>
            </a:r>
          </a:p>
        </p:txBody>
      </p:sp>
      <p:sp>
        <p:nvSpPr>
          <p:cNvPr id="3" name="Content Placeholder 2">
            <a:extLst>
              <a:ext uri="{FF2B5EF4-FFF2-40B4-BE49-F238E27FC236}">
                <a16:creationId xmlns:a16="http://schemas.microsoft.com/office/drawing/2014/main" id="{FF58FB2F-DA8A-4BAE-99A0-2A9EA5B6CFD6}"/>
              </a:ext>
            </a:extLst>
          </p:cNvPr>
          <p:cNvSpPr>
            <a:spLocks noGrp="1"/>
          </p:cNvSpPr>
          <p:nvPr>
            <p:ph idx="1"/>
          </p:nvPr>
        </p:nvSpPr>
        <p:spPr/>
        <p:txBody>
          <a:bodyPr>
            <a:normAutofit lnSpcReduction="10000"/>
          </a:bodyPr>
          <a:lstStyle/>
          <a:p>
            <a:r>
              <a:rPr lang="en-US" dirty="0"/>
              <a:t>Instead of relying on interaction traces between people and music, this technique analyzes the sound recording</a:t>
            </a:r>
          </a:p>
          <a:p>
            <a:r>
              <a:rPr lang="en-US" dirty="0"/>
              <a:t>Low-level statistics about frequency spectrum and amplitude are complemented by higher-order categorizations based on harmony, chords, and more stylistic properties</a:t>
            </a:r>
          </a:p>
          <a:p>
            <a:r>
              <a:rPr lang="en-US" dirty="0"/>
              <a:t>Songs similar to those in a user’s listening history are recommended</a:t>
            </a:r>
          </a:p>
          <a:p>
            <a:endParaRPr lang="en-US" dirty="0"/>
          </a:p>
        </p:txBody>
      </p:sp>
    </p:spTree>
    <p:extLst>
      <p:ext uri="{BB962C8B-B14F-4D97-AF65-F5344CB8AC3E}">
        <p14:creationId xmlns:p14="http://schemas.microsoft.com/office/powerpoint/2010/main" val="2105810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40929"/>
            <a:ext cx="8915400" cy="3508653"/>
          </a:xfrm>
          <a:prstGeom prst="rect">
            <a:avLst/>
          </a:prstGeom>
          <a:noFill/>
        </p:spPr>
        <p:txBody>
          <a:bodyPr wrap="square" rtlCol="0">
            <a:spAutoFit/>
          </a:bodyPr>
          <a:lstStyle/>
          <a:p>
            <a:pPr algn="ctr"/>
            <a:br>
              <a:rPr lang="en-US" sz="6000" dirty="0">
                <a:solidFill>
                  <a:srgbClr val="FF0000"/>
                </a:solidFill>
              </a:rPr>
            </a:br>
            <a:r>
              <a:rPr lang="en-US" sz="5400" dirty="0">
                <a:solidFill>
                  <a:srgbClr val="FF0000"/>
                </a:solidFill>
              </a:rPr>
              <a:t>Sensemaking &amp; Organizing on Machine Learning &amp;  Computational Classification</a:t>
            </a:r>
          </a:p>
        </p:txBody>
      </p:sp>
    </p:spTree>
    <p:extLst>
      <p:ext uri="{BB962C8B-B14F-4D97-AF65-F5344CB8AC3E}">
        <p14:creationId xmlns:p14="http://schemas.microsoft.com/office/powerpoint/2010/main" val="4092486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5240"/>
            <a:ext cx="8229600" cy="2057400"/>
          </a:xfrm>
        </p:spPr>
        <p:txBody>
          <a:bodyPr>
            <a:normAutofit/>
          </a:bodyPr>
          <a:lstStyle/>
          <a:p>
            <a:r>
              <a:rPr lang="en-US" b="1" dirty="0"/>
              <a:t>The S &amp; O Perspective on the </a:t>
            </a:r>
            <a:br>
              <a:rPr lang="en-US" b="1" dirty="0"/>
            </a:br>
            <a:r>
              <a:rPr lang="en-US" b="1" dirty="0"/>
              <a:t>Supervised Learning process</a:t>
            </a:r>
            <a:endParaRPr lang="en-US" dirty="0"/>
          </a:p>
        </p:txBody>
      </p:sp>
      <p:sp>
        <p:nvSpPr>
          <p:cNvPr id="3" name="Content Placeholder 2"/>
          <p:cNvSpPr>
            <a:spLocks noGrp="1"/>
          </p:cNvSpPr>
          <p:nvPr>
            <p:ph idx="1"/>
          </p:nvPr>
        </p:nvSpPr>
        <p:spPr>
          <a:xfrm>
            <a:off x="45720" y="1676400"/>
            <a:ext cx="8991600" cy="4800600"/>
          </a:xfrm>
        </p:spPr>
        <p:txBody>
          <a:bodyPr>
            <a:noAutofit/>
          </a:bodyPr>
          <a:lstStyle/>
          <a:p>
            <a:r>
              <a:rPr lang="en-US" sz="2400" dirty="0"/>
              <a:t>Specify classes (categories) </a:t>
            </a:r>
          </a:p>
          <a:p>
            <a:pPr lvl="1"/>
            <a:r>
              <a:rPr lang="en-US" sz="2400" dirty="0"/>
              <a:t>How many classes should there be? What biases does the system embody? What is the “warrant” for the classes?</a:t>
            </a:r>
          </a:p>
          <a:p>
            <a:r>
              <a:rPr lang="en-US" sz="2400" dirty="0"/>
              <a:t>Label examples</a:t>
            </a:r>
          </a:p>
          <a:p>
            <a:pPr lvl="1"/>
            <a:r>
              <a:rPr lang="en-US" sz="2400" dirty="0"/>
              <a:t>Are the examples representative?  How are they selected?  A larger training set might discover more classes.</a:t>
            </a:r>
          </a:p>
          <a:p>
            <a:pPr lvl="1"/>
            <a:r>
              <a:rPr lang="en-US" sz="2400" dirty="0"/>
              <a:t>Who does the labeling?  Can you find enough experts to label a large enough training set? Is the labeling process reliable? </a:t>
            </a:r>
          </a:p>
          <a:p>
            <a:r>
              <a:rPr lang="en-US" sz="2400" dirty="0"/>
              <a:t>Extract features / Choose a classifier algorithm</a:t>
            </a:r>
          </a:p>
          <a:p>
            <a:pPr lvl="1"/>
            <a:r>
              <a:rPr lang="en-US" sz="2400" dirty="0"/>
              <a:t>How are the features that are identified influenced by the system of classes?  More classes means that more features will be needed, but they might be less interpretable  </a:t>
            </a:r>
          </a:p>
        </p:txBody>
      </p:sp>
    </p:spTree>
    <p:extLst>
      <p:ext uri="{BB962C8B-B14F-4D97-AF65-F5344CB8AC3E}">
        <p14:creationId xmlns:p14="http://schemas.microsoft.com/office/powerpoint/2010/main" val="1038823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 &amp; O Perspective on the </a:t>
            </a:r>
            <a:br>
              <a:rPr lang="en-US" b="1" dirty="0"/>
            </a:br>
            <a:r>
              <a:rPr lang="en-US" b="1" dirty="0"/>
              <a:t>Machine Learning product</a:t>
            </a:r>
            <a:endParaRPr lang="en-US" dirty="0"/>
          </a:p>
        </p:txBody>
      </p:sp>
      <p:sp>
        <p:nvSpPr>
          <p:cNvPr id="3" name="Content Placeholder 2"/>
          <p:cNvSpPr>
            <a:spLocks noGrp="1"/>
          </p:cNvSpPr>
          <p:nvPr>
            <p:ph idx="1"/>
          </p:nvPr>
        </p:nvSpPr>
        <p:spPr>
          <a:xfrm>
            <a:off x="228600" y="1752600"/>
            <a:ext cx="8686800" cy="4525963"/>
          </a:xfrm>
        </p:spPr>
        <p:txBody>
          <a:bodyPr>
            <a:noAutofit/>
          </a:bodyPr>
          <a:lstStyle/>
          <a:p>
            <a:r>
              <a:rPr lang="en-US" sz="2400" dirty="0"/>
              <a:t>One important way in which ML approaches differ is the extent to how the classifier works can be interpreted in by people</a:t>
            </a:r>
          </a:p>
          <a:p>
            <a:r>
              <a:rPr lang="en-US" sz="2400" dirty="0"/>
              <a:t>For some classification problems it might not matter (e.g., predicting the weather), but for others interpretability could be required by law, by common sense, or by ethical guidelines</a:t>
            </a:r>
          </a:p>
          <a:p>
            <a:r>
              <a:rPr lang="en-US" sz="2400" dirty="0"/>
              <a:t>Many supervised learning techniques are not interesting from a S&amp;O perspective because they just trying to do what people do at greater speed and scale and don’t provide new insight</a:t>
            </a:r>
          </a:p>
          <a:p>
            <a:r>
              <a:rPr lang="en-US" sz="2400" dirty="0"/>
              <a:t>On the other hand, unsupervised learning programs that try to discover categories can provide new insights</a:t>
            </a:r>
          </a:p>
          <a:p>
            <a:r>
              <a:rPr lang="en-US" sz="2400" dirty="0"/>
              <a:t>Likewise, approaches that reduce the dimensionality of resource description can provide insight</a:t>
            </a:r>
          </a:p>
        </p:txBody>
      </p:sp>
    </p:spTree>
    <p:extLst>
      <p:ext uri="{BB962C8B-B14F-4D97-AF65-F5344CB8AC3E}">
        <p14:creationId xmlns:p14="http://schemas.microsoft.com/office/powerpoint/2010/main" val="52461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Defining Similarity</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04800" y="1247738"/>
            <a:ext cx="8839199" cy="5062924"/>
          </a:xfrm>
          <a:prstGeom prst="rect">
            <a:avLst/>
          </a:prstGeom>
        </p:spPr>
        <p:txBody>
          <a:bodyPr wrap="square">
            <a:spAutoFit/>
          </a:bodyPr>
          <a:lstStyle/>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Some people say that similarity is a meaningless and "mostly vacuous" concept because </a:t>
            </a:r>
            <a:r>
              <a:rPr lang="en-US" sz="3000" dirty="0">
                <a:solidFill>
                  <a:srgbClr val="FF0000"/>
                </a:solidFill>
              </a:rPr>
              <a:t>there must always be some unstated description properties when two things are compared</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Once similarity is defined in terms of specific properties and some metric for comparing them,  there is nothing for a "similarity" mechanism to do</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Defining similarity in some way based on properties is an implementation of the qualitative notion of family resemblance</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srgbClr val="FF0000"/>
              </a:solidFill>
            </a:endParaRPr>
          </a:p>
        </p:txBody>
      </p:sp>
      <p:pic>
        <p:nvPicPr>
          <p:cNvPr id="2" name="Picture 1"/>
          <p:cNvPicPr>
            <a:picLocks noChangeAspect="1"/>
          </p:cNvPicPr>
          <p:nvPr/>
        </p:nvPicPr>
        <p:blipFill>
          <a:blip r:embed="rId3"/>
          <a:stretch>
            <a:fillRect/>
          </a:stretch>
        </p:blipFill>
        <p:spPr>
          <a:xfrm>
            <a:off x="333375" y="123825"/>
            <a:ext cx="865707" cy="865707"/>
          </a:xfrm>
          <a:prstGeom prst="rect">
            <a:avLst/>
          </a:prstGeom>
        </p:spPr>
      </p:pic>
    </p:spTree>
    <p:extLst>
      <p:ext uri="{BB962C8B-B14F-4D97-AF65-F5344CB8AC3E}">
        <p14:creationId xmlns:p14="http://schemas.microsoft.com/office/powerpoint/2010/main" val="19210572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4716" y="923514"/>
            <a:ext cx="6276975" cy="5819775"/>
          </a:xfrm>
          <a:prstGeom prst="rect">
            <a:avLst/>
          </a:prstGeom>
        </p:spPr>
      </p:pic>
      <p:sp>
        <p:nvSpPr>
          <p:cNvPr id="3" name="TextBox 2"/>
          <p:cNvSpPr txBox="1"/>
          <p:nvPr/>
        </p:nvSpPr>
        <p:spPr>
          <a:xfrm>
            <a:off x="6629400" y="1219200"/>
            <a:ext cx="2057400" cy="4154984"/>
          </a:xfrm>
          <a:prstGeom prst="rect">
            <a:avLst/>
          </a:prstGeom>
          <a:noFill/>
        </p:spPr>
        <p:txBody>
          <a:bodyPr wrap="square" rtlCol="0">
            <a:spAutoFit/>
          </a:bodyPr>
          <a:lstStyle/>
          <a:p>
            <a:r>
              <a:rPr lang="en-US" sz="2400" b="1" dirty="0"/>
              <a:t>When document vectors are normalized to length 1, the cosine between them is a similarity measure that ranges from 0 to 1</a:t>
            </a:r>
          </a:p>
        </p:txBody>
      </p:sp>
      <p:sp>
        <p:nvSpPr>
          <p:cNvPr id="4" name="TextBox 3">
            <a:extLst>
              <a:ext uri="{FF2B5EF4-FFF2-40B4-BE49-F238E27FC236}">
                <a16:creationId xmlns:a16="http://schemas.microsoft.com/office/drawing/2014/main" id="{237F9E40-05B5-4237-B240-FD22310AA594}"/>
              </a:ext>
            </a:extLst>
          </p:cNvPr>
          <p:cNvSpPr txBox="1"/>
          <p:nvPr/>
        </p:nvSpPr>
        <p:spPr>
          <a:xfrm>
            <a:off x="609600" y="128566"/>
            <a:ext cx="6705600" cy="523220"/>
          </a:xfrm>
          <a:prstGeom prst="rect">
            <a:avLst/>
          </a:prstGeom>
          <a:noFill/>
        </p:spPr>
        <p:txBody>
          <a:bodyPr wrap="square" rtlCol="0">
            <a:spAutoFit/>
          </a:bodyPr>
          <a:lstStyle/>
          <a:p>
            <a:r>
              <a:rPr lang="en-US" sz="2800" b="1" dirty="0">
                <a:solidFill>
                  <a:srgbClr val="FF0000"/>
                </a:solidFill>
              </a:rPr>
              <a:t>FLASHBACK:  The Document Vector Model</a:t>
            </a:r>
          </a:p>
        </p:txBody>
      </p:sp>
    </p:spTree>
    <p:extLst>
      <p:ext uri="{BB962C8B-B14F-4D97-AF65-F5344CB8AC3E}">
        <p14:creationId xmlns:p14="http://schemas.microsoft.com/office/powerpoint/2010/main" val="412614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A68D9-FC0C-43AB-9369-FBA4AFDEA92D}"/>
              </a:ext>
            </a:extLst>
          </p:cNvPr>
          <p:cNvSpPr/>
          <p:nvPr/>
        </p:nvSpPr>
        <p:spPr>
          <a:xfrm>
            <a:off x="6553200" y="0"/>
            <a:ext cx="25908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457647" y="56741"/>
            <a:ext cx="4876354"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Why Google Invented “Page Rank”</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152400" y="1247738"/>
            <a:ext cx="6019800" cy="5306068"/>
          </a:xfrm>
          <a:prstGeom prst="rect">
            <a:avLst/>
          </a:prstGeom>
        </p:spPr>
        <p:txBody>
          <a:bodyPr wrap="square">
            <a:spAutoFit/>
          </a:bodyPr>
          <a:lstStyle/>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The first web search engines used document vectors and computed similarity/relevance using cosine similarity; this works well in “controlled” document collections</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But for short queries, this method highly ranks short documents that contain little more than the query terms… which enabled “search engine bombing” </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Google added “page ranking” to its relevance calculations to bias results toward highly-linked web pages</a:t>
            </a:r>
            <a:endParaRPr lang="en-US" sz="3200" dirty="0">
              <a:solidFill>
                <a:srgbClr val="FF0000"/>
              </a:solidFill>
            </a:endParaRPr>
          </a:p>
        </p:txBody>
      </p:sp>
      <p:sp>
        <p:nvSpPr>
          <p:cNvPr id="2" name="TextBox 1">
            <a:extLst>
              <a:ext uri="{FF2B5EF4-FFF2-40B4-BE49-F238E27FC236}">
                <a16:creationId xmlns:a16="http://schemas.microsoft.com/office/drawing/2014/main" id="{549EA038-F69E-4C37-8A62-DD5490FB2374}"/>
              </a:ext>
            </a:extLst>
          </p:cNvPr>
          <p:cNvSpPr txBox="1"/>
          <p:nvPr/>
        </p:nvSpPr>
        <p:spPr>
          <a:xfrm>
            <a:off x="6637918" y="381000"/>
            <a:ext cx="2221449" cy="5693866"/>
          </a:xfrm>
          <a:prstGeom prst="rect">
            <a:avLst/>
          </a:prstGeom>
          <a:noFill/>
        </p:spPr>
        <p:txBody>
          <a:bodyPr wrap="square" rtlCol="0">
            <a:spAutoFit/>
          </a:bodyPr>
          <a:lstStyle/>
          <a:p>
            <a:r>
              <a:rPr lang="en-US" sz="2800" i="1" dirty="0">
                <a:solidFill>
                  <a:srgbClr val="FF0000"/>
                </a:solidFill>
              </a:rPr>
              <a:t>How does “search engine bombing work?  </a:t>
            </a:r>
          </a:p>
          <a:p>
            <a:endParaRPr lang="en-US" sz="2800" i="1" dirty="0">
              <a:solidFill>
                <a:srgbClr val="FF0000"/>
              </a:solidFill>
            </a:endParaRPr>
          </a:p>
          <a:p>
            <a:r>
              <a:rPr lang="en-US" sz="2800" i="1" dirty="0">
                <a:solidFill>
                  <a:srgbClr val="FF0000"/>
                </a:solidFill>
              </a:rPr>
              <a:t>A “Donald Trump” query would highly rank a 3-word document “Donald Trump </a:t>
            </a:r>
            <a:r>
              <a:rPr lang="en-US" sz="2800" i="1" dirty="0" err="1">
                <a:solidFill>
                  <a:srgbClr val="FF0000"/>
                </a:solidFill>
              </a:rPr>
              <a:t>xxxx</a:t>
            </a:r>
            <a:r>
              <a:rPr lang="en-US" sz="2800" i="1" dirty="0">
                <a:solidFill>
                  <a:srgbClr val="FF0000"/>
                </a:solidFill>
              </a:rPr>
              <a:t>”</a:t>
            </a:r>
          </a:p>
        </p:txBody>
      </p:sp>
    </p:spTree>
    <p:extLst>
      <p:ext uri="{BB962C8B-B14F-4D97-AF65-F5344CB8AC3E}">
        <p14:creationId xmlns:p14="http://schemas.microsoft.com/office/powerpoint/2010/main" val="423367532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3802</Words>
  <Application>Microsoft Office PowerPoint</Application>
  <PresentationFormat>On-screen Show (4:3)</PresentationFormat>
  <Paragraphs>392</Paragraphs>
  <Slides>65</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UC Berkeley OS Sign</vt:lpstr>
      <vt:lpstr>Wingdings</vt:lpstr>
      <vt:lpstr>Office Theme</vt:lpstr>
      <vt:lpstr>CogSci 150 “Sensemaking and Organizing” Spring 2022</vt:lpstr>
      <vt:lpstr>Course Endgame</vt:lpstr>
      <vt:lpstr>Case Study Presentations</vt:lpstr>
      <vt:lpstr>Today’s Lecture</vt:lpstr>
      <vt:lpstr>PowerPoint Presentation</vt:lpstr>
      <vt:lpstr>PowerPoint Presentation</vt:lpstr>
      <vt:lpstr>Defining Similarity</vt:lpstr>
      <vt:lpstr>PowerPoint Presentation</vt:lpstr>
      <vt:lpstr>Why Google Invented “Page Rank”</vt:lpstr>
      <vt:lpstr>PowerPoint Presentation</vt:lpstr>
      <vt:lpstr>Jaccard Similarity</vt:lpstr>
      <vt:lpstr>PowerPoint Presentation</vt:lpstr>
      <vt:lpstr>PowerPoint Presentation</vt:lpstr>
      <vt:lpstr>A “Jaccard-like” Heuristic for Designing  “Semantically Balanced” Categories</vt:lpstr>
      <vt:lpstr>STOP AND THINK: Is Similarity a Symmetric Relationship?</vt:lpstr>
      <vt:lpstr>Similarity Can be Asymmetric</vt:lpstr>
      <vt:lpstr>Tversky’s Contrast Model (1)</vt:lpstr>
      <vt:lpstr>Tversky’s Contrast Model (2)</vt:lpstr>
      <vt:lpstr>PowerPoint Presentation</vt:lpstr>
      <vt:lpstr>Geometric or Distance Models of Similarity</vt:lpstr>
      <vt:lpstr>PowerPoint Presentation</vt:lpstr>
      <vt:lpstr>PowerPoint Presentation</vt:lpstr>
      <vt:lpstr>PowerPoint Presentation</vt:lpstr>
      <vt:lpstr>Infinite Exponents</vt:lpstr>
      <vt:lpstr>Zero Exponents</vt:lpstr>
      <vt:lpstr>Transformational Models of Similarity (1)</vt:lpstr>
      <vt:lpstr>Transformational Models of Similarity (2)</vt:lpstr>
      <vt:lpstr>Structure Models</vt:lpstr>
      <vt:lpstr>PowerPoint Presentation</vt:lpstr>
      <vt:lpstr>Structure Models are Asymmetric</vt:lpstr>
      <vt:lpstr>PowerPoint Presentation</vt:lpstr>
      <vt:lpstr>Distinguishing Categorization  and Classification</vt:lpstr>
      <vt:lpstr>Why Computational Classification?</vt:lpstr>
      <vt:lpstr>Classifiers</vt:lpstr>
      <vt:lpstr>Classifiers - Examples</vt:lpstr>
      <vt:lpstr>Classifying Classification Tasks</vt:lpstr>
      <vt:lpstr>A Simple 2-Category Classification Problem</vt:lpstr>
      <vt:lpstr>Why This Is a “Simple” Classification: You Don’t Need Labeled Data or Computation to Distinguish the Categories</vt:lpstr>
      <vt:lpstr>Creating a Classifier</vt:lpstr>
      <vt:lpstr>The Classification Process</vt:lpstr>
      <vt:lpstr>Three Parts in Every Classifier</vt:lpstr>
      <vt:lpstr>ML approaches / models  </vt:lpstr>
      <vt:lpstr>PowerPoint Presentation</vt:lpstr>
      <vt:lpstr>PowerPoint Presentation</vt:lpstr>
      <vt:lpstr>Unsupervised Learning: Clustering</vt:lpstr>
      <vt:lpstr>Clustering Search Results</vt:lpstr>
      <vt:lpstr>Categorized  Search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We’ve Clustered, We Classify</vt:lpstr>
      <vt:lpstr>PowerPoint Presentation</vt:lpstr>
      <vt:lpstr>Spotify Case Study</vt:lpstr>
      <vt:lpstr>Collaborative Filtering</vt:lpstr>
      <vt:lpstr>Natural Language Processing</vt:lpstr>
      <vt:lpstr>Audio Analysis</vt:lpstr>
      <vt:lpstr>PowerPoint Presentation</vt:lpstr>
      <vt:lpstr>The S &amp; O Perspective on the  Supervised Learning process</vt:lpstr>
      <vt:lpstr>The S &amp; O Perspective on the  Machine Learning product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2022-04-25T22:31:04Z</dcterms:created>
  <dcterms:modified xsi:type="dcterms:W3CDTF">2022-04-25T22:31:09Z</dcterms:modified>
</cp:coreProperties>
</file>