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8"/>
  </p:notesMasterIdLst>
  <p:handoutMasterIdLst>
    <p:handoutMasterId r:id="rId79"/>
  </p:handoutMasterIdLst>
  <p:sldIdLst>
    <p:sldId id="256" r:id="rId2"/>
    <p:sldId id="1169" r:id="rId3"/>
    <p:sldId id="1171" r:id="rId4"/>
    <p:sldId id="1306" r:id="rId5"/>
    <p:sldId id="1226" r:id="rId6"/>
    <p:sldId id="1280" r:id="rId7"/>
    <p:sldId id="1322" r:id="rId8"/>
    <p:sldId id="1323" r:id="rId9"/>
    <p:sldId id="1324" r:id="rId10"/>
    <p:sldId id="1290" r:id="rId11"/>
    <p:sldId id="1313" r:id="rId12"/>
    <p:sldId id="1314" r:id="rId13"/>
    <p:sldId id="1315" r:id="rId14"/>
    <p:sldId id="1316" r:id="rId15"/>
    <p:sldId id="1307" r:id="rId16"/>
    <p:sldId id="1296" r:id="rId17"/>
    <p:sldId id="1309" r:id="rId18"/>
    <p:sldId id="1310" r:id="rId19"/>
    <p:sldId id="1311" r:id="rId20"/>
    <p:sldId id="1305" r:id="rId21"/>
    <p:sldId id="1312" r:id="rId22"/>
    <p:sldId id="1317" r:id="rId23"/>
    <p:sldId id="1318" r:id="rId24"/>
    <p:sldId id="1319" r:id="rId25"/>
    <p:sldId id="1320" r:id="rId26"/>
    <p:sldId id="1321" r:id="rId27"/>
    <p:sldId id="1227" r:id="rId28"/>
    <p:sldId id="1228" r:id="rId29"/>
    <p:sldId id="1229" r:id="rId30"/>
    <p:sldId id="1230" r:id="rId31"/>
    <p:sldId id="1231" r:id="rId32"/>
    <p:sldId id="1232" r:id="rId33"/>
    <p:sldId id="1233" r:id="rId34"/>
    <p:sldId id="1234" r:id="rId35"/>
    <p:sldId id="1235" r:id="rId36"/>
    <p:sldId id="1236" r:id="rId37"/>
    <p:sldId id="1237" r:id="rId38"/>
    <p:sldId id="1238" r:id="rId39"/>
    <p:sldId id="1239" r:id="rId40"/>
    <p:sldId id="1240" r:id="rId41"/>
    <p:sldId id="1241" r:id="rId42"/>
    <p:sldId id="1242" r:id="rId43"/>
    <p:sldId id="1245" r:id="rId44"/>
    <p:sldId id="1281" r:id="rId45"/>
    <p:sldId id="1282" r:id="rId46"/>
    <p:sldId id="1283" r:id="rId47"/>
    <p:sldId id="1249" r:id="rId48"/>
    <p:sldId id="1250" r:id="rId49"/>
    <p:sldId id="1326" r:id="rId50"/>
    <p:sldId id="1327" r:id="rId51"/>
    <p:sldId id="1328" r:id="rId52"/>
    <p:sldId id="1251" r:id="rId53"/>
    <p:sldId id="1257" r:id="rId54"/>
    <p:sldId id="1258" r:id="rId55"/>
    <p:sldId id="1259" r:id="rId56"/>
    <p:sldId id="1288" r:id="rId57"/>
    <p:sldId id="1261" r:id="rId58"/>
    <p:sldId id="1262" r:id="rId59"/>
    <p:sldId id="1263" r:id="rId60"/>
    <p:sldId id="1264" r:id="rId61"/>
    <p:sldId id="1265" r:id="rId62"/>
    <p:sldId id="1266" r:id="rId63"/>
    <p:sldId id="1267" r:id="rId64"/>
    <p:sldId id="1268" r:id="rId65"/>
    <p:sldId id="1269" r:id="rId66"/>
    <p:sldId id="1270" r:id="rId67"/>
    <p:sldId id="1271" r:id="rId68"/>
    <p:sldId id="1289" r:id="rId69"/>
    <p:sldId id="1273" r:id="rId70"/>
    <p:sldId id="1274" r:id="rId71"/>
    <p:sldId id="1275" r:id="rId72"/>
    <p:sldId id="1276" r:id="rId73"/>
    <p:sldId id="1277" r:id="rId74"/>
    <p:sldId id="1278" r:id="rId75"/>
    <p:sldId id="1279" r:id="rId76"/>
    <p:sldId id="1325" r:id="rId7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E697"/>
    <a:srgbClr val="008000"/>
    <a:srgbClr val="5CBDD0"/>
    <a:srgbClr val="53FFA1"/>
    <a:srgbClr val="2D60C7"/>
    <a:srgbClr val="84B5E5"/>
    <a:srgbClr val="4571FF"/>
    <a:srgbClr val="F6D7B8"/>
    <a:srgbClr val="EDB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1" autoAdjust="0"/>
    <p:restoredTop sz="92241" autoAdjust="0"/>
  </p:normalViewPr>
  <p:slideViewPr>
    <p:cSldViewPr snapToGrid="0">
      <p:cViewPr>
        <p:scale>
          <a:sx n="100" d="100"/>
          <a:sy n="100" d="100"/>
        </p:scale>
        <p:origin x="-81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466F6-2A56-4AD8-8D5E-99E5D0942D6E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09FC5-A84D-4E9D-9CA7-AE31317BD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20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33C742-EEDE-42F8-BBF4-DE6B17AF0E19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CCE01B-9CC7-41BF-A9F0-49896738A9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64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90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Shape 18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Shape 181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Shape 18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Shape 182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Shape 18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Shape 182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Shape 18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Shape 182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Shape 18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Shape 182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Shape 18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Shape 181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Shape 18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Shape 181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Shape 18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Shape 181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Shape 18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Shape 181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Shape 18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Shape 181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Shape 18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Shape 182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Shape 18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Shape 181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Shape 18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Shape 181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Shape 18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Shape 181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Shape 18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Shape 181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Shape 18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Shape 181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Shape 18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Shape 181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Shape 106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Shape 106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Shape 107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Shape 107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Shape 108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5" name="Shape 108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ape 109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0" name="Shape 110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Shape 112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Shape 112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Shape 115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Shape 115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Shape 118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0" name="Shape 119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Shape 122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5" name="Shape 122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Shape 124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Shape 124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Shape 12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Shape 126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Shape 128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Shape 128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Shape 130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Shape 131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Shape 13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Shape 134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Shape 138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Shape 138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Shape 14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Shape 142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Shape 146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Shape 146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Shape 16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Shape 163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Shape 16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Shape 163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Shape 16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Shape 163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Shape 16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Shape 163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Shape 171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2" name="Shape 171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Shape 17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Shape 172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Shape 17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Shape 172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Shape 17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Shape 172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" name="Shape 172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2" name="Shape 172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Shape 172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Shape 173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Shape 18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8" name="Shape 189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Shape 19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8" name="Shape 192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Shape 193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Shape 193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Shape 193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Shape 193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Shape 196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Shape 196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Shape 197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2" name="Shape 197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Shape 198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3" name="Shape 1983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Shape 22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2" name="Shape 225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Shape 198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9" name="Shape 198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Shape 199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7" name="Shape 199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Shape 201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Shape 201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Shape 202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8" name="Shape 202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Shape 204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7" name="Shape 204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Shape 207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Shape 207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Shape 20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8" name="Shape 2098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Shape 212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5" name="Shape 212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Shape 212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5" name="Shape 212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Shape 218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Shape 218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Shape 218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Shape 2190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Shape 22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1" name="Shape 220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Shape 22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7" name="Shape 2217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Shape 223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Shape 223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Shape 224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6" name="Shape 224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Shape 22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2" name="Shape 225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Shape 225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2" name="Shape 2252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CE01B-9CC7-41BF-A9F0-49896738A9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07724" y="6221800"/>
            <a:ext cx="843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2000">
                <a:solidFill>
                  <a:srgbClr val="FFFFFF"/>
                </a:solidFill>
              </a:rPr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6165500"/>
            <a:ext cx="9144000" cy="705600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/>
          <p:nvPr/>
        </p:nvSpPr>
        <p:spPr>
          <a:xfrm>
            <a:off x="72200" y="6165500"/>
            <a:ext cx="9071800" cy="72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FFFFFF"/>
                </a:solidFill>
              </a:rPr>
              <a:t>Based on cs231n by Fei-Fei </a:t>
            </a:r>
            <a:r>
              <a:rPr lang="en" sz="1800" dirty="0">
                <a:solidFill>
                  <a:srgbClr val="FFFFFF"/>
                </a:solidFill>
              </a:rPr>
              <a:t>Li &amp; Andrej Karpathy &amp; Justin Johnson</a:t>
            </a:r>
          </a:p>
        </p:txBody>
      </p:sp>
    </p:spTree>
    <p:extLst>
      <p:ext uri="{BB962C8B-B14F-4D97-AF65-F5344CB8AC3E}">
        <p14:creationId xmlns:p14="http://schemas.microsoft.com/office/powerpoint/2010/main" val="334721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A688-2A02-4252-8F80-2AEEB693329C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215A688-2A02-4252-8F80-2AEEB693329C}" type="datetimeFigureOut">
              <a:rPr lang="en-US" smtClean="0"/>
              <a:pPr/>
              <a:t>10/12/2016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3763691-4FD2-4972-8193-2A207F5FB4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Zt-7MI9eKEo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Ywv0Xi2-14Y" TargetMode="Externa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4078"/>
            <a:ext cx="7848600" cy="1793817"/>
          </a:xfrm>
        </p:spPr>
        <p:txBody>
          <a:bodyPr/>
          <a:lstStyle/>
          <a:p>
            <a:pPr algn="ctr"/>
            <a:r>
              <a:rPr lang="en-US" sz="3600" cap="none" dirty="0" smtClean="0">
                <a:solidFill>
                  <a:schemeClr val="accent1"/>
                </a:solidFill>
              </a:rPr>
              <a:t>CS294-129: Designing, Visualizing and Understanding Deep Neural Networks</a:t>
            </a:r>
            <a:endParaRPr lang="en-US" sz="3600" cap="none" dirty="0">
              <a:solidFill>
                <a:schemeClr val="accent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76325" y="3756211"/>
            <a:ext cx="7000875" cy="2330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33CC"/>
                </a:solidFill>
              </a:rPr>
              <a:t>John Canny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Fall 2016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Lecture 14: Attention Models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0" name="Shape 18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04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Translation</a:t>
            </a:r>
          </a:p>
        </p:txBody>
      </p:sp>
      <p:sp>
        <p:nvSpPr>
          <p:cNvPr id="1819" name="Shape 18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sz="3000" dirty="0"/>
          </a:p>
          <a:p>
            <a:pPr lvl="0">
              <a:spcBef>
                <a:spcPts val="0"/>
              </a:spcBef>
              <a:buNone/>
            </a:pPr>
            <a:r>
              <a:rPr lang="en" sz="2400" dirty="0" smtClean="0"/>
              <a:t>“I love coffee” </a:t>
            </a:r>
            <a:r>
              <a:rPr lang="en" sz="2400" dirty="0"/>
              <a:t>-&gt; </a:t>
            </a:r>
            <a:r>
              <a:rPr lang="en" sz="2400" dirty="0" smtClean="0"/>
              <a:t>“</a:t>
            </a:r>
            <a:r>
              <a:rPr lang="en" dirty="0"/>
              <a:t>Me gusta el </a:t>
            </a:r>
            <a:r>
              <a:rPr lang="en-US" dirty="0"/>
              <a:t>café</a:t>
            </a:r>
            <a:r>
              <a:rPr lang="en" sz="2400" dirty="0" smtClean="0"/>
              <a:t>”</a:t>
            </a:r>
            <a:endParaRPr lang="en" sz="2400" dirty="0"/>
          </a:p>
        </p:txBody>
      </p:sp>
      <p:pic>
        <p:nvPicPr>
          <p:cNvPr id="1822" name="Shape 1822"/>
          <p:cNvPicPr preferRelativeResize="0"/>
          <p:nvPr/>
        </p:nvPicPr>
        <p:blipFill rotWithShape="1">
          <a:blip r:embed="rId3">
            <a:alphaModFix/>
          </a:blip>
          <a:srcRect l="52682" r="19678"/>
          <a:stretch/>
        </p:blipFill>
        <p:spPr>
          <a:xfrm>
            <a:off x="5705475" y="2200275"/>
            <a:ext cx="3298249" cy="3466958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Shape 1823"/>
          <p:cNvSpPr txBox="1"/>
          <p:nvPr/>
        </p:nvSpPr>
        <p:spPr>
          <a:xfrm>
            <a:off x="31693" y="5583033"/>
            <a:ext cx="3768781" cy="4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/>
              <a:t>Bahdanau et al, “Neural Machine Translation by Jointly Learning to Align and Translate”, ICLR 2015</a:t>
            </a:r>
          </a:p>
        </p:txBody>
      </p:sp>
    </p:spTree>
    <p:extLst>
      <p:ext uri="{BB962C8B-B14F-4D97-AF65-F5344CB8AC3E}">
        <p14:creationId xmlns:p14="http://schemas.microsoft.com/office/powerpoint/2010/main" val="412603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Shape 182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239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Translation</a:t>
            </a:r>
          </a:p>
        </p:txBody>
      </p:sp>
      <p:sp>
        <p:nvSpPr>
          <p:cNvPr id="1829" name="Shape 1829"/>
          <p:cNvSpPr txBox="1">
            <a:spLocks noGrp="1"/>
          </p:cNvSpPr>
          <p:nvPr>
            <p:ph type="body" idx="4294967295"/>
          </p:nvPr>
        </p:nvSpPr>
        <p:spPr>
          <a:xfrm>
            <a:off x="209550" y="1599899"/>
            <a:ext cx="82296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sz="3000" dirty="0"/>
          </a:p>
          <a:p>
            <a:pPr>
              <a:spcBef>
                <a:spcPts val="0"/>
              </a:spcBef>
              <a:buNone/>
            </a:pPr>
            <a:r>
              <a:rPr lang="en" sz="2400" dirty="0" smtClean="0"/>
              <a:t>“</a:t>
            </a:r>
            <a:r>
              <a:rPr lang="en" dirty="0" smtClean="0"/>
              <a:t>I love coffee</a:t>
            </a:r>
            <a:r>
              <a:rPr lang="en" sz="2400" dirty="0" smtClean="0"/>
              <a:t>” </a:t>
            </a:r>
            <a:r>
              <a:rPr lang="en" sz="2400" dirty="0"/>
              <a:t>-&gt; </a:t>
            </a:r>
            <a:r>
              <a:rPr lang="en" sz="2400" dirty="0" smtClean="0"/>
              <a:t>“</a:t>
            </a:r>
            <a:r>
              <a:rPr lang="en" dirty="0" smtClean="0"/>
              <a:t>Me gusta el </a:t>
            </a:r>
            <a:r>
              <a:rPr lang="en-US" dirty="0" smtClean="0"/>
              <a:t>café</a:t>
            </a:r>
            <a:r>
              <a:rPr lang="en" sz="2400" dirty="0" smtClean="0"/>
              <a:t>”</a:t>
            </a:r>
            <a:endParaRPr lang="en" sz="2400" dirty="0"/>
          </a:p>
        </p:txBody>
      </p:sp>
      <p:sp>
        <p:nvSpPr>
          <p:cNvPr id="1831" name="Shape 1831"/>
          <p:cNvSpPr/>
          <p:nvPr/>
        </p:nvSpPr>
        <p:spPr>
          <a:xfrm>
            <a:off x="4008275" y="4215333"/>
            <a:ext cx="102600" cy="1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2" name="Shape 1832"/>
          <p:cNvSpPr/>
          <p:nvPr/>
        </p:nvSpPr>
        <p:spPr>
          <a:xfrm>
            <a:off x="772800" y="4113733"/>
            <a:ext cx="102600" cy="1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33" name="Shape 1833"/>
          <p:cNvPicPr preferRelativeResize="0"/>
          <p:nvPr/>
        </p:nvPicPr>
        <p:blipFill rotWithShape="1">
          <a:blip r:embed="rId3">
            <a:alphaModFix/>
          </a:blip>
          <a:srcRect l="52682" r="19678"/>
          <a:stretch/>
        </p:blipFill>
        <p:spPr>
          <a:xfrm>
            <a:off x="5810251" y="2028366"/>
            <a:ext cx="3193474" cy="3638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5" name="Shape 1835"/>
          <p:cNvCxnSpPr/>
          <p:nvPr/>
        </p:nvCxnSpPr>
        <p:spPr>
          <a:xfrm>
            <a:off x="462541" y="2575501"/>
            <a:ext cx="0" cy="1078799"/>
          </a:xfrm>
          <a:prstGeom prst="straightConnector1">
            <a:avLst/>
          </a:prstGeom>
          <a:noFill/>
          <a:ln w="114300" cap="flat" cmpd="sng">
            <a:solidFill>
              <a:srgbClr val="99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36" name="Shape 1836"/>
          <p:cNvCxnSpPr/>
          <p:nvPr/>
        </p:nvCxnSpPr>
        <p:spPr>
          <a:xfrm>
            <a:off x="970966" y="3308277"/>
            <a:ext cx="0" cy="345200"/>
          </a:xfrm>
          <a:prstGeom prst="straightConnector1">
            <a:avLst/>
          </a:prstGeom>
          <a:noFill/>
          <a:ln w="114300" cap="flat" cmpd="sng">
            <a:solidFill>
              <a:srgbClr val="99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38" name="Shape 1838"/>
          <p:cNvCxnSpPr/>
          <p:nvPr/>
        </p:nvCxnSpPr>
        <p:spPr>
          <a:xfrm>
            <a:off x="1900194" y="3308277"/>
            <a:ext cx="0" cy="345200"/>
          </a:xfrm>
          <a:prstGeom prst="straightConnector1">
            <a:avLst/>
          </a:prstGeom>
          <a:noFill/>
          <a:ln w="114300" cap="flat" cmpd="sng">
            <a:solidFill>
              <a:srgbClr val="99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40" name="Shape 1840"/>
          <p:cNvCxnSpPr/>
          <p:nvPr/>
        </p:nvCxnSpPr>
        <p:spPr>
          <a:xfrm>
            <a:off x="333067" y="3656233"/>
            <a:ext cx="24815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41" name="Shape 1841"/>
          <p:cNvSpPr/>
          <p:nvPr/>
        </p:nvSpPr>
        <p:spPr>
          <a:xfrm rot="-5400000">
            <a:off x="1402940" y="918884"/>
            <a:ext cx="446000" cy="2507099"/>
          </a:xfrm>
          <a:prstGeom prst="rightBrace">
            <a:avLst>
              <a:gd name="adj1" fmla="val 68886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2" name="Shape 1842"/>
          <p:cNvSpPr txBox="1"/>
          <p:nvPr/>
        </p:nvSpPr>
        <p:spPr>
          <a:xfrm>
            <a:off x="738216" y="1251634"/>
            <a:ext cx="2076450" cy="92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Distribution over input words</a:t>
            </a:r>
          </a:p>
        </p:txBody>
      </p:sp>
      <p:sp>
        <p:nvSpPr>
          <p:cNvPr id="17" name="Shape 1823"/>
          <p:cNvSpPr txBox="1"/>
          <p:nvPr/>
        </p:nvSpPr>
        <p:spPr>
          <a:xfrm>
            <a:off x="31693" y="5583033"/>
            <a:ext cx="3768781" cy="4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/>
              <a:t>Bahdanau et al, “Neural Machine Translation by Jointly Learning to Align and Translate”, ICLR 2015</a:t>
            </a:r>
          </a:p>
        </p:txBody>
      </p:sp>
      <p:sp>
        <p:nvSpPr>
          <p:cNvPr id="18" name="Freeform 17"/>
          <p:cNvSpPr/>
          <p:nvPr/>
        </p:nvSpPr>
        <p:spPr>
          <a:xfrm>
            <a:off x="462541" y="4344360"/>
            <a:ext cx="2352125" cy="686907"/>
          </a:xfrm>
          <a:custGeom>
            <a:avLst/>
            <a:gdLst>
              <a:gd name="connsiteX0" fmla="*/ 2619375 w 2619375"/>
              <a:gd name="connsiteY0" fmla="*/ 0 h 667721"/>
              <a:gd name="connsiteX1" fmla="*/ 2276475 w 2619375"/>
              <a:gd name="connsiteY1" fmla="*/ 390525 h 667721"/>
              <a:gd name="connsiteX2" fmla="*/ 1352550 w 2619375"/>
              <a:gd name="connsiteY2" fmla="*/ 666750 h 667721"/>
              <a:gd name="connsiteX3" fmla="*/ 447675 w 2619375"/>
              <a:gd name="connsiteY3" fmla="*/ 466725 h 667721"/>
              <a:gd name="connsiteX4" fmla="*/ 0 w 2619375"/>
              <a:gd name="connsiteY4" fmla="*/ 76200 h 667721"/>
              <a:gd name="connsiteX0" fmla="*/ 2619375 w 2619375"/>
              <a:gd name="connsiteY0" fmla="*/ 0 h 666921"/>
              <a:gd name="connsiteX1" fmla="*/ 2276475 w 2619375"/>
              <a:gd name="connsiteY1" fmla="*/ 390525 h 666921"/>
              <a:gd name="connsiteX2" fmla="*/ 1352550 w 2619375"/>
              <a:gd name="connsiteY2" fmla="*/ 666750 h 666921"/>
              <a:gd name="connsiteX3" fmla="*/ 447675 w 2619375"/>
              <a:gd name="connsiteY3" fmla="*/ 466725 h 666921"/>
              <a:gd name="connsiteX4" fmla="*/ 0 w 2619375"/>
              <a:gd name="connsiteY4" fmla="*/ 76200 h 666921"/>
              <a:gd name="connsiteX0" fmla="*/ 2619375 w 2619375"/>
              <a:gd name="connsiteY0" fmla="*/ 0 h 666921"/>
              <a:gd name="connsiteX1" fmla="*/ 2276475 w 2619375"/>
              <a:gd name="connsiteY1" fmla="*/ 390525 h 666921"/>
              <a:gd name="connsiteX2" fmla="*/ 1352550 w 2619375"/>
              <a:gd name="connsiteY2" fmla="*/ 666750 h 666921"/>
              <a:gd name="connsiteX3" fmla="*/ 447675 w 2619375"/>
              <a:gd name="connsiteY3" fmla="*/ 466725 h 666921"/>
              <a:gd name="connsiteX4" fmla="*/ 0 w 2619375"/>
              <a:gd name="connsiteY4" fmla="*/ 76200 h 666921"/>
              <a:gd name="connsiteX0" fmla="*/ 2619375 w 2619375"/>
              <a:gd name="connsiteY0" fmla="*/ 0 h 666954"/>
              <a:gd name="connsiteX1" fmla="*/ 2276475 w 2619375"/>
              <a:gd name="connsiteY1" fmla="*/ 390525 h 666954"/>
              <a:gd name="connsiteX2" fmla="*/ 1352550 w 2619375"/>
              <a:gd name="connsiteY2" fmla="*/ 666750 h 666954"/>
              <a:gd name="connsiteX3" fmla="*/ 447675 w 2619375"/>
              <a:gd name="connsiteY3" fmla="*/ 466725 h 666954"/>
              <a:gd name="connsiteX4" fmla="*/ 0 w 2619375"/>
              <a:gd name="connsiteY4" fmla="*/ 76200 h 666954"/>
              <a:gd name="connsiteX0" fmla="*/ 2619375 w 2619375"/>
              <a:gd name="connsiteY0" fmla="*/ 0 h 668121"/>
              <a:gd name="connsiteX1" fmla="*/ 2276475 w 2619375"/>
              <a:gd name="connsiteY1" fmla="*/ 390525 h 668121"/>
              <a:gd name="connsiteX2" fmla="*/ 1352550 w 2619375"/>
              <a:gd name="connsiteY2" fmla="*/ 666750 h 668121"/>
              <a:gd name="connsiteX3" fmla="*/ 447675 w 2619375"/>
              <a:gd name="connsiteY3" fmla="*/ 466725 h 668121"/>
              <a:gd name="connsiteX4" fmla="*/ 0 w 2619375"/>
              <a:gd name="connsiteY4" fmla="*/ 76200 h 668121"/>
              <a:gd name="connsiteX0" fmla="*/ 2676525 w 2676525"/>
              <a:gd name="connsiteY0" fmla="*/ 19050 h 686907"/>
              <a:gd name="connsiteX1" fmla="*/ 2333625 w 2676525"/>
              <a:gd name="connsiteY1" fmla="*/ 409575 h 686907"/>
              <a:gd name="connsiteX2" fmla="*/ 1409700 w 2676525"/>
              <a:gd name="connsiteY2" fmla="*/ 685800 h 686907"/>
              <a:gd name="connsiteX3" fmla="*/ 504825 w 2676525"/>
              <a:gd name="connsiteY3" fmla="*/ 485775 h 686907"/>
              <a:gd name="connsiteX4" fmla="*/ 0 w 2676525"/>
              <a:gd name="connsiteY4" fmla="*/ 0 h 68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525" h="686907">
                <a:moveTo>
                  <a:pt x="2676525" y="19050"/>
                </a:moveTo>
                <a:cubicBezTo>
                  <a:pt x="2610643" y="158750"/>
                  <a:pt x="2554287" y="269875"/>
                  <a:pt x="2333625" y="409575"/>
                </a:cubicBezTo>
                <a:cubicBezTo>
                  <a:pt x="2112963" y="549275"/>
                  <a:pt x="1781175" y="673100"/>
                  <a:pt x="1409700" y="685800"/>
                </a:cubicBezTo>
                <a:cubicBezTo>
                  <a:pt x="1038225" y="698500"/>
                  <a:pt x="739775" y="600075"/>
                  <a:pt x="504825" y="485775"/>
                </a:cubicBezTo>
                <a:cubicBezTo>
                  <a:pt x="269875" y="371475"/>
                  <a:pt x="111125" y="146050"/>
                  <a:pt x="0" y="0"/>
                </a:cubicBezTo>
              </a:path>
            </a:pathLst>
          </a:custGeom>
          <a:noFill/>
          <a:ln w="254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3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Shape 182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239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Translation</a:t>
            </a:r>
          </a:p>
        </p:txBody>
      </p:sp>
      <p:sp>
        <p:nvSpPr>
          <p:cNvPr id="1829" name="Shape 1829"/>
          <p:cNvSpPr txBox="1">
            <a:spLocks noGrp="1"/>
          </p:cNvSpPr>
          <p:nvPr>
            <p:ph type="body" idx="4294967295"/>
          </p:nvPr>
        </p:nvSpPr>
        <p:spPr>
          <a:xfrm>
            <a:off x="209550" y="1599899"/>
            <a:ext cx="82296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sz="3000" dirty="0"/>
          </a:p>
          <a:p>
            <a:pPr>
              <a:spcBef>
                <a:spcPts val="0"/>
              </a:spcBef>
              <a:buNone/>
            </a:pPr>
            <a:r>
              <a:rPr lang="en" sz="2400" dirty="0" smtClean="0"/>
              <a:t>“</a:t>
            </a:r>
            <a:r>
              <a:rPr lang="en" dirty="0" smtClean="0"/>
              <a:t>I love coffee</a:t>
            </a:r>
            <a:r>
              <a:rPr lang="en" sz="2400" dirty="0" smtClean="0"/>
              <a:t>” </a:t>
            </a:r>
            <a:r>
              <a:rPr lang="en" sz="2400" dirty="0"/>
              <a:t>-&gt; </a:t>
            </a:r>
            <a:r>
              <a:rPr lang="en" sz="2400" dirty="0" smtClean="0"/>
              <a:t>“</a:t>
            </a:r>
            <a:r>
              <a:rPr lang="en" dirty="0" smtClean="0"/>
              <a:t>Me gusta el </a:t>
            </a:r>
            <a:r>
              <a:rPr lang="en-US" dirty="0" smtClean="0"/>
              <a:t>café</a:t>
            </a:r>
            <a:r>
              <a:rPr lang="en" sz="2400" dirty="0" smtClean="0"/>
              <a:t>”</a:t>
            </a:r>
            <a:endParaRPr lang="en" sz="2400" dirty="0"/>
          </a:p>
        </p:txBody>
      </p:sp>
      <p:sp>
        <p:nvSpPr>
          <p:cNvPr id="1831" name="Shape 1831"/>
          <p:cNvSpPr/>
          <p:nvPr/>
        </p:nvSpPr>
        <p:spPr>
          <a:xfrm>
            <a:off x="4008275" y="4215333"/>
            <a:ext cx="102600" cy="1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2" name="Shape 1832"/>
          <p:cNvSpPr/>
          <p:nvPr/>
        </p:nvSpPr>
        <p:spPr>
          <a:xfrm>
            <a:off x="772800" y="4113733"/>
            <a:ext cx="102600" cy="1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33" name="Shape 1833"/>
          <p:cNvPicPr preferRelativeResize="0"/>
          <p:nvPr/>
        </p:nvPicPr>
        <p:blipFill rotWithShape="1">
          <a:blip r:embed="rId3">
            <a:alphaModFix/>
          </a:blip>
          <a:srcRect l="52682" r="19678"/>
          <a:stretch/>
        </p:blipFill>
        <p:spPr>
          <a:xfrm>
            <a:off x="5848351" y="2028366"/>
            <a:ext cx="3155374" cy="3638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5" name="Shape 1835"/>
          <p:cNvCxnSpPr/>
          <p:nvPr/>
        </p:nvCxnSpPr>
        <p:spPr>
          <a:xfrm>
            <a:off x="462541" y="3308277"/>
            <a:ext cx="0" cy="346023"/>
          </a:xfrm>
          <a:prstGeom prst="straightConnector1">
            <a:avLst/>
          </a:prstGeom>
          <a:noFill/>
          <a:ln w="114300" cap="flat" cmpd="sng">
            <a:solidFill>
              <a:srgbClr val="99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36" name="Shape 1836"/>
          <p:cNvCxnSpPr/>
          <p:nvPr/>
        </p:nvCxnSpPr>
        <p:spPr>
          <a:xfrm>
            <a:off x="970966" y="2575501"/>
            <a:ext cx="0" cy="1077976"/>
          </a:xfrm>
          <a:prstGeom prst="straightConnector1">
            <a:avLst/>
          </a:prstGeom>
          <a:noFill/>
          <a:ln w="114300" cap="flat" cmpd="sng">
            <a:solidFill>
              <a:srgbClr val="99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38" name="Shape 1838"/>
          <p:cNvCxnSpPr/>
          <p:nvPr/>
        </p:nvCxnSpPr>
        <p:spPr>
          <a:xfrm>
            <a:off x="1900194" y="3308277"/>
            <a:ext cx="0" cy="345200"/>
          </a:xfrm>
          <a:prstGeom prst="straightConnector1">
            <a:avLst/>
          </a:prstGeom>
          <a:noFill/>
          <a:ln w="114300" cap="flat" cmpd="sng">
            <a:solidFill>
              <a:srgbClr val="99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40" name="Shape 1840"/>
          <p:cNvCxnSpPr/>
          <p:nvPr/>
        </p:nvCxnSpPr>
        <p:spPr>
          <a:xfrm>
            <a:off x="333067" y="3656233"/>
            <a:ext cx="24815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41" name="Shape 1841"/>
          <p:cNvSpPr/>
          <p:nvPr/>
        </p:nvSpPr>
        <p:spPr>
          <a:xfrm rot="-5400000">
            <a:off x="1402940" y="918884"/>
            <a:ext cx="446000" cy="2507099"/>
          </a:xfrm>
          <a:prstGeom prst="rightBrace">
            <a:avLst>
              <a:gd name="adj1" fmla="val 68886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2" name="Shape 1842"/>
          <p:cNvSpPr txBox="1"/>
          <p:nvPr/>
        </p:nvSpPr>
        <p:spPr>
          <a:xfrm>
            <a:off x="738216" y="1251634"/>
            <a:ext cx="2076450" cy="92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Distribution over input words</a:t>
            </a:r>
          </a:p>
        </p:txBody>
      </p:sp>
      <p:sp>
        <p:nvSpPr>
          <p:cNvPr id="17" name="Shape 1823"/>
          <p:cNvSpPr txBox="1"/>
          <p:nvPr/>
        </p:nvSpPr>
        <p:spPr>
          <a:xfrm>
            <a:off x="31693" y="5583033"/>
            <a:ext cx="3768781" cy="4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/>
              <a:t>Bahdanau et al, “Neural Machine Translation by Jointly Learning to Align and Translate”, ICLR 2015</a:t>
            </a:r>
          </a:p>
        </p:txBody>
      </p:sp>
      <p:sp>
        <p:nvSpPr>
          <p:cNvPr id="18" name="Freeform 17"/>
          <p:cNvSpPr/>
          <p:nvPr/>
        </p:nvSpPr>
        <p:spPr>
          <a:xfrm>
            <a:off x="872116" y="4334835"/>
            <a:ext cx="2490209" cy="686907"/>
          </a:xfrm>
          <a:custGeom>
            <a:avLst/>
            <a:gdLst>
              <a:gd name="connsiteX0" fmla="*/ 2619375 w 2619375"/>
              <a:gd name="connsiteY0" fmla="*/ 0 h 667721"/>
              <a:gd name="connsiteX1" fmla="*/ 2276475 w 2619375"/>
              <a:gd name="connsiteY1" fmla="*/ 390525 h 667721"/>
              <a:gd name="connsiteX2" fmla="*/ 1352550 w 2619375"/>
              <a:gd name="connsiteY2" fmla="*/ 666750 h 667721"/>
              <a:gd name="connsiteX3" fmla="*/ 447675 w 2619375"/>
              <a:gd name="connsiteY3" fmla="*/ 466725 h 667721"/>
              <a:gd name="connsiteX4" fmla="*/ 0 w 2619375"/>
              <a:gd name="connsiteY4" fmla="*/ 76200 h 667721"/>
              <a:gd name="connsiteX0" fmla="*/ 2619375 w 2619375"/>
              <a:gd name="connsiteY0" fmla="*/ 0 h 666921"/>
              <a:gd name="connsiteX1" fmla="*/ 2276475 w 2619375"/>
              <a:gd name="connsiteY1" fmla="*/ 390525 h 666921"/>
              <a:gd name="connsiteX2" fmla="*/ 1352550 w 2619375"/>
              <a:gd name="connsiteY2" fmla="*/ 666750 h 666921"/>
              <a:gd name="connsiteX3" fmla="*/ 447675 w 2619375"/>
              <a:gd name="connsiteY3" fmla="*/ 466725 h 666921"/>
              <a:gd name="connsiteX4" fmla="*/ 0 w 2619375"/>
              <a:gd name="connsiteY4" fmla="*/ 76200 h 666921"/>
              <a:gd name="connsiteX0" fmla="*/ 2619375 w 2619375"/>
              <a:gd name="connsiteY0" fmla="*/ 0 h 666921"/>
              <a:gd name="connsiteX1" fmla="*/ 2276475 w 2619375"/>
              <a:gd name="connsiteY1" fmla="*/ 390525 h 666921"/>
              <a:gd name="connsiteX2" fmla="*/ 1352550 w 2619375"/>
              <a:gd name="connsiteY2" fmla="*/ 666750 h 666921"/>
              <a:gd name="connsiteX3" fmla="*/ 447675 w 2619375"/>
              <a:gd name="connsiteY3" fmla="*/ 466725 h 666921"/>
              <a:gd name="connsiteX4" fmla="*/ 0 w 2619375"/>
              <a:gd name="connsiteY4" fmla="*/ 76200 h 666921"/>
              <a:gd name="connsiteX0" fmla="*/ 2619375 w 2619375"/>
              <a:gd name="connsiteY0" fmla="*/ 0 h 666954"/>
              <a:gd name="connsiteX1" fmla="*/ 2276475 w 2619375"/>
              <a:gd name="connsiteY1" fmla="*/ 390525 h 666954"/>
              <a:gd name="connsiteX2" fmla="*/ 1352550 w 2619375"/>
              <a:gd name="connsiteY2" fmla="*/ 666750 h 666954"/>
              <a:gd name="connsiteX3" fmla="*/ 447675 w 2619375"/>
              <a:gd name="connsiteY3" fmla="*/ 466725 h 666954"/>
              <a:gd name="connsiteX4" fmla="*/ 0 w 2619375"/>
              <a:gd name="connsiteY4" fmla="*/ 76200 h 666954"/>
              <a:gd name="connsiteX0" fmla="*/ 2619375 w 2619375"/>
              <a:gd name="connsiteY0" fmla="*/ 0 h 668121"/>
              <a:gd name="connsiteX1" fmla="*/ 2276475 w 2619375"/>
              <a:gd name="connsiteY1" fmla="*/ 390525 h 668121"/>
              <a:gd name="connsiteX2" fmla="*/ 1352550 w 2619375"/>
              <a:gd name="connsiteY2" fmla="*/ 666750 h 668121"/>
              <a:gd name="connsiteX3" fmla="*/ 447675 w 2619375"/>
              <a:gd name="connsiteY3" fmla="*/ 466725 h 668121"/>
              <a:gd name="connsiteX4" fmla="*/ 0 w 2619375"/>
              <a:gd name="connsiteY4" fmla="*/ 76200 h 668121"/>
              <a:gd name="connsiteX0" fmla="*/ 2676525 w 2676525"/>
              <a:gd name="connsiteY0" fmla="*/ 19050 h 686907"/>
              <a:gd name="connsiteX1" fmla="*/ 2333625 w 2676525"/>
              <a:gd name="connsiteY1" fmla="*/ 409575 h 686907"/>
              <a:gd name="connsiteX2" fmla="*/ 1409700 w 2676525"/>
              <a:gd name="connsiteY2" fmla="*/ 685800 h 686907"/>
              <a:gd name="connsiteX3" fmla="*/ 504825 w 2676525"/>
              <a:gd name="connsiteY3" fmla="*/ 485775 h 686907"/>
              <a:gd name="connsiteX4" fmla="*/ 0 w 2676525"/>
              <a:gd name="connsiteY4" fmla="*/ 0 h 68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525" h="686907">
                <a:moveTo>
                  <a:pt x="2676525" y="19050"/>
                </a:moveTo>
                <a:cubicBezTo>
                  <a:pt x="2610643" y="158750"/>
                  <a:pt x="2554287" y="269875"/>
                  <a:pt x="2333625" y="409575"/>
                </a:cubicBezTo>
                <a:cubicBezTo>
                  <a:pt x="2112963" y="549275"/>
                  <a:pt x="1781175" y="673100"/>
                  <a:pt x="1409700" y="685800"/>
                </a:cubicBezTo>
                <a:cubicBezTo>
                  <a:pt x="1038225" y="698500"/>
                  <a:pt x="739775" y="600075"/>
                  <a:pt x="504825" y="485775"/>
                </a:cubicBezTo>
                <a:cubicBezTo>
                  <a:pt x="269875" y="371475"/>
                  <a:pt x="111125" y="146050"/>
                  <a:pt x="0" y="0"/>
                </a:cubicBezTo>
              </a:path>
            </a:pathLst>
          </a:custGeom>
          <a:noFill/>
          <a:ln w="254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15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Shape 182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239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Translation</a:t>
            </a:r>
          </a:p>
        </p:txBody>
      </p:sp>
      <p:sp>
        <p:nvSpPr>
          <p:cNvPr id="1829" name="Shape 1829"/>
          <p:cNvSpPr txBox="1">
            <a:spLocks noGrp="1"/>
          </p:cNvSpPr>
          <p:nvPr>
            <p:ph type="body" idx="4294967295"/>
          </p:nvPr>
        </p:nvSpPr>
        <p:spPr>
          <a:xfrm>
            <a:off x="209550" y="1599899"/>
            <a:ext cx="82296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sz="3000" dirty="0"/>
          </a:p>
          <a:p>
            <a:pPr>
              <a:spcBef>
                <a:spcPts val="0"/>
              </a:spcBef>
              <a:buNone/>
            </a:pPr>
            <a:r>
              <a:rPr lang="en" sz="2400" dirty="0" smtClean="0"/>
              <a:t>“</a:t>
            </a:r>
            <a:r>
              <a:rPr lang="en" dirty="0" smtClean="0"/>
              <a:t>I love coffee</a:t>
            </a:r>
            <a:r>
              <a:rPr lang="en" sz="2400" dirty="0" smtClean="0"/>
              <a:t>” </a:t>
            </a:r>
            <a:r>
              <a:rPr lang="en" sz="2400" dirty="0"/>
              <a:t>-&gt; </a:t>
            </a:r>
            <a:r>
              <a:rPr lang="en" sz="2400" dirty="0" smtClean="0"/>
              <a:t>“</a:t>
            </a:r>
            <a:r>
              <a:rPr lang="en" dirty="0" smtClean="0"/>
              <a:t>Me gusta el </a:t>
            </a:r>
            <a:r>
              <a:rPr lang="en-US" dirty="0" smtClean="0"/>
              <a:t>café</a:t>
            </a:r>
            <a:r>
              <a:rPr lang="en" sz="2400" dirty="0" smtClean="0"/>
              <a:t>”</a:t>
            </a:r>
            <a:endParaRPr lang="en" sz="2400" dirty="0"/>
          </a:p>
        </p:txBody>
      </p:sp>
      <p:sp>
        <p:nvSpPr>
          <p:cNvPr id="1831" name="Shape 1831"/>
          <p:cNvSpPr/>
          <p:nvPr/>
        </p:nvSpPr>
        <p:spPr>
          <a:xfrm>
            <a:off x="4008275" y="4215333"/>
            <a:ext cx="102600" cy="1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2" name="Shape 1832"/>
          <p:cNvSpPr/>
          <p:nvPr/>
        </p:nvSpPr>
        <p:spPr>
          <a:xfrm>
            <a:off x="772800" y="4113733"/>
            <a:ext cx="102600" cy="1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33" name="Shape 1833"/>
          <p:cNvPicPr preferRelativeResize="0"/>
          <p:nvPr/>
        </p:nvPicPr>
        <p:blipFill rotWithShape="1">
          <a:blip r:embed="rId3">
            <a:alphaModFix/>
          </a:blip>
          <a:srcRect l="52682" r="19678"/>
          <a:stretch/>
        </p:blipFill>
        <p:spPr>
          <a:xfrm>
            <a:off x="5838825" y="2028366"/>
            <a:ext cx="3164899" cy="3638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5" name="Shape 1835"/>
          <p:cNvCxnSpPr/>
          <p:nvPr/>
        </p:nvCxnSpPr>
        <p:spPr>
          <a:xfrm>
            <a:off x="462541" y="3105150"/>
            <a:ext cx="0" cy="549150"/>
          </a:xfrm>
          <a:prstGeom prst="straightConnector1">
            <a:avLst/>
          </a:prstGeom>
          <a:noFill/>
          <a:ln w="114300" cap="flat" cmpd="sng">
            <a:solidFill>
              <a:srgbClr val="99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36" name="Shape 1836"/>
          <p:cNvCxnSpPr/>
          <p:nvPr/>
        </p:nvCxnSpPr>
        <p:spPr>
          <a:xfrm>
            <a:off x="970966" y="3105150"/>
            <a:ext cx="0" cy="548327"/>
          </a:xfrm>
          <a:prstGeom prst="straightConnector1">
            <a:avLst/>
          </a:prstGeom>
          <a:noFill/>
          <a:ln w="114300" cap="flat" cmpd="sng">
            <a:solidFill>
              <a:srgbClr val="99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38" name="Shape 1838"/>
          <p:cNvCxnSpPr/>
          <p:nvPr/>
        </p:nvCxnSpPr>
        <p:spPr>
          <a:xfrm>
            <a:off x="1900194" y="3028950"/>
            <a:ext cx="0" cy="624527"/>
          </a:xfrm>
          <a:prstGeom prst="straightConnector1">
            <a:avLst/>
          </a:prstGeom>
          <a:noFill/>
          <a:ln w="114300" cap="flat" cmpd="sng">
            <a:solidFill>
              <a:srgbClr val="99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40" name="Shape 1840"/>
          <p:cNvCxnSpPr/>
          <p:nvPr/>
        </p:nvCxnSpPr>
        <p:spPr>
          <a:xfrm>
            <a:off x="333067" y="3656233"/>
            <a:ext cx="24815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41" name="Shape 1841"/>
          <p:cNvSpPr/>
          <p:nvPr/>
        </p:nvSpPr>
        <p:spPr>
          <a:xfrm rot="-5400000">
            <a:off x="1402940" y="918884"/>
            <a:ext cx="446000" cy="2507099"/>
          </a:xfrm>
          <a:prstGeom prst="rightBrace">
            <a:avLst>
              <a:gd name="adj1" fmla="val 68886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2" name="Shape 1842"/>
          <p:cNvSpPr txBox="1"/>
          <p:nvPr/>
        </p:nvSpPr>
        <p:spPr>
          <a:xfrm>
            <a:off x="738216" y="1251634"/>
            <a:ext cx="2076450" cy="92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Distribution over input words</a:t>
            </a:r>
          </a:p>
        </p:txBody>
      </p:sp>
      <p:sp>
        <p:nvSpPr>
          <p:cNvPr id="17" name="Shape 1823"/>
          <p:cNvSpPr txBox="1"/>
          <p:nvPr/>
        </p:nvSpPr>
        <p:spPr>
          <a:xfrm>
            <a:off x="31693" y="5583033"/>
            <a:ext cx="3768781" cy="4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/>
              <a:t>Bahdanau et al, “Neural Machine Translation by Jointly Learning to Align and Translate”, ICLR 2015</a:t>
            </a:r>
          </a:p>
        </p:txBody>
      </p:sp>
      <p:sp>
        <p:nvSpPr>
          <p:cNvPr id="18" name="Freeform 17"/>
          <p:cNvSpPr/>
          <p:nvPr/>
        </p:nvSpPr>
        <p:spPr>
          <a:xfrm>
            <a:off x="1625940" y="4349325"/>
            <a:ext cx="2490209" cy="686907"/>
          </a:xfrm>
          <a:custGeom>
            <a:avLst/>
            <a:gdLst>
              <a:gd name="connsiteX0" fmla="*/ 2619375 w 2619375"/>
              <a:gd name="connsiteY0" fmla="*/ 0 h 667721"/>
              <a:gd name="connsiteX1" fmla="*/ 2276475 w 2619375"/>
              <a:gd name="connsiteY1" fmla="*/ 390525 h 667721"/>
              <a:gd name="connsiteX2" fmla="*/ 1352550 w 2619375"/>
              <a:gd name="connsiteY2" fmla="*/ 666750 h 667721"/>
              <a:gd name="connsiteX3" fmla="*/ 447675 w 2619375"/>
              <a:gd name="connsiteY3" fmla="*/ 466725 h 667721"/>
              <a:gd name="connsiteX4" fmla="*/ 0 w 2619375"/>
              <a:gd name="connsiteY4" fmla="*/ 76200 h 667721"/>
              <a:gd name="connsiteX0" fmla="*/ 2619375 w 2619375"/>
              <a:gd name="connsiteY0" fmla="*/ 0 h 666921"/>
              <a:gd name="connsiteX1" fmla="*/ 2276475 w 2619375"/>
              <a:gd name="connsiteY1" fmla="*/ 390525 h 666921"/>
              <a:gd name="connsiteX2" fmla="*/ 1352550 w 2619375"/>
              <a:gd name="connsiteY2" fmla="*/ 666750 h 666921"/>
              <a:gd name="connsiteX3" fmla="*/ 447675 w 2619375"/>
              <a:gd name="connsiteY3" fmla="*/ 466725 h 666921"/>
              <a:gd name="connsiteX4" fmla="*/ 0 w 2619375"/>
              <a:gd name="connsiteY4" fmla="*/ 76200 h 666921"/>
              <a:gd name="connsiteX0" fmla="*/ 2619375 w 2619375"/>
              <a:gd name="connsiteY0" fmla="*/ 0 h 666921"/>
              <a:gd name="connsiteX1" fmla="*/ 2276475 w 2619375"/>
              <a:gd name="connsiteY1" fmla="*/ 390525 h 666921"/>
              <a:gd name="connsiteX2" fmla="*/ 1352550 w 2619375"/>
              <a:gd name="connsiteY2" fmla="*/ 666750 h 666921"/>
              <a:gd name="connsiteX3" fmla="*/ 447675 w 2619375"/>
              <a:gd name="connsiteY3" fmla="*/ 466725 h 666921"/>
              <a:gd name="connsiteX4" fmla="*/ 0 w 2619375"/>
              <a:gd name="connsiteY4" fmla="*/ 76200 h 666921"/>
              <a:gd name="connsiteX0" fmla="*/ 2619375 w 2619375"/>
              <a:gd name="connsiteY0" fmla="*/ 0 h 666954"/>
              <a:gd name="connsiteX1" fmla="*/ 2276475 w 2619375"/>
              <a:gd name="connsiteY1" fmla="*/ 390525 h 666954"/>
              <a:gd name="connsiteX2" fmla="*/ 1352550 w 2619375"/>
              <a:gd name="connsiteY2" fmla="*/ 666750 h 666954"/>
              <a:gd name="connsiteX3" fmla="*/ 447675 w 2619375"/>
              <a:gd name="connsiteY3" fmla="*/ 466725 h 666954"/>
              <a:gd name="connsiteX4" fmla="*/ 0 w 2619375"/>
              <a:gd name="connsiteY4" fmla="*/ 76200 h 666954"/>
              <a:gd name="connsiteX0" fmla="*/ 2619375 w 2619375"/>
              <a:gd name="connsiteY0" fmla="*/ 0 h 668121"/>
              <a:gd name="connsiteX1" fmla="*/ 2276475 w 2619375"/>
              <a:gd name="connsiteY1" fmla="*/ 390525 h 668121"/>
              <a:gd name="connsiteX2" fmla="*/ 1352550 w 2619375"/>
              <a:gd name="connsiteY2" fmla="*/ 666750 h 668121"/>
              <a:gd name="connsiteX3" fmla="*/ 447675 w 2619375"/>
              <a:gd name="connsiteY3" fmla="*/ 466725 h 668121"/>
              <a:gd name="connsiteX4" fmla="*/ 0 w 2619375"/>
              <a:gd name="connsiteY4" fmla="*/ 76200 h 668121"/>
              <a:gd name="connsiteX0" fmla="*/ 2676525 w 2676525"/>
              <a:gd name="connsiteY0" fmla="*/ 19050 h 686907"/>
              <a:gd name="connsiteX1" fmla="*/ 2333625 w 2676525"/>
              <a:gd name="connsiteY1" fmla="*/ 409575 h 686907"/>
              <a:gd name="connsiteX2" fmla="*/ 1409700 w 2676525"/>
              <a:gd name="connsiteY2" fmla="*/ 685800 h 686907"/>
              <a:gd name="connsiteX3" fmla="*/ 504825 w 2676525"/>
              <a:gd name="connsiteY3" fmla="*/ 485775 h 686907"/>
              <a:gd name="connsiteX4" fmla="*/ 0 w 2676525"/>
              <a:gd name="connsiteY4" fmla="*/ 0 h 68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525" h="686907">
                <a:moveTo>
                  <a:pt x="2676525" y="19050"/>
                </a:moveTo>
                <a:cubicBezTo>
                  <a:pt x="2610643" y="158750"/>
                  <a:pt x="2554287" y="269875"/>
                  <a:pt x="2333625" y="409575"/>
                </a:cubicBezTo>
                <a:cubicBezTo>
                  <a:pt x="2112963" y="549275"/>
                  <a:pt x="1781175" y="673100"/>
                  <a:pt x="1409700" y="685800"/>
                </a:cubicBezTo>
                <a:cubicBezTo>
                  <a:pt x="1038225" y="698500"/>
                  <a:pt x="739775" y="600075"/>
                  <a:pt x="504825" y="485775"/>
                </a:cubicBezTo>
                <a:cubicBezTo>
                  <a:pt x="269875" y="371475"/>
                  <a:pt x="111125" y="146050"/>
                  <a:pt x="0" y="0"/>
                </a:cubicBezTo>
              </a:path>
            </a:pathLst>
          </a:custGeom>
          <a:noFill/>
          <a:ln w="254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52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Shape 182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239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Translation</a:t>
            </a:r>
          </a:p>
        </p:txBody>
      </p:sp>
      <p:sp>
        <p:nvSpPr>
          <p:cNvPr id="1829" name="Shape 1829"/>
          <p:cNvSpPr txBox="1">
            <a:spLocks noGrp="1"/>
          </p:cNvSpPr>
          <p:nvPr>
            <p:ph type="body" idx="4294967295"/>
          </p:nvPr>
        </p:nvSpPr>
        <p:spPr>
          <a:xfrm>
            <a:off x="209550" y="1599899"/>
            <a:ext cx="82296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sz="3000" dirty="0"/>
          </a:p>
          <a:p>
            <a:pPr>
              <a:spcBef>
                <a:spcPts val="0"/>
              </a:spcBef>
              <a:buNone/>
            </a:pPr>
            <a:r>
              <a:rPr lang="en" sz="2400" dirty="0" smtClean="0"/>
              <a:t>“</a:t>
            </a:r>
            <a:r>
              <a:rPr lang="en" dirty="0" smtClean="0"/>
              <a:t>I love coffee</a:t>
            </a:r>
            <a:r>
              <a:rPr lang="en" sz="2400" dirty="0" smtClean="0"/>
              <a:t>” </a:t>
            </a:r>
            <a:r>
              <a:rPr lang="en" sz="2400" dirty="0"/>
              <a:t>-&gt; </a:t>
            </a:r>
            <a:r>
              <a:rPr lang="en" sz="2400" dirty="0" smtClean="0"/>
              <a:t>“</a:t>
            </a:r>
            <a:r>
              <a:rPr lang="en" dirty="0" smtClean="0"/>
              <a:t>Me gusta el </a:t>
            </a:r>
            <a:r>
              <a:rPr lang="en-US" dirty="0" smtClean="0"/>
              <a:t>café</a:t>
            </a:r>
            <a:r>
              <a:rPr lang="en" sz="2400" dirty="0" smtClean="0"/>
              <a:t>”</a:t>
            </a:r>
            <a:endParaRPr lang="en" sz="2400" dirty="0"/>
          </a:p>
        </p:txBody>
      </p:sp>
      <p:sp>
        <p:nvSpPr>
          <p:cNvPr id="1831" name="Shape 1831"/>
          <p:cNvSpPr/>
          <p:nvPr/>
        </p:nvSpPr>
        <p:spPr>
          <a:xfrm>
            <a:off x="4008275" y="4215333"/>
            <a:ext cx="102600" cy="1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2" name="Shape 1832"/>
          <p:cNvSpPr/>
          <p:nvPr/>
        </p:nvSpPr>
        <p:spPr>
          <a:xfrm>
            <a:off x="772800" y="4113733"/>
            <a:ext cx="102600" cy="12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33" name="Shape 1833"/>
          <p:cNvPicPr preferRelativeResize="0"/>
          <p:nvPr/>
        </p:nvPicPr>
        <p:blipFill rotWithShape="1">
          <a:blip r:embed="rId3">
            <a:alphaModFix/>
          </a:blip>
          <a:srcRect l="52682" r="19678"/>
          <a:stretch/>
        </p:blipFill>
        <p:spPr>
          <a:xfrm>
            <a:off x="5829301" y="2028366"/>
            <a:ext cx="3174424" cy="36388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5" name="Shape 1835"/>
          <p:cNvCxnSpPr/>
          <p:nvPr/>
        </p:nvCxnSpPr>
        <p:spPr>
          <a:xfrm>
            <a:off x="462541" y="3308277"/>
            <a:ext cx="0" cy="346023"/>
          </a:xfrm>
          <a:prstGeom prst="straightConnector1">
            <a:avLst/>
          </a:prstGeom>
          <a:noFill/>
          <a:ln w="114300" cap="flat" cmpd="sng">
            <a:solidFill>
              <a:srgbClr val="99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36" name="Shape 1836"/>
          <p:cNvCxnSpPr/>
          <p:nvPr/>
        </p:nvCxnSpPr>
        <p:spPr>
          <a:xfrm>
            <a:off x="970966" y="3143250"/>
            <a:ext cx="0" cy="510227"/>
          </a:xfrm>
          <a:prstGeom prst="straightConnector1">
            <a:avLst/>
          </a:prstGeom>
          <a:noFill/>
          <a:ln w="114300" cap="flat" cmpd="sng">
            <a:solidFill>
              <a:srgbClr val="99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38" name="Shape 1838"/>
          <p:cNvCxnSpPr/>
          <p:nvPr/>
        </p:nvCxnSpPr>
        <p:spPr>
          <a:xfrm>
            <a:off x="1900194" y="2395434"/>
            <a:ext cx="0" cy="1258043"/>
          </a:xfrm>
          <a:prstGeom prst="straightConnector1">
            <a:avLst/>
          </a:prstGeom>
          <a:noFill/>
          <a:ln w="114300" cap="flat" cmpd="sng">
            <a:solidFill>
              <a:srgbClr val="99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40" name="Shape 1840"/>
          <p:cNvCxnSpPr/>
          <p:nvPr/>
        </p:nvCxnSpPr>
        <p:spPr>
          <a:xfrm>
            <a:off x="333067" y="3656233"/>
            <a:ext cx="2481599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41" name="Shape 1841"/>
          <p:cNvSpPr/>
          <p:nvPr/>
        </p:nvSpPr>
        <p:spPr>
          <a:xfrm rot="-5400000">
            <a:off x="1402940" y="918884"/>
            <a:ext cx="446000" cy="2507099"/>
          </a:xfrm>
          <a:prstGeom prst="rightBrace">
            <a:avLst>
              <a:gd name="adj1" fmla="val 68886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2" name="Shape 1842"/>
          <p:cNvSpPr txBox="1"/>
          <p:nvPr/>
        </p:nvSpPr>
        <p:spPr>
          <a:xfrm>
            <a:off x="738216" y="1251634"/>
            <a:ext cx="2076450" cy="92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Distribution over input words</a:t>
            </a:r>
          </a:p>
        </p:txBody>
      </p:sp>
      <p:sp>
        <p:nvSpPr>
          <p:cNvPr id="17" name="Shape 1823"/>
          <p:cNvSpPr txBox="1"/>
          <p:nvPr/>
        </p:nvSpPr>
        <p:spPr>
          <a:xfrm>
            <a:off x="31693" y="5583033"/>
            <a:ext cx="3768781" cy="4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/>
              <a:t>Bahdanau et al, “Neural Machine Translation by Jointly Learning to Align and Translate”, ICLR 2015</a:t>
            </a:r>
          </a:p>
        </p:txBody>
      </p:sp>
      <p:sp>
        <p:nvSpPr>
          <p:cNvPr id="18" name="Freeform 17"/>
          <p:cNvSpPr/>
          <p:nvPr/>
        </p:nvSpPr>
        <p:spPr>
          <a:xfrm>
            <a:off x="1625940" y="4349325"/>
            <a:ext cx="2869860" cy="686907"/>
          </a:xfrm>
          <a:custGeom>
            <a:avLst/>
            <a:gdLst>
              <a:gd name="connsiteX0" fmla="*/ 2619375 w 2619375"/>
              <a:gd name="connsiteY0" fmla="*/ 0 h 667721"/>
              <a:gd name="connsiteX1" fmla="*/ 2276475 w 2619375"/>
              <a:gd name="connsiteY1" fmla="*/ 390525 h 667721"/>
              <a:gd name="connsiteX2" fmla="*/ 1352550 w 2619375"/>
              <a:gd name="connsiteY2" fmla="*/ 666750 h 667721"/>
              <a:gd name="connsiteX3" fmla="*/ 447675 w 2619375"/>
              <a:gd name="connsiteY3" fmla="*/ 466725 h 667721"/>
              <a:gd name="connsiteX4" fmla="*/ 0 w 2619375"/>
              <a:gd name="connsiteY4" fmla="*/ 76200 h 667721"/>
              <a:gd name="connsiteX0" fmla="*/ 2619375 w 2619375"/>
              <a:gd name="connsiteY0" fmla="*/ 0 h 666921"/>
              <a:gd name="connsiteX1" fmla="*/ 2276475 w 2619375"/>
              <a:gd name="connsiteY1" fmla="*/ 390525 h 666921"/>
              <a:gd name="connsiteX2" fmla="*/ 1352550 w 2619375"/>
              <a:gd name="connsiteY2" fmla="*/ 666750 h 666921"/>
              <a:gd name="connsiteX3" fmla="*/ 447675 w 2619375"/>
              <a:gd name="connsiteY3" fmla="*/ 466725 h 666921"/>
              <a:gd name="connsiteX4" fmla="*/ 0 w 2619375"/>
              <a:gd name="connsiteY4" fmla="*/ 76200 h 666921"/>
              <a:gd name="connsiteX0" fmla="*/ 2619375 w 2619375"/>
              <a:gd name="connsiteY0" fmla="*/ 0 h 666921"/>
              <a:gd name="connsiteX1" fmla="*/ 2276475 w 2619375"/>
              <a:gd name="connsiteY1" fmla="*/ 390525 h 666921"/>
              <a:gd name="connsiteX2" fmla="*/ 1352550 w 2619375"/>
              <a:gd name="connsiteY2" fmla="*/ 666750 h 666921"/>
              <a:gd name="connsiteX3" fmla="*/ 447675 w 2619375"/>
              <a:gd name="connsiteY3" fmla="*/ 466725 h 666921"/>
              <a:gd name="connsiteX4" fmla="*/ 0 w 2619375"/>
              <a:gd name="connsiteY4" fmla="*/ 76200 h 666921"/>
              <a:gd name="connsiteX0" fmla="*/ 2619375 w 2619375"/>
              <a:gd name="connsiteY0" fmla="*/ 0 h 666954"/>
              <a:gd name="connsiteX1" fmla="*/ 2276475 w 2619375"/>
              <a:gd name="connsiteY1" fmla="*/ 390525 h 666954"/>
              <a:gd name="connsiteX2" fmla="*/ 1352550 w 2619375"/>
              <a:gd name="connsiteY2" fmla="*/ 666750 h 666954"/>
              <a:gd name="connsiteX3" fmla="*/ 447675 w 2619375"/>
              <a:gd name="connsiteY3" fmla="*/ 466725 h 666954"/>
              <a:gd name="connsiteX4" fmla="*/ 0 w 2619375"/>
              <a:gd name="connsiteY4" fmla="*/ 76200 h 666954"/>
              <a:gd name="connsiteX0" fmla="*/ 2619375 w 2619375"/>
              <a:gd name="connsiteY0" fmla="*/ 0 h 668121"/>
              <a:gd name="connsiteX1" fmla="*/ 2276475 w 2619375"/>
              <a:gd name="connsiteY1" fmla="*/ 390525 h 668121"/>
              <a:gd name="connsiteX2" fmla="*/ 1352550 w 2619375"/>
              <a:gd name="connsiteY2" fmla="*/ 666750 h 668121"/>
              <a:gd name="connsiteX3" fmla="*/ 447675 w 2619375"/>
              <a:gd name="connsiteY3" fmla="*/ 466725 h 668121"/>
              <a:gd name="connsiteX4" fmla="*/ 0 w 2619375"/>
              <a:gd name="connsiteY4" fmla="*/ 76200 h 668121"/>
              <a:gd name="connsiteX0" fmla="*/ 2676525 w 2676525"/>
              <a:gd name="connsiteY0" fmla="*/ 19050 h 686907"/>
              <a:gd name="connsiteX1" fmla="*/ 2333625 w 2676525"/>
              <a:gd name="connsiteY1" fmla="*/ 409575 h 686907"/>
              <a:gd name="connsiteX2" fmla="*/ 1409700 w 2676525"/>
              <a:gd name="connsiteY2" fmla="*/ 685800 h 686907"/>
              <a:gd name="connsiteX3" fmla="*/ 504825 w 2676525"/>
              <a:gd name="connsiteY3" fmla="*/ 485775 h 686907"/>
              <a:gd name="connsiteX4" fmla="*/ 0 w 2676525"/>
              <a:gd name="connsiteY4" fmla="*/ 0 h 68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6525" h="686907">
                <a:moveTo>
                  <a:pt x="2676525" y="19050"/>
                </a:moveTo>
                <a:cubicBezTo>
                  <a:pt x="2610643" y="158750"/>
                  <a:pt x="2554287" y="269875"/>
                  <a:pt x="2333625" y="409575"/>
                </a:cubicBezTo>
                <a:cubicBezTo>
                  <a:pt x="2112963" y="549275"/>
                  <a:pt x="1781175" y="673100"/>
                  <a:pt x="1409700" y="685800"/>
                </a:cubicBezTo>
                <a:cubicBezTo>
                  <a:pt x="1038225" y="698500"/>
                  <a:pt x="739775" y="600075"/>
                  <a:pt x="504825" y="485775"/>
                </a:cubicBezTo>
                <a:cubicBezTo>
                  <a:pt x="269875" y="371475"/>
                  <a:pt x="111125" y="146050"/>
                  <a:pt x="0" y="0"/>
                </a:cubicBezTo>
              </a:path>
            </a:pathLst>
          </a:custGeom>
          <a:noFill/>
          <a:ln w="254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29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57325"/>
            <a:ext cx="6661752" cy="37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6607" y="5644634"/>
            <a:ext cx="3903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From Y. </a:t>
            </a:r>
            <a:r>
              <a:rPr lang="en-US" dirty="0" err="1"/>
              <a:t>Bengio</a:t>
            </a:r>
            <a:r>
              <a:rPr lang="en-US" dirty="0"/>
              <a:t> CVPR </a:t>
            </a:r>
            <a:r>
              <a:rPr lang="en-US" dirty="0" smtClean="0"/>
              <a:t>2015 </a:t>
            </a:r>
            <a:r>
              <a:rPr lang="en-US" dirty="0"/>
              <a:t>Tutorial </a:t>
            </a:r>
            <a:endParaRPr lang="en" dirty="0"/>
          </a:p>
        </p:txBody>
      </p:sp>
      <p:sp>
        <p:nvSpPr>
          <p:cNvPr id="8" name="Shape 1820"/>
          <p:cNvSpPr txBox="1">
            <a:spLocks/>
          </p:cNvSpPr>
          <p:nvPr/>
        </p:nvSpPr>
        <p:spPr>
          <a:xfrm>
            <a:off x="457200" y="0"/>
            <a:ext cx="8229600" cy="904875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buSzPct val="100000"/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" smtClean="0">
                <a:solidFill>
                  <a:schemeClr val="bg1"/>
                </a:solidFill>
              </a:rPr>
              <a:t> Soft Attention for Translation</a:t>
            </a:r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40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57325"/>
            <a:ext cx="6661752" cy="37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6607" y="5644634"/>
            <a:ext cx="3903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From Y. </a:t>
            </a:r>
            <a:r>
              <a:rPr lang="en-US" dirty="0" err="1"/>
              <a:t>Bengio</a:t>
            </a:r>
            <a:r>
              <a:rPr lang="en-US" dirty="0"/>
              <a:t> CVPR </a:t>
            </a:r>
            <a:r>
              <a:rPr lang="en-US" dirty="0" smtClean="0"/>
              <a:t>2015 </a:t>
            </a:r>
            <a:r>
              <a:rPr lang="en-US" dirty="0"/>
              <a:t>Tutorial </a:t>
            </a:r>
            <a:endParaRPr lang="en" dirty="0"/>
          </a:p>
        </p:txBody>
      </p:sp>
      <p:sp>
        <p:nvSpPr>
          <p:cNvPr id="4" name="Rectangle 3"/>
          <p:cNvSpPr/>
          <p:nvPr/>
        </p:nvSpPr>
        <p:spPr>
          <a:xfrm>
            <a:off x="1238250" y="1724025"/>
            <a:ext cx="5991225" cy="1400175"/>
          </a:xfrm>
          <a:prstGeom prst="rect">
            <a:avLst/>
          </a:prstGeom>
          <a:noFill/>
          <a:ln w="254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29475" y="2224057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Decoder RNN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10" name="Shape 1820"/>
          <p:cNvSpPr txBox="1">
            <a:spLocks/>
          </p:cNvSpPr>
          <p:nvPr/>
        </p:nvSpPr>
        <p:spPr>
          <a:xfrm>
            <a:off x="457200" y="0"/>
            <a:ext cx="8229600" cy="904875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buSzPct val="100000"/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" smtClean="0">
                <a:solidFill>
                  <a:schemeClr val="bg1"/>
                </a:solidFill>
              </a:rPr>
              <a:t> Soft Attention for Translation</a:t>
            </a:r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81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57325"/>
            <a:ext cx="6661752" cy="37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6607" y="5644634"/>
            <a:ext cx="3903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From Y. </a:t>
            </a:r>
            <a:r>
              <a:rPr lang="en-US" dirty="0" err="1"/>
              <a:t>Bengio</a:t>
            </a:r>
            <a:r>
              <a:rPr lang="en-US" dirty="0"/>
              <a:t> CVPR </a:t>
            </a:r>
            <a:r>
              <a:rPr lang="en-US" dirty="0" smtClean="0"/>
              <a:t>2015 </a:t>
            </a:r>
            <a:r>
              <a:rPr lang="en-US" dirty="0"/>
              <a:t>Tutorial </a:t>
            </a:r>
            <a:endParaRPr lang="en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4257675"/>
            <a:ext cx="1739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Bidirectional</a:t>
            </a:r>
            <a:br>
              <a:rPr lang="en-US" sz="2000" dirty="0" smtClean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>encoder RNN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5019" y="4181475"/>
            <a:ext cx="5103931" cy="776287"/>
          </a:xfrm>
          <a:prstGeom prst="rect">
            <a:avLst/>
          </a:prstGeom>
          <a:noFill/>
          <a:ln w="254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29475" y="2224057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Decoder RNN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10" name="Shape 1820"/>
          <p:cNvSpPr txBox="1">
            <a:spLocks/>
          </p:cNvSpPr>
          <p:nvPr/>
        </p:nvSpPr>
        <p:spPr>
          <a:xfrm>
            <a:off x="457200" y="0"/>
            <a:ext cx="8229600" cy="904875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buSzPct val="100000"/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" dirty="0" smtClean="0">
                <a:solidFill>
                  <a:schemeClr val="bg1"/>
                </a:solidFill>
              </a:rPr>
              <a:t> Soft Attention for Translation</a:t>
            </a:r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59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57325"/>
            <a:ext cx="6661752" cy="37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6607" y="5644634"/>
            <a:ext cx="3903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From Y. </a:t>
            </a:r>
            <a:r>
              <a:rPr lang="en-US" dirty="0" err="1"/>
              <a:t>Bengio</a:t>
            </a:r>
            <a:r>
              <a:rPr lang="en-US" dirty="0"/>
              <a:t> CVPR </a:t>
            </a:r>
            <a:r>
              <a:rPr lang="en-US" dirty="0" smtClean="0"/>
              <a:t>2015 </a:t>
            </a:r>
            <a:r>
              <a:rPr lang="en-US" dirty="0"/>
              <a:t>Tutorial </a:t>
            </a:r>
            <a:endParaRPr lang="en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4257675"/>
            <a:ext cx="1739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Bidirectional</a:t>
            </a:r>
            <a:br>
              <a:rPr lang="en-US" sz="2000" dirty="0" smtClean="0">
                <a:solidFill>
                  <a:srgbClr val="0033CC"/>
                </a:solidFill>
              </a:rPr>
            </a:br>
            <a:r>
              <a:rPr lang="en-US" sz="2000" dirty="0" smtClean="0">
                <a:solidFill>
                  <a:srgbClr val="0033CC"/>
                </a:solidFill>
              </a:rPr>
              <a:t>encoder RNN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5635" y="3238500"/>
            <a:ext cx="1954765" cy="776287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29475" y="2224057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Decoder RNN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0875" y="3290887"/>
            <a:ext cx="1196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Attention</a:t>
            </a:r>
            <a:br>
              <a:rPr lang="en-US" sz="2000" dirty="0" smtClean="0">
                <a:solidFill>
                  <a:srgbClr val="C00000"/>
                </a:solidFill>
              </a:rPr>
            </a:br>
            <a:r>
              <a:rPr lang="en-US" sz="2000" dirty="0" smtClean="0">
                <a:solidFill>
                  <a:srgbClr val="C00000"/>
                </a:solidFill>
              </a:rPr>
              <a:t>Model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9" name="Shape 1664"/>
          <p:cNvCxnSpPr/>
          <p:nvPr/>
        </p:nvCxnSpPr>
        <p:spPr>
          <a:xfrm flipH="1">
            <a:off x="3200400" y="3457575"/>
            <a:ext cx="3800476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" name="Shape 1820"/>
          <p:cNvSpPr txBox="1">
            <a:spLocks/>
          </p:cNvSpPr>
          <p:nvPr/>
        </p:nvSpPr>
        <p:spPr>
          <a:xfrm>
            <a:off x="457200" y="0"/>
            <a:ext cx="8229600" cy="904875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buSzPct val="100000"/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" smtClean="0">
                <a:solidFill>
                  <a:schemeClr val="bg1"/>
                </a:solidFill>
              </a:rPr>
              <a:t> Soft Attention for Translation</a:t>
            </a:r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6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842"/>
          <p:cNvSpPr txBox="1"/>
          <p:nvPr/>
        </p:nvSpPr>
        <p:spPr>
          <a:xfrm>
            <a:off x="285750" y="1212942"/>
            <a:ext cx="8134350" cy="439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/>
              <a:t>Context vector (input to decoder):</a:t>
            </a:r>
          </a:p>
          <a:p>
            <a:pPr lvl="0">
              <a:spcBef>
                <a:spcPts val="0"/>
              </a:spcBef>
              <a:buNone/>
            </a:pPr>
            <a:endParaRPr lang="en" sz="2400" dirty="0"/>
          </a:p>
          <a:p>
            <a:pPr lvl="0">
              <a:spcBef>
                <a:spcPts val="0"/>
              </a:spcBef>
              <a:buNone/>
            </a:pPr>
            <a:endParaRPr lang="en" sz="2400" dirty="0" smtClean="0"/>
          </a:p>
          <a:p>
            <a:pPr lvl="0">
              <a:spcBef>
                <a:spcPts val="0"/>
              </a:spcBef>
              <a:buNone/>
            </a:pPr>
            <a:endParaRPr lang="en" sz="2400" dirty="0"/>
          </a:p>
          <a:p>
            <a:pPr lvl="0">
              <a:spcBef>
                <a:spcPts val="0"/>
              </a:spcBef>
              <a:buNone/>
            </a:pPr>
            <a:r>
              <a:rPr lang="en" sz="2400" dirty="0" smtClean="0"/>
              <a:t>Mixture weights:</a:t>
            </a:r>
          </a:p>
          <a:p>
            <a:pPr lvl="0">
              <a:spcBef>
                <a:spcPts val="0"/>
              </a:spcBef>
              <a:buNone/>
            </a:pPr>
            <a:endParaRPr lang="en" sz="2400" dirty="0"/>
          </a:p>
          <a:p>
            <a:pPr lvl="0">
              <a:spcBef>
                <a:spcPts val="0"/>
              </a:spcBef>
              <a:buNone/>
            </a:pPr>
            <a:endParaRPr lang="en" sz="2400" dirty="0" smtClean="0"/>
          </a:p>
          <a:p>
            <a:pPr lvl="0">
              <a:spcBef>
                <a:spcPts val="0"/>
              </a:spcBef>
              <a:buNone/>
            </a:pPr>
            <a:endParaRPr lang="en" sz="2400" dirty="0"/>
          </a:p>
          <a:p>
            <a:pPr lvl="0">
              <a:spcBef>
                <a:spcPts val="0"/>
              </a:spcBef>
              <a:buNone/>
            </a:pPr>
            <a:r>
              <a:rPr lang="en" sz="2400" dirty="0" smtClean="0"/>
              <a:t>Alignment score (how well do input words near j match output words at position i):</a:t>
            </a:r>
            <a:endParaRPr lang="en" sz="2400" dirty="0"/>
          </a:p>
        </p:txBody>
      </p:sp>
      <p:sp>
        <p:nvSpPr>
          <p:cNvPr id="11" name="Shape 1823"/>
          <p:cNvSpPr txBox="1"/>
          <p:nvPr/>
        </p:nvSpPr>
        <p:spPr>
          <a:xfrm>
            <a:off x="184093" y="5583033"/>
            <a:ext cx="3768781" cy="4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/>
              <a:t>Bahdanau et al, “Neural Machine Translation by Jointly Learning to Align and Translate”, ICLR 2015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06" y="1733549"/>
            <a:ext cx="1804987" cy="9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317" y="3224210"/>
            <a:ext cx="2276475" cy="70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6" y="4951063"/>
            <a:ext cx="2105025" cy="3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1820"/>
          <p:cNvSpPr txBox="1">
            <a:spLocks/>
          </p:cNvSpPr>
          <p:nvPr/>
        </p:nvSpPr>
        <p:spPr>
          <a:xfrm>
            <a:off x="457200" y="0"/>
            <a:ext cx="8229600" cy="904875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buSzPct val="100000"/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" smtClean="0">
                <a:solidFill>
                  <a:schemeClr val="bg1"/>
                </a:solidFill>
              </a:rPr>
              <a:t> Soft Attention for Translation</a:t>
            </a:r>
            <a:endParaRPr lang="e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78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80376" y="174167"/>
            <a:ext cx="8933099" cy="95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sz="3200" dirty="0">
              <a:solidFill>
                <a:schemeClr val="bg1"/>
              </a:solidFill>
            </a:endParaRPr>
          </a:p>
        </p:txBody>
      </p:sp>
      <p:sp>
        <p:nvSpPr>
          <p:cNvPr id="22" name="Shape 380"/>
          <p:cNvSpPr txBox="1"/>
          <p:nvPr/>
        </p:nvSpPr>
        <p:spPr>
          <a:xfrm>
            <a:off x="328905" y="1107354"/>
            <a:ext cx="8684570" cy="48185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14300" lvl="0" rtl="0">
              <a:spcBef>
                <a:spcPts val="1200"/>
              </a:spcBef>
              <a:buSzPct val="100000"/>
            </a:pPr>
            <a:endParaRPr lang="en" sz="2400" dirty="0"/>
          </a:p>
        </p:txBody>
      </p:sp>
      <p:pic>
        <p:nvPicPr>
          <p:cNvPr id="1028" name="Picture 4" descr="Image result for attention cock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6" y="1027"/>
            <a:ext cx="9153876" cy="700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9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Shape 182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04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Translation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38239"/>
            <a:ext cx="8858250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hape 1823"/>
          <p:cNvSpPr txBox="1"/>
          <p:nvPr/>
        </p:nvSpPr>
        <p:spPr>
          <a:xfrm>
            <a:off x="184093" y="5583033"/>
            <a:ext cx="3768781" cy="4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/>
              <a:t>Bahdanau et al, “Neural Machine Translation by Jointly Learning to Align and Translate”, ICLR 2015</a:t>
            </a:r>
          </a:p>
        </p:txBody>
      </p:sp>
    </p:spTree>
    <p:extLst>
      <p:ext uri="{BB962C8B-B14F-4D97-AF65-F5344CB8AC3E}">
        <p14:creationId xmlns:p14="http://schemas.microsoft.com/office/powerpoint/2010/main" val="4294596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842"/>
          <p:cNvSpPr txBox="1"/>
          <p:nvPr/>
        </p:nvSpPr>
        <p:spPr>
          <a:xfrm>
            <a:off x="285750" y="1212942"/>
            <a:ext cx="8134350" cy="439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/>
              <a:t>Reached State of the art in one year:</a:t>
            </a:r>
            <a:endParaRPr lang="en" sz="2400" dirty="0"/>
          </a:p>
        </p:txBody>
      </p:sp>
      <p:sp>
        <p:nvSpPr>
          <p:cNvPr id="11" name="Shape 1823"/>
          <p:cNvSpPr txBox="1"/>
          <p:nvPr/>
        </p:nvSpPr>
        <p:spPr>
          <a:xfrm>
            <a:off x="285750" y="5611184"/>
            <a:ext cx="3768781" cy="4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 smtClean="0"/>
              <a:t>Yoshua Bengio, NIPS RAM workshop 2015</a:t>
            </a:r>
            <a:endParaRPr lang="en" sz="1200" dirty="0"/>
          </a:p>
        </p:txBody>
      </p:sp>
      <p:sp>
        <p:nvSpPr>
          <p:cNvPr id="16" name="Shape 1820"/>
          <p:cNvSpPr txBox="1">
            <a:spLocks/>
          </p:cNvSpPr>
          <p:nvPr/>
        </p:nvSpPr>
        <p:spPr>
          <a:xfrm>
            <a:off x="457200" y="0"/>
            <a:ext cx="8229600" cy="904875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buSzPct val="100000"/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" smtClean="0">
                <a:solidFill>
                  <a:schemeClr val="bg1"/>
                </a:solidFill>
              </a:rPr>
              <a:t> Soft Attention for Translation</a:t>
            </a:r>
            <a:endParaRPr lang="en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44" y="1953770"/>
            <a:ext cx="6462712" cy="36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112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842"/>
          <p:cNvSpPr txBox="1"/>
          <p:nvPr/>
        </p:nvSpPr>
        <p:spPr>
          <a:xfrm>
            <a:off x="285750" y="904875"/>
            <a:ext cx="8134350" cy="47010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/>
              <a:t>Luong, Pham and Manning’s Translation </a:t>
            </a:r>
            <a:r>
              <a:rPr lang="en" sz="2400" dirty="0" smtClean="0"/>
              <a:t>System (2015):</a:t>
            </a:r>
            <a:endParaRPr lang="en" sz="2400" dirty="0"/>
          </a:p>
        </p:txBody>
      </p:sp>
      <p:sp>
        <p:nvSpPr>
          <p:cNvPr id="11" name="Shape 1823"/>
          <p:cNvSpPr txBox="1"/>
          <p:nvPr/>
        </p:nvSpPr>
        <p:spPr>
          <a:xfrm>
            <a:off x="285750" y="5819693"/>
            <a:ext cx="3768781" cy="4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dirty="0" smtClean="0"/>
              <a:t>Luong and Manning IWSLT 2015</a:t>
            </a:r>
            <a:endParaRPr lang="en" sz="1200" dirty="0"/>
          </a:p>
        </p:txBody>
      </p:sp>
      <p:sp>
        <p:nvSpPr>
          <p:cNvPr id="16" name="Shape 1820"/>
          <p:cNvSpPr txBox="1">
            <a:spLocks/>
          </p:cNvSpPr>
          <p:nvPr/>
        </p:nvSpPr>
        <p:spPr>
          <a:xfrm>
            <a:off x="457200" y="0"/>
            <a:ext cx="8229600" cy="904875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buSzPct val="100000"/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" dirty="0" smtClean="0">
                <a:solidFill>
                  <a:schemeClr val="bg1"/>
                </a:solidFill>
              </a:rPr>
              <a:t> Soft Attention for Translation</a:t>
            </a:r>
            <a:endParaRPr lang="en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34835"/>
            <a:ext cx="7972425" cy="386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48275" y="1575316"/>
            <a:ext cx="354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Translation Error Rate vs Human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377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842"/>
          <p:cNvSpPr txBox="1"/>
          <p:nvPr/>
        </p:nvSpPr>
        <p:spPr>
          <a:xfrm>
            <a:off x="285750" y="1266825"/>
            <a:ext cx="8610600" cy="43391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/>
              <a:t>Stacked LSTM </a:t>
            </a:r>
            <a:r>
              <a:rPr lang="en" sz="2400" dirty="0" smtClean="0"/>
              <a:t>(</a:t>
            </a:r>
            <a:r>
              <a:rPr lang="en" sz="2400" dirty="0" smtClean="0"/>
              <a:t>c.f.</a:t>
            </a:r>
            <a:r>
              <a:rPr lang="en" sz="2400" dirty="0" smtClean="0"/>
              <a:t> </a:t>
            </a:r>
            <a:r>
              <a:rPr lang="en" sz="2400" dirty="0" smtClean="0"/>
              <a:t>bidirectional flat encoder in Bahdanau et al):</a:t>
            </a:r>
            <a:endParaRPr lang="en" sz="2400" dirty="0"/>
          </a:p>
        </p:txBody>
      </p:sp>
      <p:sp>
        <p:nvSpPr>
          <p:cNvPr id="11" name="Shape 1823"/>
          <p:cNvSpPr txBox="1"/>
          <p:nvPr/>
        </p:nvSpPr>
        <p:spPr>
          <a:xfrm>
            <a:off x="285750" y="5819693"/>
            <a:ext cx="6705600" cy="4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dirty="0"/>
              <a:t>Effective Approaches to Attention-based Neural Machine Translation</a:t>
            </a:r>
          </a:p>
          <a:p>
            <a:r>
              <a:rPr lang="en-US" sz="1200" dirty="0"/>
              <a:t>Minh-Thang </a:t>
            </a:r>
            <a:r>
              <a:rPr lang="en-US" sz="1200" dirty="0" smtClean="0"/>
              <a:t>Luong, </a:t>
            </a:r>
            <a:r>
              <a:rPr lang="en-US" sz="1200" dirty="0" err="1"/>
              <a:t>Hieu</a:t>
            </a:r>
            <a:r>
              <a:rPr lang="en-US" sz="1200" dirty="0"/>
              <a:t> </a:t>
            </a:r>
            <a:r>
              <a:rPr lang="en-US" sz="1200" dirty="0" smtClean="0"/>
              <a:t>Pham, </a:t>
            </a:r>
            <a:r>
              <a:rPr lang="en-US" sz="1200" dirty="0"/>
              <a:t>Christopher D. </a:t>
            </a:r>
            <a:r>
              <a:rPr lang="en-US" sz="1200" dirty="0" smtClean="0"/>
              <a:t>Manning, EMNLP 15</a:t>
            </a:r>
            <a:endParaRPr lang="en" sz="1200" dirty="0"/>
          </a:p>
        </p:txBody>
      </p:sp>
      <p:sp>
        <p:nvSpPr>
          <p:cNvPr id="16" name="Shape 1820"/>
          <p:cNvSpPr txBox="1">
            <a:spLocks/>
          </p:cNvSpPr>
          <p:nvPr/>
        </p:nvSpPr>
        <p:spPr>
          <a:xfrm>
            <a:off x="457200" y="0"/>
            <a:ext cx="8229600" cy="904875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buSzPct val="100000"/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" dirty="0" smtClean="0">
                <a:solidFill>
                  <a:schemeClr val="bg1"/>
                </a:solidFill>
              </a:rPr>
              <a:t> Luong, Pham and </a:t>
            </a:r>
            <a:r>
              <a:rPr lang="en" dirty="0" smtClean="0">
                <a:solidFill>
                  <a:schemeClr val="bg1"/>
                </a:solidFill>
              </a:rPr>
              <a:t>Manning 2015</a:t>
            </a:r>
            <a:endParaRPr lang="en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1862138"/>
            <a:ext cx="610552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948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23"/>
          <p:cNvSpPr txBox="1"/>
          <p:nvPr/>
        </p:nvSpPr>
        <p:spPr>
          <a:xfrm>
            <a:off x="285750" y="5819693"/>
            <a:ext cx="6705600" cy="4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dirty="0"/>
              <a:t>Effective Approaches to Attention-based Neural Machine Translation</a:t>
            </a:r>
          </a:p>
          <a:p>
            <a:r>
              <a:rPr lang="en-US" sz="1200" dirty="0"/>
              <a:t>Minh-Thang Luong </a:t>
            </a:r>
            <a:r>
              <a:rPr lang="en-US" sz="1200" dirty="0" err="1"/>
              <a:t>Hieu</a:t>
            </a:r>
            <a:r>
              <a:rPr lang="en-US" sz="1200" dirty="0"/>
              <a:t> Pham Christopher D. </a:t>
            </a:r>
            <a:r>
              <a:rPr lang="en-US" sz="1200" dirty="0" smtClean="0"/>
              <a:t>Manning, EMNLP 15</a:t>
            </a:r>
            <a:endParaRPr lang="en" sz="1200" dirty="0"/>
          </a:p>
        </p:txBody>
      </p:sp>
      <p:sp>
        <p:nvSpPr>
          <p:cNvPr id="16" name="Shape 1820"/>
          <p:cNvSpPr txBox="1">
            <a:spLocks/>
          </p:cNvSpPr>
          <p:nvPr/>
        </p:nvSpPr>
        <p:spPr>
          <a:xfrm>
            <a:off x="457200" y="0"/>
            <a:ext cx="8229600" cy="904875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buSzPct val="100000"/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" dirty="0" smtClean="0">
                <a:solidFill>
                  <a:schemeClr val="bg1"/>
                </a:solidFill>
              </a:rPr>
              <a:t> Global Attention Model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10" name="Shape 1842"/>
          <p:cNvSpPr txBox="1"/>
          <p:nvPr/>
        </p:nvSpPr>
        <p:spPr>
          <a:xfrm>
            <a:off x="285750" y="1038225"/>
            <a:ext cx="8477250" cy="45677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/>
              <a:t>Global attention model is similar but simpler than Badanau’s:</a:t>
            </a:r>
          </a:p>
          <a:p>
            <a:pPr lvl="0">
              <a:spcBef>
                <a:spcPts val="0"/>
              </a:spcBef>
              <a:buNone/>
            </a:pPr>
            <a:endParaRPr lang="en" sz="2400" dirty="0" smtClean="0"/>
          </a:p>
          <a:p>
            <a:pPr lvl="0">
              <a:spcBef>
                <a:spcPts val="0"/>
              </a:spcBef>
              <a:buNone/>
            </a:pPr>
            <a:r>
              <a:rPr lang="en" sz="2400" dirty="0" smtClean="0"/>
              <a:t>Different word matching functions were used</a:t>
            </a:r>
            <a:endParaRPr lang="en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2409948"/>
            <a:ext cx="2571749" cy="331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338409"/>
            <a:ext cx="3952875" cy="336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44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23"/>
          <p:cNvSpPr txBox="1"/>
          <p:nvPr/>
        </p:nvSpPr>
        <p:spPr>
          <a:xfrm>
            <a:off x="285750" y="5819693"/>
            <a:ext cx="6705600" cy="4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dirty="0"/>
              <a:t>Effective Approaches to Attention-based Neural Machine Translation</a:t>
            </a:r>
          </a:p>
          <a:p>
            <a:r>
              <a:rPr lang="en-US" sz="1200" dirty="0"/>
              <a:t>Minh-Thang Luong </a:t>
            </a:r>
            <a:r>
              <a:rPr lang="en-US" sz="1200" dirty="0" err="1"/>
              <a:t>Hieu</a:t>
            </a:r>
            <a:r>
              <a:rPr lang="en-US" sz="1200" dirty="0"/>
              <a:t> Pham Christopher D. </a:t>
            </a:r>
            <a:r>
              <a:rPr lang="en-US" sz="1200" dirty="0" smtClean="0"/>
              <a:t>Manning, EMNLP 15</a:t>
            </a:r>
            <a:endParaRPr lang="en" sz="1200" dirty="0"/>
          </a:p>
        </p:txBody>
      </p:sp>
      <p:sp>
        <p:nvSpPr>
          <p:cNvPr id="16" name="Shape 1820"/>
          <p:cNvSpPr txBox="1">
            <a:spLocks/>
          </p:cNvSpPr>
          <p:nvPr/>
        </p:nvSpPr>
        <p:spPr>
          <a:xfrm>
            <a:off x="457200" y="0"/>
            <a:ext cx="8229600" cy="904875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buSzPct val="100000"/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" dirty="0" smtClean="0">
                <a:solidFill>
                  <a:schemeClr val="bg1"/>
                </a:solidFill>
              </a:rPr>
              <a:t>Local Attention Model</a:t>
            </a:r>
            <a:endParaRPr lang="en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4" y="1309852"/>
            <a:ext cx="5176012" cy="419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hape 1842"/>
          <p:cNvSpPr txBox="1"/>
          <p:nvPr/>
        </p:nvSpPr>
        <p:spPr>
          <a:xfrm>
            <a:off x="285750" y="1038555"/>
            <a:ext cx="8477250" cy="45677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 smtClean="0"/>
              <a:t>Compute a best aligned position </a:t>
            </a:r>
            <a:r>
              <a:rPr lang="en" sz="2400" i="1" dirty="0" smtClean="0"/>
              <a:t>p</a:t>
            </a:r>
            <a:r>
              <a:rPr lang="en" sz="2400" i="1" baseline="-25000" dirty="0" smtClean="0"/>
              <a:t>t</a:t>
            </a:r>
            <a:r>
              <a:rPr lang="en" sz="2400" dirty="0" smtClean="0"/>
              <a:t> first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2400" dirty="0" smtClean="0"/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400" dirty="0" smtClean="0"/>
              <a:t>Then </a:t>
            </a:r>
            <a:r>
              <a:rPr lang="en" sz="2400" dirty="0" smtClean="0"/>
              <a:t>compute a context vector centered</a:t>
            </a:r>
            <a:br>
              <a:rPr lang="en" sz="2400" dirty="0" smtClean="0"/>
            </a:br>
            <a:r>
              <a:rPr lang="en" sz="2400" dirty="0" smtClean="0"/>
              <a:t>at that position </a:t>
            </a:r>
            <a:endParaRPr lang="en" sz="2400" dirty="0"/>
          </a:p>
        </p:txBody>
      </p:sp>
      <p:sp>
        <p:nvSpPr>
          <p:cNvPr id="7" name="Oval 6"/>
          <p:cNvSpPr/>
          <p:nvPr/>
        </p:nvSpPr>
        <p:spPr>
          <a:xfrm>
            <a:off x="5112462" y="3135172"/>
            <a:ext cx="1878887" cy="64597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77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823"/>
          <p:cNvSpPr txBox="1"/>
          <p:nvPr/>
        </p:nvSpPr>
        <p:spPr>
          <a:xfrm>
            <a:off x="285750" y="5819693"/>
            <a:ext cx="6705600" cy="4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200" dirty="0"/>
              <a:t>Effective Approaches to Attention-based Neural Machine Translation</a:t>
            </a:r>
          </a:p>
          <a:p>
            <a:r>
              <a:rPr lang="en-US" sz="1200" dirty="0"/>
              <a:t>Minh-Thang Luong </a:t>
            </a:r>
            <a:r>
              <a:rPr lang="en-US" sz="1200" dirty="0" err="1"/>
              <a:t>Hieu</a:t>
            </a:r>
            <a:r>
              <a:rPr lang="en-US" sz="1200" dirty="0"/>
              <a:t> Pham Christopher D. </a:t>
            </a:r>
            <a:r>
              <a:rPr lang="en-US" sz="1200" dirty="0" smtClean="0"/>
              <a:t>Manning, EMNLP 15</a:t>
            </a:r>
            <a:endParaRPr lang="en" sz="1200" dirty="0"/>
          </a:p>
        </p:txBody>
      </p:sp>
      <p:sp>
        <p:nvSpPr>
          <p:cNvPr id="16" name="Shape 1820"/>
          <p:cNvSpPr txBox="1">
            <a:spLocks/>
          </p:cNvSpPr>
          <p:nvPr/>
        </p:nvSpPr>
        <p:spPr>
          <a:xfrm>
            <a:off x="457200" y="0"/>
            <a:ext cx="8229600" cy="904875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buSzPct val="100000"/>
              <a:buNone/>
              <a:defRPr sz="36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" dirty="0" smtClean="0">
                <a:solidFill>
                  <a:schemeClr val="bg1"/>
                </a:solidFill>
              </a:rPr>
              <a:t>Results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10" name="Shape 1842"/>
          <p:cNvSpPr txBox="1"/>
          <p:nvPr/>
        </p:nvSpPr>
        <p:spPr>
          <a:xfrm>
            <a:off x="285750" y="1038555"/>
            <a:ext cx="8477250" cy="45677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" sz="2400" dirty="0" smtClean="0"/>
              <a:t> </a:t>
            </a:r>
            <a:endParaRPr lang="en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5" y="1400744"/>
            <a:ext cx="8524235" cy="387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143516" y="4943474"/>
            <a:ext cx="3218810" cy="33527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02661" y="5278748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Local </a:t>
            </a:r>
            <a:r>
              <a:rPr lang="en-US" sz="2000" b="1" i="1" dirty="0" smtClean="0">
                <a:solidFill>
                  <a:srgbClr val="C00000"/>
                </a:solidFill>
              </a:rPr>
              <a:t>and</a:t>
            </a:r>
            <a:r>
              <a:rPr lang="en-US" sz="2000" dirty="0" smtClean="0">
                <a:solidFill>
                  <a:srgbClr val="C00000"/>
                </a:solidFill>
              </a:rPr>
              <a:t> global models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574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04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Recall</a:t>
            </a:r>
            <a:r>
              <a:rPr lang="en" dirty="0">
                <a:solidFill>
                  <a:schemeClr val="bg1"/>
                </a:solidFill>
              </a:rPr>
              <a:t>: RNN for Captioning</a:t>
            </a:r>
          </a:p>
        </p:txBody>
      </p:sp>
      <p:pic>
        <p:nvPicPr>
          <p:cNvPr id="1069" name="Shape 10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73" y="2867700"/>
            <a:ext cx="1106200" cy="149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070" name="Shape 1070"/>
          <p:cNvSpPr txBox="1"/>
          <p:nvPr/>
        </p:nvSpPr>
        <p:spPr>
          <a:xfrm>
            <a:off x="406024" y="4300901"/>
            <a:ext cx="119417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/>
              <a:t>Image: </a:t>
            </a:r>
            <a:br>
              <a:rPr lang="en" dirty="0"/>
            </a:br>
            <a:r>
              <a:rPr lang="en" dirty="0"/>
              <a:t>H x W x 3</a:t>
            </a:r>
          </a:p>
        </p:txBody>
      </p:sp>
    </p:spTree>
    <p:extLst>
      <p:ext uri="{BB962C8B-B14F-4D97-AF65-F5344CB8AC3E}">
        <p14:creationId xmlns:p14="http://schemas.microsoft.com/office/powerpoint/2010/main" val="22382500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 txBox="1">
            <a:spLocks noGrp="1"/>
          </p:cNvSpPr>
          <p:nvPr>
            <p:ph type="title" idx="4294967295"/>
          </p:nvPr>
        </p:nvSpPr>
        <p:spPr>
          <a:xfrm>
            <a:off x="95250" y="0"/>
            <a:ext cx="8229600" cy="9429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Recall</a:t>
            </a:r>
            <a:r>
              <a:rPr lang="en" dirty="0">
                <a:solidFill>
                  <a:schemeClr val="bg1"/>
                </a:solidFill>
              </a:rPr>
              <a:t>: RNN for Captioning</a:t>
            </a:r>
          </a:p>
        </p:txBody>
      </p:sp>
      <p:pic>
        <p:nvPicPr>
          <p:cNvPr id="1077" name="Shape 10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73" y="2867700"/>
            <a:ext cx="1106200" cy="149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Shape 1078"/>
          <p:cNvSpPr/>
          <p:nvPr/>
        </p:nvSpPr>
        <p:spPr>
          <a:xfrm rot="-5400000">
            <a:off x="1412292" y="3197429"/>
            <a:ext cx="1373867" cy="830775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9" name="Shape 1079"/>
          <p:cNvSpPr txBox="1"/>
          <p:nvPr/>
        </p:nvSpPr>
        <p:spPr>
          <a:xfrm>
            <a:off x="1677438" y="3307034"/>
            <a:ext cx="843599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CNN</a:t>
            </a:r>
          </a:p>
        </p:txBody>
      </p:sp>
      <p:sp>
        <p:nvSpPr>
          <p:cNvPr id="1080" name="Shape 1080"/>
          <p:cNvSpPr txBox="1"/>
          <p:nvPr/>
        </p:nvSpPr>
        <p:spPr>
          <a:xfrm>
            <a:off x="276225" y="4300901"/>
            <a:ext cx="1176548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Image: </a:t>
            </a:r>
            <a:br>
              <a:rPr lang="en"/>
            </a:br>
            <a:r>
              <a:rPr lang="en"/>
              <a:t>H x W x 3</a:t>
            </a:r>
          </a:p>
        </p:txBody>
      </p:sp>
      <p:sp>
        <p:nvSpPr>
          <p:cNvPr id="1081" name="Shape 1081"/>
          <p:cNvSpPr txBox="1"/>
          <p:nvPr/>
        </p:nvSpPr>
        <p:spPr>
          <a:xfrm>
            <a:off x="2314575" y="4357967"/>
            <a:ext cx="1162050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Features: </a:t>
            </a:r>
            <a:br>
              <a:rPr lang="en"/>
            </a:br>
            <a:r>
              <a:rPr lang="en"/>
              <a:t>D</a:t>
            </a:r>
          </a:p>
        </p:txBody>
      </p:sp>
      <p:cxnSp>
        <p:nvCxnSpPr>
          <p:cNvPr id="1082" name="Shape 1082"/>
          <p:cNvCxnSpPr/>
          <p:nvPr/>
        </p:nvCxnSpPr>
        <p:spPr>
          <a:xfrm>
            <a:off x="2880775" y="3173034"/>
            <a:ext cx="0" cy="879599"/>
          </a:xfrm>
          <a:prstGeom prst="straightConnector1">
            <a:avLst/>
          </a:prstGeom>
          <a:noFill/>
          <a:ln w="114300" cap="flat" cmpd="sng">
            <a:solidFill>
              <a:srgbClr val="8E7CC3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5088093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Shape 108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Recall</a:t>
            </a:r>
            <a:r>
              <a:rPr lang="en" dirty="0">
                <a:solidFill>
                  <a:schemeClr val="bg1"/>
                </a:solidFill>
              </a:rPr>
              <a:t>: RNN for Captioning</a:t>
            </a:r>
          </a:p>
        </p:txBody>
      </p:sp>
      <p:pic>
        <p:nvPicPr>
          <p:cNvPr id="1089" name="Shape 10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73" y="2867700"/>
            <a:ext cx="1106200" cy="149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Shape 1090"/>
          <p:cNvSpPr/>
          <p:nvPr/>
        </p:nvSpPr>
        <p:spPr>
          <a:xfrm rot="-5400000">
            <a:off x="1412292" y="3197429"/>
            <a:ext cx="1373867" cy="830775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1" name="Shape 1091"/>
          <p:cNvSpPr txBox="1"/>
          <p:nvPr/>
        </p:nvSpPr>
        <p:spPr>
          <a:xfrm>
            <a:off x="1677438" y="3307034"/>
            <a:ext cx="843599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CNN</a:t>
            </a:r>
          </a:p>
        </p:txBody>
      </p:sp>
      <p:sp>
        <p:nvSpPr>
          <p:cNvPr id="1092" name="Shape 1092"/>
          <p:cNvSpPr txBox="1"/>
          <p:nvPr/>
        </p:nvSpPr>
        <p:spPr>
          <a:xfrm>
            <a:off x="346574" y="4300901"/>
            <a:ext cx="1196476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Image: </a:t>
            </a:r>
            <a:br>
              <a:rPr lang="en" dirty="0"/>
            </a:br>
            <a:r>
              <a:rPr lang="en" dirty="0"/>
              <a:t>H x W x 3</a:t>
            </a:r>
          </a:p>
        </p:txBody>
      </p:sp>
      <p:sp>
        <p:nvSpPr>
          <p:cNvPr id="1093" name="Shape 1093"/>
          <p:cNvSpPr txBox="1"/>
          <p:nvPr/>
        </p:nvSpPr>
        <p:spPr>
          <a:xfrm>
            <a:off x="2219325" y="4357967"/>
            <a:ext cx="1155100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Features: </a:t>
            </a:r>
            <a:br>
              <a:rPr lang="en" dirty="0"/>
            </a:br>
            <a:r>
              <a:rPr lang="en" dirty="0"/>
              <a:t>D</a:t>
            </a:r>
          </a:p>
        </p:txBody>
      </p:sp>
      <p:cxnSp>
        <p:nvCxnSpPr>
          <p:cNvPr id="1094" name="Shape 1094"/>
          <p:cNvCxnSpPr/>
          <p:nvPr/>
        </p:nvCxnSpPr>
        <p:spPr>
          <a:xfrm>
            <a:off x="2880775" y="3173034"/>
            <a:ext cx="0" cy="879599"/>
          </a:xfrm>
          <a:prstGeom prst="straightConnector1">
            <a:avLst/>
          </a:prstGeom>
          <a:noFill/>
          <a:ln w="114300" cap="flat" cmpd="sng">
            <a:solidFill>
              <a:srgbClr val="8E7CC3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95" name="Shape 1095"/>
          <p:cNvSpPr/>
          <p:nvPr/>
        </p:nvSpPr>
        <p:spPr>
          <a:xfrm>
            <a:off x="382768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1096" name="Shape 1096"/>
          <p:cNvCxnSpPr/>
          <p:nvPr/>
        </p:nvCxnSpPr>
        <p:spPr>
          <a:xfrm>
            <a:off x="3123525" y="3626567"/>
            <a:ext cx="51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97" name="Shape 1097"/>
          <p:cNvSpPr txBox="1"/>
          <p:nvPr/>
        </p:nvSpPr>
        <p:spPr>
          <a:xfrm>
            <a:off x="3409501" y="4357967"/>
            <a:ext cx="1235399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Hidden state: H</a:t>
            </a:r>
          </a:p>
        </p:txBody>
      </p:sp>
    </p:spTree>
    <p:extLst>
      <p:ext uri="{BB962C8B-B14F-4D97-AF65-F5344CB8AC3E}">
        <p14:creationId xmlns:p14="http://schemas.microsoft.com/office/powerpoint/2010/main" val="20963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80376" y="0"/>
            <a:ext cx="8933099" cy="1125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 smtClean="0">
                <a:solidFill>
                  <a:schemeClr val="bg1"/>
                </a:solidFill>
              </a:rPr>
              <a:t>Early attention models</a:t>
            </a:r>
            <a:endParaRPr lang="en" sz="3600" dirty="0">
              <a:solidFill>
                <a:schemeClr val="bg1"/>
              </a:solidFill>
            </a:endParaRPr>
          </a:p>
        </p:txBody>
      </p:sp>
      <p:sp>
        <p:nvSpPr>
          <p:cNvPr id="22" name="Shape 380"/>
          <p:cNvSpPr txBox="1"/>
          <p:nvPr/>
        </p:nvSpPr>
        <p:spPr>
          <a:xfrm>
            <a:off x="390524" y="1600199"/>
            <a:ext cx="8362951" cy="4752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2400" dirty="0" err="1" smtClean="0"/>
              <a:t>Larochelle</a:t>
            </a:r>
            <a:r>
              <a:rPr lang="en-US" sz="2400" dirty="0" smtClean="0"/>
              <a:t> and Hinton, 2010, “Learning </a:t>
            </a:r>
            <a:r>
              <a:rPr lang="en-US" sz="2400" dirty="0"/>
              <a:t>to combine foveal glimpses with a third-order Boltzmann </a:t>
            </a:r>
            <a:r>
              <a:rPr lang="en-US" sz="2400" dirty="0" smtClean="0"/>
              <a:t>machine”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Misha </a:t>
            </a:r>
            <a:r>
              <a:rPr lang="en-US" sz="2400" dirty="0" err="1" smtClean="0"/>
              <a:t>Denil</a:t>
            </a:r>
            <a:r>
              <a:rPr lang="en-US" sz="2400" dirty="0" smtClean="0"/>
              <a:t> et al, 2011, “</a:t>
            </a:r>
            <a:r>
              <a:rPr lang="en-US" sz="2400" dirty="0"/>
              <a:t>Learning where to Attend with </a:t>
            </a:r>
            <a:r>
              <a:rPr lang="en-US" sz="2400" dirty="0" smtClean="0"/>
              <a:t>Deep Architectures </a:t>
            </a:r>
            <a:r>
              <a:rPr lang="en-US" sz="2400" dirty="0"/>
              <a:t>for Image </a:t>
            </a:r>
            <a:r>
              <a:rPr lang="en-US" sz="2400" dirty="0" smtClean="0"/>
              <a:t>Tracking”</a:t>
            </a:r>
            <a:endParaRPr lang="en-US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2953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8858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Recall</a:t>
            </a:r>
            <a:r>
              <a:rPr lang="en" dirty="0">
                <a:solidFill>
                  <a:schemeClr val="bg1"/>
                </a:solidFill>
              </a:rPr>
              <a:t>: RNN for Captioning</a:t>
            </a:r>
          </a:p>
        </p:txBody>
      </p:sp>
      <p:pic>
        <p:nvPicPr>
          <p:cNvPr id="1104" name="Shape 1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73" y="2867700"/>
            <a:ext cx="1106200" cy="149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Shape 1105"/>
          <p:cNvSpPr/>
          <p:nvPr/>
        </p:nvSpPr>
        <p:spPr>
          <a:xfrm rot="-5400000">
            <a:off x="1412292" y="3197429"/>
            <a:ext cx="1373867" cy="830775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6" name="Shape 1106"/>
          <p:cNvSpPr txBox="1"/>
          <p:nvPr/>
        </p:nvSpPr>
        <p:spPr>
          <a:xfrm>
            <a:off x="1677438" y="3307034"/>
            <a:ext cx="843599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CNN</a:t>
            </a:r>
          </a:p>
        </p:txBody>
      </p:sp>
      <p:sp>
        <p:nvSpPr>
          <p:cNvPr id="1107" name="Shape 1107"/>
          <p:cNvSpPr txBox="1"/>
          <p:nvPr/>
        </p:nvSpPr>
        <p:spPr>
          <a:xfrm>
            <a:off x="228600" y="4300901"/>
            <a:ext cx="1224173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Image: </a:t>
            </a:r>
            <a:br>
              <a:rPr lang="en" dirty="0"/>
            </a:br>
            <a:r>
              <a:rPr lang="en" dirty="0"/>
              <a:t>H x W x 3</a:t>
            </a:r>
          </a:p>
        </p:txBody>
      </p:sp>
      <p:sp>
        <p:nvSpPr>
          <p:cNvPr id="1108" name="Shape 1108"/>
          <p:cNvSpPr txBox="1"/>
          <p:nvPr/>
        </p:nvSpPr>
        <p:spPr>
          <a:xfrm>
            <a:off x="2247900" y="4357967"/>
            <a:ext cx="1238250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Features: </a:t>
            </a:r>
            <a:br>
              <a:rPr lang="en" dirty="0"/>
            </a:br>
            <a:r>
              <a:rPr lang="en" dirty="0"/>
              <a:t>D</a:t>
            </a:r>
          </a:p>
        </p:txBody>
      </p:sp>
      <p:cxnSp>
        <p:nvCxnSpPr>
          <p:cNvPr id="1109" name="Shape 1109"/>
          <p:cNvCxnSpPr/>
          <p:nvPr/>
        </p:nvCxnSpPr>
        <p:spPr>
          <a:xfrm>
            <a:off x="2880775" y="3173034"/>
            <a:ext cx="0" cy="879599"/>
          </a:xfrm>
          <a:prstGeom prst="straightConnector1">
            <a:avLst/>
          </a:prstGeom>
          <a:noFill/>
          <a:ln w="114300" cap="flat" cmpd="sng">
            <a:solidFill>
              <a:srgbClr val="8E7CC3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10" name="Shape 1110"/>
          <p:cNvSpPr/>
          <p:nvPr/>
        </p:nvSpPr>
        <p:spPr>
          <a:xfrm>
            <a:off x="382768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1111" name="Shape 1111"/>
          <p:cNvCxnSpPr/>
          <p:nvPr/>
        </p:nvCxnSpPr>
        <p:spPr>
          <a:xfrm>
            <a:off x="3123525" y="3626567"/>
            <a:ext cx="51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12" name="Shape 1112"/>
          <p:cNvSpPr txBox="1"/>
          <p:nvPr/>
        </p:nvSpPr>
        <p:spPr>
          <a:xfrm>
            <a:off x="3409501" y="4357967"/>
            <a:ext cx="1235399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Hidden state: H</a:t>
            </a:r>
          </a:p>
        </p:txBody>
      </p:sp>
      <p:cxnSp>
        <p:nvCxnSpPr>
          <p:cNvPr id="1113" name="Shape 1113"/>
          <p:cNvCxnSpPr/>
          <p:nvPr/>
        </p:nvCxnSpPr>
        <p:spPr>
          <a:xfrm>
            <a:off x="4283150" y="3626567"/>
            <a:ext cx="51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14" name="Shape 1114"/>
          <p:cNvSpPr/>
          <p:nvPr/>
        </p:nvSpPr>
        <p:spPr>
          <a:xfrm>
            <a:off x="487298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h1</a:t>
            </a:r>
          </a:p>
        </p:txBody>
      </p:sp>
      <p:sp>
        <p:nvSpPr>
          <p:cNvPr id="1115" name="Shape 1115"/>
          <p:cNvSpPr/>
          <p:nvPr/>
        </p:nvSpPr>
        <p:spPr>
          <a:xfrm>
            <a:off x="4872987" y="4611967"/>
            <a:ext cx="383400" cy="681999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y1</a:t>
            </a:r>
          </a:p>
        </p:txBody>
      </p:sp>
      <p:cxnSp>
        <p:nvCxnSpPr>
          <p:cNvPr id="1116" name="Shape 1116"/>
          <p:cNvCxnSpPr/>
          <p:nvPr/>
        </p:nvCxnSpPr>
        <p:spPr>
          <a:xfrm rot="10800000">
            <a:off x="5064700" y="4025109"/>
            <a:ext cx="0" cy="52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17" name="Shape 1117"/>
          <p:cNvSpPr txBox="1"/>
          <p:nvPr/>
        </p:nvSpPr>
        <p:spPr>
          <a:xfrm>
            <a:off x="4571050" y="5352034"/>
            <a:ext cx="987300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First </a:t>
            </a:r>
            <a:br>
              <a:rPr lang="en"/>
            </a:br>
            <a:r>
              <a:rPr lang="en"/>
              <a:t>word</a:t>
            </a:r>
          </a:p>
        </p:txBody>
      </p:sp>
      <p:sp>
        <p:nvSpPr>
          <p:cNvPr id="1118" name="Shape 1118"/>
          <p:cNvSpPr/>
          <p:nvPr/>
        </p:nvSpPr>
        <p:spPr>
          <a:xfrm>
            <a:off x="4872987" y="1967542"/>
            <a:ext cx="383400" cy="68199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d1</a:t>
            </a:r>
          </a:p>
        </p:txBody>
      </p:sp>
      <p:cxnSp>
        <p:nvCxnSpPr>
          <p:cNvPr id="1119" name="Shape 1119"/>
          <p:cNvCxnSpPr/>
          <p:nvPr/>
        </p:nvCxnSpPr>
        <p:spPr>
          <a:xfrm rot="10800000">
            <a:off x="5064700" y="2703160"/>
            <a:ext cx="0" cy="52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20" name="Shape 1120"/>
          <p:cNvSpPr txBox="1"/>
          <p:nvPr/>
        </p:nvSpPr>
        <p:spPr>
          <a:xfrm>
            <a:off x="4283151" y="1200701"/>
            <a:ext cx="1536624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Distribution over vocab</a:t>
            </a:r>
          </a:p>
        </p:txBody>
      </p:sp>
    </p:spTree>
    <p:extLst>
      <p:ext uri="{BB962C8B-B14F-4D97-AF65-F5344CB8AC3E}">
        <p14:creationId xmlns:p14="http://schemas.microsoft.com/office/powerpoint/2010/main" val="2755112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04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Recall</a:t>
            </a:r>
            <a:r>
              <a:rPr lang="en" dirty="0">
                <a:solidFill>
                  <a:schemeClr val="bg1"/>
                </a:solidFill>
              </a:rPr>
              <a:t>: RNN for Captioning</a:t>
            </a:r>
          </a:p>
        </p:txBody>
      </p:sp>
      <p:pic>
        <p:nvPicPr>
          <p:cNvPr id="1127" name="Shape 1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73" y="2867700"/>
            <a:ext cx="1106200" cy="149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Shape 1128"/>
          <p:cNvSpPr/>
          <p:nvPr/>
        </p:nvSpPr>
        <p:spPr>
          <a:xfrm rot="-5400000">
            <a:off x="1412292" y="3197429"/>
            <a:ext cx="1373867" cy="830775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9" name="Shape 1129"/>
          <p:cNvSpPr txBox="1"/>
          <p:nvPr/>
        </p:nvSpPr>
        <p:spPr>
          <a:xfrm>
            <a:off x="1677438" y="3307034"/>
            <a:ext cx="843599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CNN</a:t>
            </a:r>
          </a:p>
        </p:txBody>
      </p:sp>
      <p:sp>
        <p:nvSpPr>
          <p:cNvPr id="1130" name="Shape 1130"/>
          <p:cNvSpPr txBox="1"/>
          <p:nvPr/>
        </p:nvSpPr>
        <p:spPr>
          <a:xfrm>
            <a:off x="257175" y="4300901"/>
            <a:ext cx="1276350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Image: </a:t>
            </a:r>
            <a:br>
              <a:rPr lang="en" dirty="0"/>
            </a:br>
            <a:r>
              <a:rPr lang="en" dirty="0"/>
              <a:t>H x W x 3</a:t>
            </a:r>
          </a:p>
        </p:txBody>
      </p:sp>
      <p:sp>
        <p:nvSpPr>
          <p:cNvPr id="1131" name="Shape 1131"/>
          <p:cNvSpPr txBox="1"/>
          <p:nvPr/>
        </p:nvSpPr>
        <p:spPr>
          <a:xfrm>
            <a:off x="2247900" y="4357967"/>
            <a:ext cx="124777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Features: </a:t>
            </a:r>
            <a:br>
              <a:rPr lang="en" dirty="0"/>
            </a:br>
            <a:r>
              <a:rPr lang="en" dirty="0"/>
              <a:t>D</a:t>
            </a:r>
          </a:p>
        </p:txBody>
      </p:sp>
      <p:cxnSp>
        <p:nvCxnSpPr>
          <p:cNvPr id="1132" name="Shape 1132"/>
          <p:cNvCxnSpPr/>
          <p:nvPr/>
        </p:nvCxnSpPr>
        <p:spPr>
          <a:xfrm>
            <a:off x="2880775" y="3173034"/>
            <a:ext cx="0" cy="879599"/>
          </a:xfrm>
          <a:prstGeom prst="straightConnector1">
            <a:avLst/>
          </a:prstGeom>
          <a:noFill/>
          <a:ln w="114300" cap="flat" cmpd="sng">
            <a:solidFill>
              <a:srgbClr val="8E7CC3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33" name="Shape 1133"/>
          <p:cNvSpPr/>
          <p:nvPr/>
        </p:nvSpPr>
        <p:spPr>
          <a:xfrm>
            <a:off x="382768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1134" name="Shape 1134"/>
          <p:cNvCxnSpPr/>
          <p:nvPr/>
        </p:nvCxnSpPr>
        <p:spPr>
          <a:xfrm>
            <a:off x="3123525" y="3626567"/>
            <a:ext cx="51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35" name="Shape 1135"/>
          <p:cNvSpPr txBox="1"/>
          <p:nvPr/>
        </p:nvSpPr>
        <p:spPr>
          <a:xfrm>
            <a:off x="3409501" y="4357967"/>
            <a:ext cx="1235399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Hidden state: H</a:t>
            </a:r>
          </a:p>
        </p:txBody>
      </p:sp>
      <p:cxnSp>
        <p:nvCxnSpPr>
          <p:cNvPr id="1136" name="Shape 1136"/>
          <p:cNvCxnSpPr/>
          <p:nvPr/>
        </p:nvCxnSpPr>
        <p:spPr>
          <a:xfrm>
            <a:off x="4283150" y="3626567"/>
            <a:ext cx="51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37" name="Shape 1137"/>
          <p:cNvSpPr/>
          <p:nvPr/>
        </p:nvSpPr>
        <p:spPr>
          <a:xfrm>
            <a:off x="487298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h1</a:t>
            </a:r>
          </a:p>
        </p:txBody>
      </p:sp>
      <p:sp>
        <p:nvSpPr>
          <p:cNvPr id="1138" name="Shape 1138"/>
          <p:cNvSpPr/>
          <p:nvPr/>
        </p:nvSpPr>
        <p:spPr>
          <a:xfrm>
            <a:off x="4872987" y="4611967"/>
            <a:ext cx="383400" cy="681999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y1</a:t>
            </a:r>
          </a:p>
        </p:txBody>
      </p:sp>
      <p:cxnSp>
        <p:nvCxnSpPr>
          <p:cNvPr id="1139" name="Shape 1139"/>
          <p:cNvCxnSpPr/>
          <p:nvPr/>
        </p:nvCxnSpPr>
        <p:spPr>
          <a:xfrm rot="10800000">
            <a:off x="5064700" y="4025109"/>
            <a:ext cx="0" cy="52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40" name="Shape 1140"/>
          <p:cNvSpPr/>
          <p:nvPr/>
        </p:nvSpPr>
        <p:spPr>
          <a:xfrm>
            <a:off x="5918287" y="3285301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h2</a:t>
            </a:r>
          </a:p>
        </p:txBody>
      </p:sp>
      <p:sp>
        <p:nvSpPr>
          <p:cNvPr id="1141" name="Shape 1141"/>
          <p:cNvSpPr/>
          <p:nvPr/>
        </p:nvSpPr>
        <p:spPr>
          <a:xfrm>
            <a:off x="5918287" y="4611701"/>
            <a:ext cx="383400" cy="681999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y2</a:t>
            </a:r>
          </a:p>
        </p:txBody>
      </p:sp>
      <p:cxnSp>
        <p:nvCxnSpPr>
          <p:cNvPr id="1142" name="Shape 1142"/>
          <p:cNvCxnSpPr/>
          <p:nvPr/>
        </p:nvCxnSpPr>
        <p:spPr>
          <a:xfrm>
            <a:off x="5328450" y="3626567"/>
            <a:ext cx="51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43" name="Shape 1143"/>
          <p:cNvCxnSpPr/>
          <p:nvPr/>
        </p:nvCxnSpPr>
        <p:spPr>
          <a:xfrm rot="10800000">
            <a:off x="6110000" y="4025109"/>
            <a:ext cx="0" cy="52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44" name="Shape 1144"/>
          <p:cNvSpPr txBox="1"/>
          <p:nvPr/>
        </p:nvSpPr>
        <p:spPr>
          <a:xfrm>
            <a:off x="4571050" y="5352034"/>
            <a:ext cx="987300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First </a:t>
            </a:r>
            <a:br>
              <a:rPr lang="en"/>
            </a:br>
            <a:r>
              <a:rPr lang="en"/>
              <a:t>word</a:t>
            </a:r>
          </a:p>
        </p:txBody>
      </p:sp>
      <p:sp>
        <p:nvSpPr>
          <p:cNvPr id="1145" name="Shape 1145"/>
          <p:cNvSpPr txBox="1"/>
          <p:nvPr/>
        </p:nvSpPr>
        <p:spPr>
          <a:xfrm>
            <a:off x="5616350" y="5351501"/>
            <a:ext cx="987300" cy="49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Second word</a:t>
            </a:r>
          </a:p>
        </p:txBody>
      </p:sp>
      <p:sp>
        <p:nvSpPr>
          <p:cNvPr id="1146" name="Shape 1146"/>
          <p:cNvSpPr/>
          <p:nvPr/>
        </p:nvSpPr>
        <p:spPr>
          <a:xfrm>
            <a:off x="4872987" y="1967542"/>
            <a:ext cx="383400" cy="68199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d1</a:t>
            </a:r>
          </a:p>
        </p:txBody>
      </p:sp>
      <p:cxnSp>
        <p:nvCxnSpPr>
          <p:cNvPr id="1147" name="Shape 1147"/>
          <p:cNvCxnSpPr/>
          <p:nvPr/>
        </p:nvCxnSpPr>
        <p:spPr>
          <a:xfrm rot="10800000">
            <a:off x="5064700" y="2703160"/>
            <a:ext cx="0" cy="52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48" name="Shape 1148"/>
          <p:cNvSpPr txBox="1"/>
          <p:nvPr/>
        </p:nvSpPr>
        <p:spPr>
          <a:xfrm>
            <a:off x="4362450" y="1200701"/>
            <a:ext cx="1483799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Distribution over vocab</a:t>
            </a:r>
          </a:p>
        </p:txBody>
      </p:sp>
      <p:sp>
        <p:nvSpPr>
          <p:cNvPr id="1149" name="Shape 1149"/>
          <p:cNvSpPr/>
          <p:nvPr/>
        </p:nvSpPr>
        <p:spPr>
          <a:xfrm>
            <a:off x="5918287" y="1958909"/>
            <a:ext cx="383400" cy="68199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d2</a:t>
            </a:r>
          </a:p>
        </p:txBody>
      </p:sp>
      <p:cxnSp>
        <p:nvCxnSpPr>
          <p:cNvPr id="1150" name="Shape 1150"/>
          <p:cNvCxnSpPr/>
          <p:nvPr/>
        </p:nvCxnSpPr>
        <p:spPr>
          <a:xfrm rot="10800000">
            <a:off x="6110000" y="2698693"/>
            <a:ext cx="0" cy="52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51" name="Shape 1151"/>
          <p:cNvSpPr/>
          <p:nvPr/>
        </p:nvSpPr>
        <p:spPr>
          <a:xfrm>
            <a:off x="6488075" y="3572300"/>
            <a:ext cx="81000" cy="108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2" name="Shape 1152"/>
          <p:cNvSpPr/>
          <p:nvPr/>
        </p:nvSpPr>
        <p:spPr>
          <a:xfrm>
            <a:off x="6755450" y="3572567"/>
            <a:ext cx="81000" cy="108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3" name="Shape 1153"/>
          <p:cNvSpPr/>
          <p:nvPr/>
        </p:nvSpPr>
        <p:spPr>
          <a:xfrm>
            <a:off x="7022825" y="3572567"/>
            <a:ext cx="81000" cy="108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5141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Shape 115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Recall</a:t>
            </a:r>
            <a:r>
              <a:rPr lang="en" dirty="0">
                <a:solidFill>
                  <a:schemeClr val="bg1"/>
                </a:solidFill>
              </a:rPr>
              <a:t>: RNN for Captioning</a:t>
            </a:r>
          </a:p>
        </p:txBody>
      </p:sp>
      <p:pic>
        <p:nvPicPr>
          <p:cNvPr id="1160" name="Shape 1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73" y="2867700"/>
            <a:ext cx="1106200" cy="149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161" name="Shape 1161"/>
          <p:cNvSpPr/>
          <p:nvPr/>
        </p:nvSpPr>
        <p:spPr>
          <a:xfrm rot="-5400000">
            <a:off x="1412292" y="3197429"/>
            <a:ext cx="1373867" cy="830775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2" name="Shape 1162"/>
          <p:cNvSpPr txBox="1"/>
          <p:nvPr/>
        </p:nvSpPr>
        <p:spPr>
          <a:xfrm>
            <a:off x="1677438" y="3307034"/>
            <a:ext cx="843599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CNN</a:t>
            </a:r>
          </a:p>
        </p:txBody>
      </p:sp>
      <p:sp>
        <p:nvSpPr>
          <p:cNvPr id="1163" name="Shape 1163"/>
          <p:cNvSpPr txBox="1"/>
          <p:nvPr/>
        </p:nvSpPr>
        <p:spPr>
          <a:xfrm>
            <a:off x="276224" y="4300901"/>
            <a:ext cx="126682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Image: </a:t>
            </a:r>
            <a:br>
              <a:rPr lang="en" dirty="0"/>
            </a:br>
            <a:r>
              <a:rPr lang="en" dirty="0"/>
              <a:t>H x W x 3</a:t>
            </a:r>
          </a:p>
        </p:txBody>
      </p:sp>
      <p:sp>
        <p:nvSpPr>
          <p:cNvPr id="1164" name="Shape 1164"/>
          <p:cNvSpPr txBox="1"/>
          <p:nvPr/>
        </p:nvSpPr>
        <p:spPr>
          <a:xfrm>
            <a:off x="2266950" y="4357967"/>
            <a:ext cx="120967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Features: </a:t>
            </a:r>
            <a:br>
              <a:rPr lang="en" dirty="0"/>
            </a:br>
            <a:r>
              <a:rPr lang="en" dirty="0"/>
              <a:t>D</a:t>
            </a:r>
          </a:p>
        </p:txBody>
      </p:sp>
      <p:cxnSp>
        <p:nvCxnSpPr>
          <p:cNvPr id="1165" name="Shape 1165"/>
          <p:cNvCxnSpPr/>
          <p:nvPr/>
        </p:nvCxnSpPr>
        <p:spPr>
          <a:xfrm>
            <a:off x="2880775" y="3173034"/>
            <a:ext cx="0" cy="879599"/>
          </a:xfrm>
          <a:prstGeom prst="straightConnector1">
            <a:avLst/>
          </a:prstGeom>
          <a:noFill/>
          <a:ln w="114300" cap="flat" cmpd="sng">
            <a:solidFill>
              <a:srgbClr val="8E7CC3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66" name="Shape 1166"/>
          <p:cNvSpPr/>
          <p:nvPr/>
        </p:nvSpPr>
        <p:spPr>
          <a:xfrm>
            <a:off x="382768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1167" name="Shape 1167"/>
          <p:cNvCxnSpPr/>
          <p:nvPr/>
        </p:nvCxnSpPr>
        <p:spPr>
          <a:xfrm>
            <a:off x="3123525" y="3626567"/>
            <a:ext cx="51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68" name="Shape 1168"/>
          <p:cNvSpPr txBox="1"/>
          <p:nvPr/>
        </p:nvSpPr>
        <p:spPr>
          <a:xfrm>
            <a:off x="3409501" y="4357967"/>
            <a:ext cx="1235399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Hidden state: H</a:t>
            </a:r>
          </a:p>
        </p:txBody>
      </p:sp>
      <p:cxnSp>
        <p:nvCxnSpPr>
          <p:cNvPr id="1169" name="Shape 1169"/>
          <p:cNvCxnSpPr/>
          <p:nvPr/>
        </p:nvCxnSpPr>
        <p:spPr>
          <a:xfrm>
            <a:off x="4283150" y="3626567"/>
            <a:ext cx="51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70" name="Shape 1170"/>
          <p:cNvSpPr/>
          <p:nvPr/>
        </p:nvSpPr>
        <p:spPr>
          <a:xfrm>
            <a:off x="487298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h1</a:t>
            </a:r>
          </a:p>
        </p:txBody>
      </p:sp>
      <p:sp>
        <p:nvSpPr>
          <p:cNvPr id="1171" name="Shape 1171"/>
          <p:cNvSpPr/>
          <p:nvPr/>
        </p:nvSpPr>
        <p:spPr>
          <a:xfrm>
            <a:off x="4872987" y="4611967"/>
            <a:ext cx="383400" cy="681999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y1</a:t>
            </a:r>
          </a:p>
        </p:txBody>
      </p:sp>
      <p:cxnSp>
        <p:nvCxnSpPr>
          <p:cNvPr id="1172" name="Shape 1172"/>
          <p:cNvCxnSpPr/>
          <p:nvPr/>
        </p:nvCxnSpPr>
        <p:spPr>
          <a:xfrm rot="10800000">
            <a:off x="5064700" y="4025109"/>
            <a:ext cx="0" cy="52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73" name="Shape 1173"/>
          <p:cNvSpPr/>
          <p:nvPr/>
        </p:nvSpPr>
        <p:spPr>
          <a:xfrm>
            <a:off x="5918287" y="3285301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h2</a:t>
            </a:r>
          </a:p>
        </p:txBody>
      </p:sp>
      <p:sp>
        <p:nvSpPr>
          <p:cNvPr id="1174" name="Shape 1174"/>
          <p:cNvSpPr/>
          <p:nvPr/>
        </p:nvSpPr>
        <p:spPr>
          <a:xfrm>
            <a:off x="5918287" y="4611701"/>
            <a:ext cx="383400" cy="681999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y2</a:t>
            </a:r>
          </a:p>
        </p:txBody>
      </p:sp>
      <p:cxnSp>
        <p:nvCxnSpPr>
          <p:cNvPr id="1175" name="Shape 1175"/>
          <p:cNvCxnSpPr/>
          <p:nvPr/>
        </p:nvCxnSpPr>
        <p:spPr>
          <a:xfrm>
            <a:off x="5328450" y="3626567"/>
            <a:ext cx="51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76" name="Shape 1176"/>
          <p:cNvCxnSpPr/>
          <p:nvPr/>
        </p:nvCxnSpPr>
        <p:spPr>
          <a:xfrm rot="10800000">
            <a:off x="6110000" y="4025109"/>
            <a:ext cx="0" cy="52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77" name="Shape 1177"/>
          <p:cNvSpPr txBox="1"/>
          <p:nvPr/>
        </p:nvSpPr>
        <p:spPr>
          <a:xfrm>
            <a:off x="4571050" y="5352034"/>
            <a:ext cx="987300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First </a:t>
            </a:r>
            <a:br>
              <a:rPr lang="en"/>
            </a:br>
            <a:r>
              <a:rPr lang="en"/>
              <a:t>word</a:t>
            </a:r>
          </a:p>
        </p:txBody>
      </p:sp>
      <p:sp>
        <p:nvSpPr>
          <p:cNvPr id="1178" name="Shape 1178"/>
          <p:cNvSpPr txBox="1"/>
          <p:nvPr/>
        </p:nvSpPr>
        <p:spPr>
          <a:xfrm>
            <a:off x="5616350" y="5351501"/>
            <a:ext cx="987300" cy="49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Second word</a:t>
            </a:r>
          </a:p>
        </p:txBody>
      </p:sp>
      <p:sp>
        <p:nvSpPr>
          <p:cNvPr id="1179" name="Shape 1179"/>
          <p:cNvSpPr/>
          <p:nvPr/>
        </p:nvSpPr>
        <p:spPr>
          <a:xfrm>
            <a:off x="4872987" y="1967542"/>
            <a:ext cx="383400" cy="68199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d1</a:t>
            </a:r>
          </a:p>
        </p:txBody>
      </p:sp>
      <p:cxnSp>
        <p:nvCxnSpPr>
          <p:cNvPr id="1180" name="Shape 1180"/>
          <p:cNvCxnSpPr/>
          <p:nvPr/>
        </p:nvCxnSpPr>
        <p:spPr>
          <a:xfrm rot="10800000">
            <a:off x="5064700" y="2703160"/>
            <a:ext cx="0" cy="52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81" name="Shape 1181"/>
          <p:cNvSpPr txBox="1"/>
          <p:nvPr/>
        </p:nvSpPr>
        <p:spPr>
          <a:xfrm>
            <a:off x="4283151" y="1200701"/>
            <a:ext cx="1399250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Distribution over vocab</a:t>
            </a:r>
          </a:p>
        </p:txBody>
      </p:sp>
      <p:sp>
        <p:nvSpPr>
          <p:cNvPr id="1182" name="Shape 1182"/>
          <p:cNvSpPr/>
          <p:nvPr/>
        </p:nvSpPr>
        <p:spPr>
          <a:xfrm>
            <a:off x="5918287" y="1958909"/>
            <a:ext cx="383400" cy="68199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d2</a:t>
            </a:r>
          </a:p>
        </p:txBody>
      </p:sp>
      <p:cxnSp>
        <p:nvCxnSpPr>
          <p:cNvPr id="1183" name="Shape 1183"/>
          <p:cNvCxnSpPr/>
          <p:nvPr/>
        </p:nvCxnSpPr>
        <p:spPr>
          <a:xfrm rot="10800000">
            <a:off x="6110000" y="2698693"/>
            <a:ext cx="0" cy="52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84" name="Shape 1184"/>
          <p:cNvSpPr/>
          <p:nvPr/>
        </p:nvSpPr>
        <p:spPr>
          <a:xfrm>
            <a:off x="6488075" y="3572300"/>
            <a:ext cx="81000" cy="108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5" name="Shape 1185"/>
          <p:cNvSpPr/>
          <p:nvPr/>
        </p:nvSpPr>
        <p:spPr>
          <a:xfrm>
            <a:off x="6755450" y="3572567"/>
            <a:ext cx="81000" cy="108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6" name="Shape 1186"/>
          <p:cNvSpPr/>
          <p:nvPr/>
        </p:nvSpPr>
        <p:spPr>
          <a:xfrm>
            <a:off x="7022825" y="3572567"/>
            <a:ext cx="81000" cy="108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7" name="Shape 1187"/>
          <p:cNvSpPr txBox="1"/>
          <p:nvPr/>
        </p:nvSpPr>
        <p:spPr>
          <a:xfrm>
            <a:off x="7131801" y="1043101"/>
            <a:ext cx="1792799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RNN only looks at whole image, once</a:t>
            </a:r>
          </a:p>
        </p:txBody>
      </p:sp>
    </p:spTree>
    <p:extLst>
      <p:ext uri="{BB962C8B-B14F-4D97-AF65-F5344CB8AC3E}">
        <p14:creationId xmlns:p14="http://schemas.microsoft.com/office/powerpoint/2010/main" val="40260991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Shape 119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04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Recall</a:t>
            </a:r>
            <a:r>
              <a:rPr lang="en" dirty="0">
                <a:solidFill>
                  <a:schemeClr val="bg1"/>
                </a:solidFill>
              </a:rPr>
              <a:t>: RNN for Captioning</a:t>
            </a:r>
          </a:p>
        </p:txBody>
      </p:sp>
      <p:pic>
        <p:nvPicPr>
          <p:cNvPr id="1194" name="Shape 1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73" y="2867700"/>
            <a:ext cx="1106200" cy="149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Shape 1195"/>
          <p:cNvSpPr/>
          <p:nvPr/>
        </p:nvSpPr>
        <p:spPr>
          <a:xfrm rot="-5400000">
            <a:off x="1412292" y="3197429"/>
            <a:ext cx="1373867" cy="830775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6" name="Shape 1196"/>
          <p:cNvSpPr txBox="1"/>
          <p:nvPr/>
        </p:nvSpPr>
        <p:spPr>
          <a:xfrm>
            <a:off x="1677438" y="3307034"/>
            <a:ext cx="843599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CNN</a:t>
            </a:r>
          </a:p>
        </p:txBody>
      </p:sp>
      <p:sp>
        <p:nvSpPr>
          <p:cNvPr id="1197" name="Shape 1197"/>
          <p:cNvSpPr txBox="1"/>
          <p:nvPr/>
        </p:nvSpPr>
        <p:spPr>
          <a:xfrm>
            <a:off x="266700" y="4300901"/>
            <a:ext cx="1295400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Image: </a:t>
            </a:r>
            <a:br>
              <a:rPr lang="en" dirty="0"/>
            </a:br>
            <a:r>
              <a:rPr lang="en" dirty="0"/>
              <a:t>H x W x 3</a:t>
            </a:r>
          </a:p>
        </p:txBody>
      </p:sp>
      <p:sp>
        <p:nvSpPr>
          <p:cNvPr id="1198" name="Shape 1198"/>
          <p:cNvSpPr txBox="1"/>
          <p:nvPr/>
        </p:nvSpPr>
        <p:spPr>
          <a:xfrm>
            <a:off x="2257424" y="4357967"/>
            <a:ext cx="122872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Features: </a:t>
            </a:r>
            <a:br>
              <a:rPr lang="en" dirty="0"/>
            </a:br>
            <a:r>
              <a:rPr lang="en" dirty="0"/>
              <a:t>D</a:t>
            </a:r>
          </a:p>
        </p:txBody>
      </p:sp>
      <p:cxnSp>
        <p:nvCxnSpPr>
          <p:cNvPr id="1199" name="Shape 1199"/>
          <p:cNvCxnSpPr/>
          <p:nvPr/>
        </p:nvCxnSpPr>
        <p:spPr>
          <a:xfrm>
            <a:off x="2880775" y="3173034"/>
            <a:ext cx="0" cy="879599"/>
          </a:xfrm>
          <a:prstGeom prst="straightConnector1">
            <a:avLst/>
          </a:prstGeom>
          <a:noFill/>
          <a:ln w="114300" cap="flat" cmpd="sng">
            <a:solidFill>
              <a:srgbClr val="8E7CC3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00" name="Shape 1200"/>
          <p:cNvSpPr/>
          <p:nvPr/>
        </p:nvSpPr>
        <p:spPr>
          <a:xfrm>
            <a:off x="382768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1201" name="Shape 1201"/>
          <p:cNvCxnSpPr/>
          <p:nvPr/>
        </p:nvCxnSpPr>
        <p:spPr>
          <a:xfrm>
            <a:off x="3123525" y="3626567"/>
            <a:ext cx="51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02" name="Shape 1202"/>
          <p:cNvSpPr txBox="1"/>
          <p:nvPr/>
        </p:nvSpPr>
        <p:spPr>
          <a:xfrm>
            <a:off x="3409501" y="4357967"/>
            <a:ext cx="1235399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Hidden state: H</a:t>
            </a:r>
          </a:p>
        </p:txBody>
      </p:sp>
      <p:cxnSp>
        <p:nvCxnSpPr>
          <p:cNvPr id="1203" name="Shape 1203"/>
          <p:cNvCxnSpPr/>
          <p:nvPr/>
        </p:nvCxnSpPr>
        <p:spPr>
          <a:xfrm>
            <a:off x="4283150" y="3626567"/>
            <a:ext cx="51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04" name="Shape 1204"/>
          <p:cNvSpPr/>
          <p:nvPr/>
        </p:nvSpPr>
        <p:spPr>
          <a:xfrm>
            <a:off x="487298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h1</a:t>
            </a:r>
          </a:p>
        </p:txBody>
      </p:sp>
      <p:sp>
        <p:nvSpPr>
          <p:cNvPr id="1205" name="Shape 1205"/>
          <p:cNvSpPr/>
          <p:nvPr/>
        </p:nvSpPr>
        <p:spPr>
          <a:xfrm>
            <a:off x="4872987" y="4611967"/>
            <a:ext cx="383400" cy="681999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y1</a:t>
            </a:r>
          </a:p>
        </p:txBody>
      </p:sp>
      <p:cxnSp>
        <p:nvCxnSpPr>
          <p:cNvPr id="1206" name="Shape 1206"/>
          <p:cNvCxnSpPr/>
          <p:nvPr/>
        </p:nvCxnSpPr>
        <p:spPr>
          <a:xfrm rot="10800000">
            <a:off x="5064700" y="4025109"/>
            <a:ext cx="0" cy="52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07" name="Shape 1207"/>
          <p:cNvSpPr/>
          <p:nvPr/>
        </p:nvSpPr>
        <p:spPr>
          <a:xfrm>
            <a:off x="5918287" y="3285301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h2</a:t>
            </a:r>
          </a:p>
        </p:txBody>
      </p:sp>
      <p:sp>
        <p:nvSpPr>
          <p:cNvPr id="1208" name="Shape 1208"/>
          <p:cNvSpPr/>
          <p:nvPr/>
        </p:nvSpPr>
        <p:spPr>
          <a:xfrm>
            <a:off x="5918287" y="4611701"/>
            <a:ext cx="383400" cy="681999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y2</a:t>
            </a:r>
          </a:p>
        </p:txBody>
      </p:sp>
      <p:cxnSp>
        <p:nvCxnSpPr>
          <p:cNvPr id="1209" name="Shape 1209"/>
          <p:cNvCxnSpPr/>
          <p:nvPr/>
        </p:nvCxnSpPr>
        <p:spPr>
          <a:xfrm>
            <a:off x="5328450" y="3626567"/>
            <a:ext cx="51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10" name="Shape 1210"/>
          <p:cNvCxnSpPr/>
          <p:nvPr/>
        </p:nvCxnSpPr>
        <p:spPr>
          <a:xfrm rot="10800000">
            <a:off x="6110000" y="4025109"/>
            <a:ext cx="0" cy="52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11" name="Shape 1211"/>
          <p:cNvSpPr txBox="1"/>
          <p:nvPr/>
        </p:nvSpPr>
        <p:spPr>
          <a:xfrm>
            <a:off x="4571050" y="5352034"/>
            <a:ext cx="987300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First </a:t>
            </a:r>
            <a:br>
              <a:rPr lang="en"/>
            </a:br>
            <a:r>
              <a:rPr lang="en"/>
              <a:t>word</a:t>
            </a:r>
          </a:p>
        </p:txBody>
      </p:sp>
      <p:sp>
        <p:nvSpPr>
          <p:cNvPr id="1212" name="Shape 1212"/>
          <p:cNvSpPr txBox="1"/>
          <p:nvPr/>
        </p:nvSpPr>
        <p:spPr>
          <a:xfrm>
            <a:off x="5616350" y="5351501"/>
            <a:ext cx="987300" cy="49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Second word</a:t>
            </a:r>
          </a:p>
        </p:txBody>
      </p:sp>
      <p:sp>
        <p:nvSpPr>
          <p:cNvPr id="1213" name="Shape 1213"/>
          <p:cNvSpPr/>
          <p:nvPr/>
        </p:nvSpPr>
        <p:spPr>
          <a:xfrm>
            <a:off x="4872987" y="1967542"/>
            <a:ext cx="383400" cy="68199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d1</a:t>
            </a:r>
          </a:p>
        </p:txBody>
      </p:sp>
      <p:cxnSp>
        <p:nvCxnSpPr>
          <p:cNvPr id="1214" name="Shape 1214"/>
          <p:cNvCxnSpPr/>
          <p:nvPr/>
        </p:nvCxnSpPr>
        <p:spPr>
          <a:xfrm rot="10800000">
            <a:off x="5064700" y="2703160"/>
            <a:ext cx="0" cy="52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15" name="Shape 1215"/>
          <p:cNvSpPr txBox="1"/>
          <p:nvPr/>
        </p:nvSpPr>
        <p:spPr>
          <a:xfrm>
            <a:off x="4283151" y="1200701"/>
            <a:ext cx="1399250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Distribution over vocab</a:t>
            </a:r>
          </a:p>
        </p:txBody>
      </p:sp>
      <p:sp>
        <p:nvSpPr>
          <p:cNvPr id="1216" name="Shape 1216"/>
          <p:cNvSpPr/>
          <p:nvPr/>
        </p:nvSpPr>
        <p:spPr>
          <a:xfrm>
            <a:off x="5918287" y="1958909"/>
            <a:ext cx="383400" cy="68199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d2</a:t>
            </a:r>
          </a:p>
        </p:txBody>
      </p:sp>
      <p:cxnSp>
        <p:nvCxnSpPr>
          <p:cNvPr id="1217" name="Shape 1217"/>
          <p:cNvCxnSpPr/>
          <p:nvPr/>
        </p:nvCxnSpPr>
        <p:spPr>
          <a:xfrm rot="10800000">
            <a:off x="6110000" y="2698693"/>
            <a:ext cx="0" cy="5288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18" name="Shape 1218"/>
          <p:cNvSpPr/>
          <p:nvPr/>
        </p:nvSpPr>
        <p:spPr>
          <a:xfrm>
            <a:off x="6488075" y="3572300"/>
            <a:ext cx="81000" cy="108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9" name="Shape 1219"/>
          <p:cNvSpPr/>
          <p:nvPr/>
        </p:nvSpPr>
        <p:spPr>
          <a:xfrm>
            <a:off x="6755450" y="3572567"/>
            <a:ext cx="81000" cy="108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0" name="Shape 1220"/>
          <p:cNvSpPr/>
          <p:nvPr/>
        </p:nvSpPr>
        <p:spPr>
          <a:xfrm>
            <a:off x="7022825" y="3572567"/>
            <a:ext cx="81000" cy="108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1" name="Shape 1221"/>
          <p:cNvSpPr txBox="1"/>
          <p:nvPr/>
        </p:nvSpPr>
        <p:spPr>
          <a:xfrm>
            <a:off x="7131801" y="1043101"/>
            <a:ext cx="1792799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RNN only looks at whole image, once</a:t>
            </a:r>
          </a:p>
        </p:txBody>
      </p:sp>
      <p:sp>
        <p:nvSpPr>
          <p:cNvPr id="1222" name="Shape 1222"/>
          <p:cNvSpPr txBox="1"/>
          <p:nvPr/>
        </p:nvSpPr>
        <p:spPr>
          <a:xfrm>
            <a:off x="7131801" y="4357967"/>
            <a:ext cx="1792799" cy="137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What if the RNN looks at different parts of the image at each timestep?</a:t>
            </a:r>
          </a:p>
        </p:txBody>
      </p:sp>
    </p:spTree>
    <p:extLst>
      <p:ext uri="{BB962C8B-B14F-4D97-AF65-F5344CB8AC3E}">
        <p14:creationId xmlns:p14="http://schemas.microsoft.com/office/powerpoint/2010/main" val="3282963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Shape 123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239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Captioning</a:t>
            </a:r>
          </a:p>
        </p:txBody>
      </p:sp>
      <p:pic>
        <p:nvPicPr>
          <p:cNvPr id="1228" name="Shape 1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73" y="2867700"/>
            <a:ext cx="1106200" cy="149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229" name="Shape 1229"/>
          <p:cNvSpPr/>
          <p:nvPr/>
        </p:nvSpPr>
        <p:spPr>
          <a:xfrm rot="-5400000">
            <a:off x="1412292" y="3197429"/>
            <a:ext cx="1373867" cy="830775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0" name="Shape 1230"/>
          <p:cNvSpPr txBox="1"/>
          <p:nvPr/>
        </p:nvSpPr>
        <p:spPr>
          <a:xfrm>
            <a:off x="1677438" y="3307034"/>
            <a:ext cx="843599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CNN</a:t>
            </a:r>
          </a:p>
        </p:txBody>
      </p:sp>
      <p:sp>
        <p:nvSpPr>
          <p:cNvPr id="1231" name="Shape 1231"/>
          <p:cNvSpPr txBox="1"/>
          <p:nvPr/>
        </p:nvSpPr>
        <p:spPr>
          <a:xfrm>
            <a:off x="247650" y="4300901"/>
            <a:ext cx="128587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Image: </a:t>
            </a:r>
            <a:br>
              <a:rPr lang="en" dirty="0"/>
            </a:br>
            <a:r>
              <a:rPr lang="en" dirty="0"/>
              <a:t>H x W x 3</a:t>
            </a:r>
          </a:p>
        </p:txBody>
      </p:sp>
      <p:sp>
        <p:nvSpPr>
          <p:cNvPr id="1232" name="Shape 1232"/>
          <p:cNvSpPr/>
          <p:nvPr/>
        </p:nvSpPr>
        <p:spPr>
          <a:xfrm>
            <a:off x="2654200" y="3364167"/>
            <a:ext cx="383400" cy="5248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33" name="Shape 1233"/>
          <p:cNvCxnSpPr/>
          <p:nvPr/>
        </p:nvCxnSpPr>
        <p:spPr>
          <a:xfrm>
            <a:off x="2775750" y="3363567"/>
            <a:ext cx="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34" name="Shape 1234"/>
          <p:cNvCxnSpPr/>
          <p:nvPr/>
        </p:nvCxnSpPr>
        <p:spPr>
          <a:xfrm>
            <a:off x="2913822" y="3363580"/>
            <a:ext cx="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35" name="Shape 1235"/>
          <p:cNvCxnSpPr/>
          <p:nvPr/>
        </p:nvCxnSpPr>
        <p:spPr>
          <a:xfrm rot="10800000">
            <a:off x="2652598" y="3538699"/>
            <a:ext cx="389999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36" name="Shape 1236"/>
          <p:cNvCxnSpPr/>
          <p:nvPr/>
        </p:nvCxnSpPr>
        <p:spPr>
          <a:xfrm rot="10800000">
            <a:off x="2652598" y="3713128"/>
            <a:ext cx="389999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37" name="Shape 1237"/>
          <p:cNvSpPr txBox="1"/>
          <p:nvPr/>
        </p:nvSpPr>
        <p:spPr>
          <a:xfrm>
            <a:off x="2257425" y="4064501"/>
            <a:ext cx="119062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Features: </a:t>
            </a:r>
            <a:br>
              <a:rPr lang="en" dirty="0"/>
            </a:br>
            <a:r>
              <a:rPr lang="en" dirty="0"/>
              <a:t>L x D</a:t>
            </a:r>
          </a:p>
        </p:txBody>
      </p:sp>
      <p:sp>
        <p:nvSpPr>
          <p:cNvPr id="1239" name="Shape 1239"/>
          <p:cNvSpPr txBox="1"/>
          <p:nvPr/>
        </p:nvSpPr>
        <p:spPr>
          <a:xfrm>
            <a:off x="104775" y="5221934"/>
            <a:ext cx="2343150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dirty="0">
                <a:solidFill>
                  <a:schemeClr val="dk1"/>
                </a:solidFill>
              </a:rPr>
              <a:t>Xu et al, “Show, Attend and Tell: Neural Image Caption Generation with Visual Attention”, ICML 2015</a:t>
            </a:r>
          </a:p>
        </p:txBody>
      </p:sp>
    </p:spTree>
    <p:extLst>
      <p:ext uri="{BB962C8B-B14F-4D97-AF65-F5344CB8AC3E}">
        <p14:creationId xmlns:p14="http://schemas.microsoft.com/office/powerpoint/2010/main" val="221930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Shape 125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239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Captioning</a:t>
            </a:r>
          </a:p>
        </p:txBody>
      </p:sp>
      <p:pic>
        <p:nvPicPr>
          <p:cNvPr id="1245" name="Shape 1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73" y="2867700"/>
            <a:ext cx="1106200" cy="149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246" name="Shape 1246"/>
          <p:cNvSpPr/>
          <p:nvPr/>
        </p:nvSpPr>
        <p:spPr>
          <a:xfrm rot="-5400000">
            <a:off x="1412292" y="3197429"/>
            <a:ext cx="1373867" cy="830775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7" name="Shape 1247"/>
          <p:cNvSpPr txBox="1"/>
          <p:nvPr/>
        </p:nvSpPr>
        <p:spPr>
          <a:xfrm>
            <a:off x="1677438" y="3307034"/>
            <a:ext cx="843599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CNN</a:t>
            </a:r>
          </a:p>
        </p:txBody>
      </p:sp>
      <p:sp>
        <p:nvSpPr>
          <p:cNvPr id="1248" name="Shape 1248"/>
          <p:cNvSpPr txBox="1"/>
          <p:nvPr/>
        </p:nvSpPr>
        <p:spPr>
          <a:xfrm>
            <a:off x="238125" y="4300901"/>
            <a:ext cx="1314450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Image: </a:t>
            </a:r>
            <a:br>
              <a:rPr lang="en" dirty="0"/>
            </a:br>
            <a:r>
              <a:rPr lang="en" dirty="0"/>
              <a:t>H x W x 3</a:t>
            </a:r>
          </a:p>
        </p:txBody>
      </p:sp>
      <p:sp>
        <p:nvSpPr>
          <p:cNvPr id="1249" name="Shape 1249"/>
          <p:cNvSpPr txBox="1"/>
          <p:nvPr/>
        </p:nvSpPr>
        <p:spPr>
          <a:xfrm>
            <a:off x="2247899" y="4064501"/>
            <a:ext cx="119993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Features: </a:t>
            </a:r>
            <a:br>
              <a:rPr lang="en" dirty="0"/>
            </a:br>
            <a:r>
              <a:rPr lang="en" dirty="0"/>
              <a:t>L x D</a:t>
            </a:r>
          </a:p>
        </p:txBody>
      </p:sp>
      <p:sp>
        <p:nvSpPr>
          <p:cNvPr id="1250" name="Shape 1250"/>
          <p:cNvSpPr/>
          <p:nvPr/>
        </p:nvSpPr>
        <p:spPr>
          <a:xfrm>
            <a:off x="382768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1251" name="Shape 1251"/>
          <p:cNvCxnSpPr/>
          <p:nvPr/>
        </p:nvCxnSpPr>
        <p:spPr>
          <a:xfrm>
            <a:off x="3188935" y="3626567"/>
            <a:ext cx="51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52" name="Shape 1252"/>
          <p:cNvSpPr/>
          <p:nvPr/>
        </p:nvSpPr>
        <p:spPr>
          <a:xfrm>
            <a:off x="2654200" y="3364167"/>
            <a:ext cx="383400" cy="5248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53" name="Shape 1253"/>
          <p:cNvCxnSpPr/>
          <p:nvPr/>
        </p:nvCxnSpPr>
        <p:spPr>
          <a:xfrm>
            <a:off x="2775750" y="3363567"/>
            <a:ext cx="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54" name="Shape 1254"/>
          <p:cNvCxnSpPr/>
          <p:nvPr/>
        </p:nvCxnSpPr>
        <p:spPr>
          <a:xfrm>
            <a:off x="2913822" y="3363580"/>
            <a:ext cx="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55" name="Shape 1255"/>
          <p:cNvCxnSpPr/>
          <p:nvPr/>
        </p:nvCxnSpPr>
        <p:spPr>
          <a:xfrm rot="10800000">
            <a:off x="2652598" y="3538699"/>
            <a:ext cx="389999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56" name="Shape 1256"/>
          <p:cNvCxnSpPr/>
          <p:nvPr/>
        </p:nvCxnSpPr>
        <p:spPr>
          <a:xfrm rot="10800000">
            <a:off x="2652598" y="3713128"/>
            <a:ext cx="389999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7" name="Shape 1239"/>
          <p:cNvSpPr txBox="1"/>
          <p:nvPr/>
        </p:nvSpPr>
        <p:spPr>
          <a:xfrm>
            <a:off x="104775" y="5221934"/>
            <a:ext cx="2343150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dirty="0">
                <a:solidFill>
                  <a:schemeClr val="dk1"/>
                </a:solidFill>
              </a:rPr>
              <a:t>Xu et al, “Show, Attend and Tell: Neural Image Caption Generation with Visual Attention”, ICML 2015</a:t>
            </a:r>
          </a:p>
        </p:txBody>
      </p:sp>
    </p:spTree>
    <p:extLst>
      <p:ext uri="{BB962C8B-B14F-4D97-AF65-F5344CB8AC3E}">
        <p14:creationId xmlns:p14="http://schemas.microsoft.com/office/powerpoint/2010/main" val="2783488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Shape 127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04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Captioning</a:t>
            </a:r>
          </a:p>
        </p:txBody>
      </p:sp>
      <p:pic>
        <p:nvPicPr>
          <p:cNvPr id="1264" name="Shape 1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73" y="2867700"/>
            <a:ext cx="1106200" cy="149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Shape 1265"/>
          <p:cNvSpPr/>
          <p:nvPr/>
        </p:nvSpPr>
        <p:spPr>
          <a:xfrm rot="-5400000">
            <a:off x="1412292" y="3197429"/>
            <a:ext cx="1373867" cy="830775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6" name="Shape 1266"/>
          <p:cNvSpPr txBox="1"/>
          <p:nvPr/>
        </p:nvSpPr>
        <p:spPr>
          <a:xfrm>
            <a:off x="1677438" y="3307034"/>
            <a:ext cx="843599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CNN</a:t>
            </a:r>
          </a:p>
        </p:txBody>
      </p:sp>
      <p:sp>
        <p:nvSpPr>
          <p:cNvPr id="1267" name="Shape 1267"/>
          <p:cNvSpPr txBox="1"/>
          <p:nvPr/>
        </p:nvSpPr>
        <p:spPr>
          <a:xfrm>
            <a:off x="276224" y="4300901"/>
            <a:ext cx="126682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Image: </a:t>
            </a:r>
            <a:br>
              <a:rPr lang="en" dirty="0"/>
            </a:br>
            <a:r>
              <a:rPr lang="en" dirty="0"/>
              <a:t>H x W x 3</a:t>
            </a:r>
          </a:p>
        </p:txBody>
      </p:sp>
      <p:sp>
        <p:nvSpPr>
          <p:cNvPr id="1268" name="Shape 1268"/>
          <p:cNvSpPr txBox="1"/>
          <p:nvPr/>
        </p:nvSpPr>
        <p:spPr>
          <a:xfrm>
            <a:off x="2228849" y="4064501"/>
            <a:ext cx="121898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Features: </a:t>
            </a:r>
            <a:br>
              <a:rPr lang="en" dirty="0"/>
            </a:br>
            <a:r>
              <a:rPr lang="en" dirty="0"/>
              <a:t>L x D</a:t>
            </a:r>
          </a:p>
        </p:txBody>
      </p:sp>
      <p:sp>
        <p:nvSpPr>
          <p:cNvPr id="1269" name="Shape 1269"/>
          <p:cNvSpPr/>
          <p:nvPr/>
        </p:nvSpPr>
        <p:spPr>
          <a:xfrm>
            <a:off x="382768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1270" name="Shape 1270"/>
          <p:cNvCxnSpPr/>
          <p:nvPr/>
        </p:nvCxnSpPr>
        <p:spPr>
          <a:xfrm>
            <a:off x="3188935" y="3626567"/>
            <a:ext cx="51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71" name="Shape 1271"/>
          <p:cNvSpPr/>
          <p:nvPr/>
        </p:nvSpPr>
        <p:spPr>
          <a:xfrm>
            <a:off x="2654200" y="3364167"/>
            <a:ext cx="383400" cy="5248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72" name="Shape 1272"/>
          <p:cNvCxnSpPr/>
          <p:nvPr/>
        </p:nvCxnSpPr>
        <p:spPr>
          <a:xfrm>
            <a:off x="2775750" y="3363567"/>
            <a:ext cx="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73" name="Shape 1273"/>
          <p:cNvCxnSpPr/>
          <p:nvPr/>
        </p:nvCxnSpPr>
        <p:spPr>
          <a:xfrm>
            <a:off x="2913822" y="3363580"/>
            <a:ext cx="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74" name="Shape 1274"/>
          <p:cNvCxnSpPr/>
          <p:nvPr/>
        </p:nvCxnSpPr>
        <p:spPr>
          <a:xfrm rot="10800000">
            <a:off x="2652598" y="3538699"/>
            <a:ext cx="389999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75" name="Shape 1275"/>
          <p:cNvCxnSpPr/>
          <p:nvPr/>
        </p:nvCxnSpPr>
        <p:spPr>
          <a:xfrm rot="10800000">
            <a:off x="2652598" y="3713128"/>
            <a:ext cx="389999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76" name="Shape 1276"/>
          <p:cNvSpPr/>
          <p:nvPr/>
        </p:nvSpPr>
        <p:spPr>
          <a:xfrm>
            <a:off x="3827687" y="1938771"/>
            <a:ext cx="383400" cy="681999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a1</a:t>
            </a:r>
          </a:p>
        </p:txBody>
      </p:sp>
      <p:sp>
        <p:nvSpPr>
          <p:cNvPr id="1277" name="Shape 1277"/>
          <p:cNvSpPr txBox="1"/>
          <p:nvPr/>
        </p:nvSpPr>
        <p:spPr>
          <a:xfrm>
            <a:off x="3037600" y="1170001"/>
            <a:ext cx="1915399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Distribution over L locations</a:t>
            </a:r>
          </a:p>
        </p:txBody>
      </p:sp>
      <p:cxnSp>
        <p:nvCxnSpPr>
          <p:cNvPr id="1278" name="Shape 1278"/>
          <p:cNvCxnSpPr>
            <a:stCxn id="1269" idx="0"/>
            <a:endCxn id="1276" idx="2"/>
          </p:cNvCxnSpPr>
          <p:nvPr/>
        </p:nvCxnSpPr>
        <p:spPr>
          <a:xfrm rot="10800000">
            <a:off x="4019387" y="2620767"/>
            <a:ext cx="0" cy="664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" name="Shape 1239"/>
          <p:cNvSpPr txBox="1"/>
          <p:nvPr/>
        </p:nvSpPr>
        <p:spPr>
          <a:xfrm>
            <a:off x="104775" y="5221934"/>
            <a:ext cx="2343150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dirty="0">
                <a:solidFill>
                  <a:schemeClr val="dk1"/>
                </a:solidFill>
              </a:rPr>
              <a:t>Xu et al, “Show, Attend and Tell: Neural Image Caption Generation with Visual Attention”, ICML 2015</a:t>
            </a:r>
          </a:p>
        </p:txBody>
      </p:sp>
    </p:spTree>
    <p:extLst>
      <p:ext uri="{BB962C8B-B14F-4D97-AF65-F5344CB8AC3E}">
        <p14:creationId xmlns:p14="http://schemas.microsoft.com/office/powerpoint/2010/main" val="363824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Shape 130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04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Captioning</a:t>
            </a:r>
          </a:p>
        </p:txBody>
      </p:sp>
      <p:pic>
        <p:nvPicPr>
          <p:cNvPr id="1286" name="Shape 1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73" y="2867700"/>
            <a:ext cx="1106200" cy="149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Shape 1287"/>
          <p:cNvSpPr/>
          <p:nvPr/>
        </p:nvSpPr>
        <p:spPr>
          <a:xfrm rot="-5400000">
            <a:off x="1412292" y="3197429"/>
            <a:ext cx="1373867" cy="830775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8" name="Shape 1288"/>
          <p:cNvSpPr txBox="1"/>
          <p:nvPr/>
        </p:nvSpPr>
        <p:spPr>
          <a:xfrm>
            <a:off x="1677438" y="3307034"/>
            <a:ext cx="843599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CNN</a:t>
            </a:r>
          </a:p>
        </p:txBody>
      </p:sp>
      <p:sp>
        <p:nvSpPr>
          <p:cNvPr id="1289" name="Shape 1289"/>
          <p:cNvSpPr txBox="1"/>
          <p:nvPr/>
        </p:nvSpPr>
        <p:spPr>
          <a:xfrm>
            <a:off x="257174" y="4300901"/>
            <a:ext cx="128587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Image: </a:t>
            </a:r>
            <a:br>
              <a:rPr lang="en" dirty="0"/>
            </a:br>
            <a:r>
              <a:rPr lang="en" dirty="0"/>
              <a:t>H x W x 3</a:t>
            </a:r>
          </a:p>
        </p:txBody>
      </p:sp>
      <p:sp>
        <p:nvSpPr>
          <p:cNvPr id="1290" name="Shape 1290"/>
          <p:cNvSpPr txBox="1"/>
          <p:nvPr/>
        </p:nvSpPr>
        <p:spPr>
          <a:xfrm>
            <a:off x="2228849" y="4064501"/>
            <a:ext cx="121898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Features: </a:t>
            </a:r>
            <a:br>
              <a:rPr lang="en" dirty="0"/>
            </a:br>
            <a:r>
              <a:rPr lang="en" dirty="0"/>
              <a:t>L x D</a:t>
            </a:r>
          </a:p>
        </p:txBody>
      </p:sp>
      <p:sp>
        <p:nvSpPr>
          <p:cNvPr id="1291" name="Shape 1291"/>
          <p:cNvSpPr/>
          <p:nvPr/>
        </p:nvSpPr>
        <p:spPr>
          <a:xfrm>
            <a:off x="382768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1292" name="Shape 1292"/>
          <p:cNvCxnSpPr/>
          <p:nvPr/>
        </p:nvCxnSpPr>
        <p:spPr>
          <a:xfrm>
            <a:off x="3188935" y="3626567"/>
            <a:ext cx="51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93" name="Shape 1293"/>
          <p:cNvSpPr/>
          <p:nvPr/>
        </p:nvSpPr>
        <p:spPr>
          <a:xfrm>
            <a:off x="2654200" y="3364167"/>
            <a:ext cx="383400" cy="5248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94" name="Shape 1294"/>
          <p:cNvCxnSpPr/>
          <p:nvPr/>
        </p:nvCxnSpPr>
        <p:spPr>
          <a:xfrm>
            <a:off x="2775750" y="3363567"/>
            <a:ext cx="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95" name="Shape 1295"/>
          <p:cNvCxnSpPr/>
          <p:nvPr/>
        </p:nvCxnSpPr>
        <p:spPr>
          <a:xfrm>
            <a:off x="2913822" y="3363580"/>
            <a:ext cx="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96" name="Shape 1296"/>
          <p:cNvCxnSpPr/>
          <p:nvPr/>
        </p:nvCxnSpPr>
        <p:spPr>
          <a:xfrm rot="10800000">
            <a:off x="2652598" y="3538699"/>
            <a:ext cx="389999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297" name="Shape 1297"/>
          <p:cNvCxnSpPr/>
          <p:nvPr/>
        </p:nvCxnSpPr>
        <p:spPr>
          <a:xfrm rot="10800000">
            <a:off x="2652598" y="3713128"/>
            <a:ext cx="389999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298" name="Shape 1298"/>
          <p:cNvSpPr/>
          <p:nvPr/>
        </p:nvSpPr>
        <p:spPr>
          <a:xfrm>
            <a:off x="3827687" y="1938771"/>
            <a:ext cx="383400" cy="681999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a1</a:t>
            </a:r>
          </a:p>
        </p:txBody>
      </p:sp>
      <p:cxnSp>
        <p:nvCxnSpPr>
          <p:cNvPr id="1299" name="Shape 1299"/>
          <p:cNvCxnSpPr>
            <a:stCxn id="1298" idx="1"/>
            <a:endCxn id="1293" idx="0"/>
          </p:cNvCxnSpPr>
          <p:nvPr/>
        </p:nvCxnSpPr>
        <p:spPr>
          <a:xfrm flipH="1">
            <a:off x="2845787" y="2279771"/>
            <a:ext cx="981900" cy="10844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00" name="Shape 1300"/>
          <p:cNvSpPr txBox="1"/>
          <p:nvPr/>
        </p:nvSpPr>
        <p:spPr>
          <a:xfrm>
            <a:off x="1866900" y="5044767"/>
            <a:ext cx="1632225" cy="9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Weighted combination of features</a:t>
            </a:r>
          </a:p>
        </p:txBody>
      </p:sp>
      <p:sp>
        <p:nvSpPr>
          <p:cNvPr id="1301" name="Shape 1301"/>
          <p:cNvSpPr txBox="1"/>
          <p:nvPr/>
        </p:nvSpPr>
        <p:spPr>
          <a:xfrm>
            <a:off x="3042597" y="1170001"/>
            <a:ext cx="1967553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Distribution over L locations</a:t>
            </a:r>
          </a:p>
        </p:txBody>
      </p:sp>
      <p:cxnSp>
        <p:nvCxnSpPr>
          <p:cNvPr id="1302" name="Shape 1302"/>
          <p:cNvCxnSpPr>
            <a:stCxn id="1291" idx="0"/>
            <a:endCxn id="1298" idx="2"/>
          </p:cNvCxnSpPr>
          <p:nvPr/>
        </p:nvCxnSpPr>
        <p:spPr>
          <a:xfrm rot="10800000">
            <a:off x="4019387" y="2620767"/>
            <a:ext cx="0" cy="664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04" name="Shape 1304"/>
          <p:cNvSpPr/>
          <p:nvPr/>
        </p:nvSpPr>
        <p:spPr>
          <a:xfrm>
            <a:off x="4451362" y="4611967"/>
            <a:ext cx="383400" cy="6819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z1</a:t>
            </a:r>
          </a:p>
        </p:txBody>
      </p:sp>
      <p:cxnSp>
        <p:nvCxnSpPr>
          <p:cNvPr id="1305" name="Shape 1305"/>
          <p:cNvCxnSpPr>
            <a:stCxn id="1293" idx="2"/>
            <a:endCxn id="1304" idx="2"/>
          </p:cNvCxnSpPr>
          <p:nvPr/>
        </p:nvCxnSpPr>
        <p:spPr>
          <a:xfrm rot="-5400000" flipH="1">
            <a:off x="3042150" y="3692717"/>
            <a:ext cx="1404800" cy="1797300"/>
          </a:xfrm>
          <a:prstGeom prst="curvedConnector3">
            <a:avLst>
              <a:gd name="adj1" fmla="val 12258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06" name="Shape 1306"/>
          <p:cNvSpPr txBox="1"/>
          <p:nvPr/>
        </p:nvSpPr>
        <p:spPr>
          <a:xfrm>
            <a:off x="3042597" y="4535767"/>
            <a:ext cx="160046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Weighted features: D</a:t>
            </a:r>
          </a:p>
        </p:txBody>
      </p:sp>
    </p:spTree>
    <p:extLst>
      <p:ext uri="{BB962C8B-B14F-4D97-AF65-F5344CB8AC3E}">
        <p14:creationId xmlns:p14="http://schemas.microsoft.com/office/powerpoint/2010/main" val="3914674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Shape 133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04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Captioning</a:t>
            </a:r>
          </a:p>
        </p:txBody>
      </p:sp>
      <p:pic>
        <p:nvPicPr>
          <p:cNvPr id="1313" name="Shape 13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73" y="2867700"/>
            <a:ext cx="1106200" cy="149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Shape 1314"/>
          <p:cNvSpPr/>
          <p:nvPr/>
        </p:nvSpPr>
        <p:spPr>
          <a:xfrm rot="-5400000">
            <a:off x="1412292" y="3197429"/>
            <a:ext cx="1373867" cy="830775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5" name="Shape 1315"/>
          <p:cNvSpPr txBox="1"/>
          <p:nvPr/>
        </p:nvSpPr>
        <p:spPr>
          <a:xfrm>
            <a:off x="1677438" y="3307034"/>
            <a:ext cx="843599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CNN</a:t>
            </a:r>
          </a:p>
        </p:txBody>
      </p:sp>
      <p:sp>
        <p:nvSpPr>
          <p:cNvPr id="1316" name="Shape 1316"/>
          <p:cNvSpPr txBox="1"/>
          <p:nvPr/>
        </p:nvSpPr>
        <p:spPr>
          <a:xfrm>
            <a:off x="406025" y="4300901"/>
            <a:ext cx="987300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Image: </a:t>
            </a:r>
            <a:br>
              <a:rPr lang="en"/>
            </a:br>
            <a:r>
              <a:rPr lang="en"/>
              <a:t>H x W x 3</a:t>
            </a:r>
          </a:p>
        </p:txBody>
      </p:sp>
      <p:sp>
        <p:nvSpPr>
          <p:cNvPr id="1317" name="Shape 1317"/>
          <p:cNvSpPr txBox="1"/>
          <p:nvPr/>
        </p:nvSpPr>
        <p:spPr>
          <a:xfrm>
            <a:off x="2099237" y="4064501"/>
            <a:ext cx="1240313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Features: </a:t>
            </a:r>
            <a:br>
              <a:rPr lang="en" dirty="0"/>
            </a:br>
            <a:r>
              <a:rPr lang="en" dirty="0"/>
              <a:t>L x D</a:t>
            </a:r>
          </a:p>
        </p:txBody>
      </p:sp>
      <p:sp>
        <p:nvSpPr>
          <p:cNvPr id="1318" name="Shape 1318"/>
          <p:cNvSpPr/>
          <p:nvPr/>
        </p:nvSpPr>
        <p:spPr>
          <a:xfrm>
            <a:off x="382768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1319" name="Shape 1319"/>
          <p:cNvCxnSpPr/>
          <p:nvPr/>
        </p:nvCxnSpPr>
        <p:spPr>
          <a:xfrm>
            <a:off x="3188935" y="3626567"/>
            <a:ext cx="51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20" name="Shape 1320"/>
          <p:cNvSpPr/>
          <p:nvPr/>
        </p:nvSpPr>
        <p:spPr>
          <a:xfrm>
            <a:off x="2654200" y="3364167"/>
            <a:ext cx="383400" cy="5248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321" name="Shape 1321"/>
          <p:cNvCxnSpPr/>
          <p:nvPr/>
        </p:nvCxnSpPr>
        <p:spPr>
          <a:xfrm>
            <a:off x="2775750" y="3363567"/>
            <a:ext cx="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22" name="Shape 1322"/>
          <p:cNvCxnSpPr/>
          <p:nvPr/>
        </p:nvCxnSpPr>
        <p:spPr>
          <a:xfrm>
            <a:off x="2913822" y="3363580"/>
            <a:ext cx="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23" name="Shape 1323"/>
          <p:cNvCxnSpPr/>
          <p:nvPr/>
        </p:nvCxnSpPr>
        <p:spPr>
          <a:xfrm rot="10800000">
            <a:off x="2652598" y="3538699"/>
            <a:ext cx="389999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24" name="Shape 1324"/>
          <p:cNvCxnSpPr/>
          <p:nvPr/>
        </p:nvCxnSpPr>
        <p:spPr>
          <a:xfrm rot="10800000">
            <a:off x="2652598" y="3713128"/>
            <a:ext cx="389999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25" name="Shape 1325"/>
          <p:cNvSpPr/>
          <p:nvPr/>
        </p:nvSpPr>
        <p:spPr>
          <a:xfrm>
            <a:off x="3827687" y="1938771"/>
            <a:ext cx="383400" cy="681999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a1</a:t>
            </a:r>
          </a:p>
        </p:txBody>
      </p:sp>
      <p:cxnSp>
        <p:nvCxnSpPr>
          <p:cNvPr id="1326" name="Shape 1326"/>
          <p:cNvCxnSpPr>
            <a:stCxn id="1325" idx="1"/>
            <a:endCxn id="1320" idx="0"/>
          </p:cNvCxnSpPr>
          <p:nvPr/>
        </p:nvCxnSpPr>
        <p:spPr>
          <a:xfrm flipH="1">
            <a:off x="2845787" y="2279771"/>
            <a:ext cx="981900" cy="10844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27" name="Shape 1327"/>
          <p:cNvSpPr/>
          <p:nvPr/>
        </p:nvSpPr>
        <p:spPr>
          <a:xfrm>
            <a:off x="4451362" y="4611967"/>
            <a:ext cx="383400" cy="6819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z1</a:t>
            </a:r>
          </a:p>
        </p:txBody>
      </p:sp>
      <p:cxnSp>
        <p:nvCxnSpPr>
          <p:cNvPr id="1328" name="Shape 1328"/>
          <p:cNvCxnSpPr>
            <a:stCxn id="1320" idx="2"/>
            <a:endCxn id="1327" idx="2"/>
          </p:cNvCxnSpPr>
          <p:nvPr/>
        </p:nvCxnSpPr>
        <p:spPr>
          <a:xfrm rot="-5400000" flipH="1">
            <a:off x="3042150" y="3692717"/>
            <a:ext cx="1404800" cy="1797300"/>
          </a:xfrm>
          <a:prstGeom prst="curvedConnector3">
            <a:avLst>
              <a:gd name="adj1" fmla="val 12258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29" name="Shape 1329"/>
          <p:cNvSpPr txBox="1"/>
          <p:nvPr/>
        </p:nvSpPr>
        <p:spPr>
          <a:xfrm>
            <a:off x="1885950" y="5044767"/>
            <a:ext cx="1613175" cy="9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Weighted combination of features</a:t>
            </a:r>
          </a:p>
        </p:txBody>
      </p:sp>
      <p:sp>
        <p:nvSpPr>
          <p:cNvPr id="1330" name="Shape 1330"/>
          <p:cNvSpPr/>
          <p:nvPr/>
        </p:nvSpPr>
        <p:spPr>
          <a:xfrm>
            <a:off x="471333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h1</a:t>
            </a:r>
          </a:p>
        </p:txBody>
      </p:sp>
      <p:cxnSp>
        <p:nvCxnSpPr>
          <p:cNvPr id="1331" name="Shape 1331"/>
          <p:cNvCxnSpPr>
            <a:stCxn id="1327" idx="0"/>
            <a:endCxn id="1330" idx="2"/>
          </p:cNvCxnSpPr>
          <p:nvPr/>
        </p:nvCxnSpPr>
        <p:spPr>
          <a:xfrm rot="10800000" flipH="1">
            <a:off x="4643062" y="3967567"/>
            <a:ext cx="2619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32" name="Shape 1332"/>
          <p:cNvCxnSpPr>
            <a:stCxn id="1333" idx="0"/>
            <a:endCxn id="1330" idx="2"/>
          </p:cNvCxnSpPr>
          <p:nvPr/>
        </p:nvCxnSpPr>
        <p:spPr>
          <a:xfrm rot="10800000">
            <a:off x="4905162" y="3967567"/>
            <a:ext cx="2841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34" name="Shape 1334"/>
          <p:cNvSpPr txBox="1"/>
          <p:nvPr/>
        </p:nvSpPr>
        <p:spPr>
          <a:xfrm>
            <a:off x="3042597" y="1170001"/>
            <a:ext cx="1862564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Distribution over L locations</a:t>
            </a:r>
          </a:p>
        </p:txBody>
      </p:sp>
      <p:cxnSp>
        <p:nvCxnSpPr>
          <p:cNvPr id="1335" name="Shape 1335"/>
          <p:cNvCxnSpPr>
            <a:stCxn id="1318" idx="0"/>
            <a:endCxn id="1325" idx="2"/>
          </p:cNvCxnSpPr>
          <p:nvPr/>
        </p:nvCxnSpPr>
        <p:spPr>
          <a:xfrm rot="10800000">
            <a:off x="4019387" y="2620767"/>
            <a:ext cx="0" cy="664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36" name="Shape 1336"/>
          <p:cNvCxnSpPr>
            <a:stCxn id="1318" idx="3"/>
            <a:endCxn id="1330" idx="1"/>
          </p:cNvCxnSpPr>
          <p:nvPr/>
        </p:nvCxnSpPr>
        <p:spPr>
          <a:xfrm>
            <a:off x="4211087" y="3626565"/>
            <a:ext cx="502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38" name="Shape 1338"/>
          <p:cNvSpPr txBox="1"/>
          <p:nvPr/>
        </p:nvSpPr>
        <p:spPr>
          <a:xfrm>
            <a:off x="3042597" y="4535767"/>
            <a:ext cx="139631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Weighted features: D</a:t>
            </a:r>
          </a:p>
        </p:txBody>
      </p:sp>
      <p:sp>
        <p:nvSpPr>
          <p:cNvPr id="1333" name="Shape 1333"/>
          <p:cNvSpPr/>
          <p:nvPr/>
        </p:nvSpPr>
        <p:spPr>
          <a:xfrm>
            <a:off x="4997562" y="4611967"/>
            <a:ext cx="383400" cy="681999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y1</a:t>
            </a:r>
          </a:p>
        </p:txBody>
      </p:sp>
      <p:sp>
        <p:nvSpPr>
          <p:cNvPr id="1339" name="Shape 1339"/>
          <p:cNvSpPr txBox="1"/>
          <p:nvPr/>
        </p:nvSpPr>
        <p:spPr>
          <a:xfrm>
            <a:off x="4695625" y="5325067"/>
            <a:ext cx="987300" cy="5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First word</a:t>
            </a:r>
          </a:p>
        </p:txBody>
      </p:sp>
    </p:spTree>
    <p:extLst>
      <p:ext uri="{BB962C8B-B14F-4D97-AF65-F5344CB8AC3E}">
        <p14:creationId xmlns:p14="http://schemas.microsoft.com/office/powerpoint/2010/main" val="1188046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Shape 137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04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Captioning</a:t>
            </a:r>
          </a:p>
        </p:txBody>
      </p:sp>
      <p:pic>
        <p:nvPicPr>
          <p:cNvPr id="1346" name="Shape 13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73" y="2867700"/>
            <a:ext cx="1106200" cy="149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347" name="Shape 1347"/>
          <p:cNvSpPr/>
          <p:nvPr/>
        </p:nvSpPr>
        <p:spPr>
          <a:xfrm rot="-5400000">
            <a:off x="1412292" y="3197429"/>
            <a:ext cx="1373867" cy="830775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8" name="Shape 1348"/>
          <p:cNvSpPr txBox="1"/>
          <p:nvPr/>
        </p:nvSpPr>
        <p:spPr>
          <a:xfrm>
            <a:off x="1677438" y="3307034"/>
            <a:ext cx="843599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CNN</a:t>
            </a:r>
          </a:p>
        </p:txBody>
      </p:sp>
      <p:sp>
        <p:nvSpPr>
          <p:cNvPr id="1349" name="Shape 1349"/>
          <p:cNvSpPr txBox="1"/>
          <p:nvPr/>
        </p:nvSpPr>
        <p:spPr>
          <a:xfrm>
            <a:off x="247650" y="4300901"/>
            <a:ext cx="1205123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Image: </a:t>
            </a:r>
            <a:br>
              <a:rPr lang="en" dirty="0"/>
            </a:br>
            <a:r>
              <a:rPr lang="en" dirty="0"/>
              <a:t>H x W x 3</a:t>
            </a:r>
          </a:p>
        </p:txBody>
      </p:sp>
      <p:sp>
        <p:nvSpPr>
          <p:cNvPr id="1350" name="Shape 1350"/>
          <p:cNvSpPr txBox="1"/>
          <p:nvPr/>
        </p:nvSpPr>
        <p:spPr>
          <a:xfrm>
            <a:off x="2099225" y="4064501"/>
            <a:ext cx="124032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Features: </a:t>
            </a:r>
            <a:br>
              <a:rPr lang="en" dirty="0"/>
            </a:br>
            <a:r>
              <a:rPr lang="en" dirty="0"/>
              <a:t>L x D</a:t>
            </a:r>
          </a:p>
        </p:txBody>
      </p:sp>
      <p:sp>
        <p:nvSpPr>
          <p:cNvPr id="1351" name="Shape 1351"/>
          <p:cNvSpPr/>
          <p:nvPr/>
        </p:nvSpPr>
        <p:spPr>
          <a:xfrm>
            <a:off x="382768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1352" name="Shape 1352"/>
          <p:cNvCxnSpPr/>
          <p:nvPr/>
        </p:nvCxnSpPr>
        <p:spPr>
          <a:xfrm>
            <a:off x="3188935" y="3626567"/>
            <a:ext cx="51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53" name="Shape 1353"/>
          <p:cNvSpPr/>
          <p:nvPr/>
        </p:nvSpPr>
        <p:spPr>
          <a:xfrm>
            <a:off x="2654200" y="3364167"/>
            <a:ext cx="383400" cy="5248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354" name="Shape 1354"/>
          <p:cNvCxnSpPr/>
          <p:nvPr/>
        </p:nvCxnSpPr>
        <p:spPr>
          <a:xfrm>
            <a:off x="2775750" y="3363567"/>
            <a:ext cx="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55" name="Shape 1355"/>
          <p:cNvCxnSpPr/>
          <p:nvPr/>
        </p:nvCxnSpPr>
        <p:spPr>
          <a:xfrm>
            <a:off x="2913822" y="3363580"/>
            <a:ext cx="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56" name="Shape 1356"/>
          <p:cNvCxnSpPr/>
          <p:nvPr/>
        </p:nvCxnSpPr>
        <p:spPr>
          <a:xfrm rot="10800000">
            <a:off x="2652598" y="3538699"/>
            <a:ext cx="389999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57" name="Shape 1357"/>
          <p:cNvCxnSpPr/>
          <p:nvPr/>
        </p:nvCxnSpPr>
        <p:spPr>
          <a:xfrm rot="10800000">
            <a:off x="2652598" y="3713128"/>
            <a:ext cx="389999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58" name="Shape 1358"/>
          <p:cNvSpPr/>
          <p:nvPr/>
        </p:nvSpPr>
        <p:spPr>
          <a:xfrm>
            <a:off x="3827687" y="1938771"/>
            <a:ext cx="383400" cy="681999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a1</a:t>
            </a:r>
          </a:p>
        </p:txBody>
      </p:sp>
      <p:cxnSp>
        <p:nvCxnSpPr>
          <p:cNvPr id="1359" name="Shape 1359"/>
          <p:cNvCxnSpPr>
            <a:stCxn id="1358" idx="1"/>
            <a:endCxn id="1353" idx="0"/>
          </p:cNvCxnSpPr>
          <p:nvPr/>
        </p:nvCxnSpPr>
        <p:spPr>
          <a:xfrm flipH="1">
            <a:off x="2845787" y="2279771"/>
            <a:ext cx="981900" cy="10844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60" name="Shape 1360"/>
          <p:cNvSpPr/>
          <p:nvPr/>
        </p:nvSpPr>
        <p:spPr>
          <a:xfrm>
            <a:off x="4451362" y="4611967"/>
            <a:ext cx="383400" cy="6819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z1</a:t>
            </a:r>
          </a:p>
        </p:txBody>
      </p:sp>
      <p:cxnSp>
        <p:nvCxnSpPr>
          <p:cNvPr id="1361" name="Shape 1361"/>
          <p:cNvCxnSpPr>
            <a:stCxn id="1353" idx="2"/>
            <a:endCxn id="1360" idx="2"/>
          </p:cNvCxnSpPr>
          <p:nvPr/>
        </p:nvCxnSpPr>
        <p:spPr>
          <a:xfrm rot="-5400000" flipH="1">
            <a:off x="3042150" y="3692717"/>
            <a:ext cx="1404800" cy="1797300"/>
          </a:xfrm>
          <a:prstGeom prst="curvedConnector3">
            <a:avLst>
              <a:gd name="adj1" fmla="val 12258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62" name="Shape 1362"/>
          <p:cNvSpPr txBox="1"/>
          <p:nvPr/>
        </p:nvSpPr>
        <p:spPr>
          <a:xfrm>
            <a:off x="1905000" y="5044767"/>
            <a:ext cx="1594125" cy="9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Weighted combination of features</a:t>
            </a:r>
          </a:p>
        </p:txBody>
      </p:sp>
      <p:sp>
        <p:nvSpPr>
          <p:cNvPr id="1363" name="Shape 1363"/>
          <p:cNvSpPr/>
          <p:nvPr/>
        </p:nvSpPr>
        <p:spPr>
          <a:xfrm>
            <a:off x="4997562" y="4611967"/>
            <a:ext cx="383400" cy="681999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y1</a:t>
            </a:r>
          </a:p>
        </p:txBody>
      </p:sp>
      <p:sp>
        <p:nvSpPr>
          <p:cNvPr id="1364" name="Shape 1364"/>
          <p:cNvSpPr/>
          <p:nvPr/>
        </p:nvSpPr>
        <p:spPr>
          <a:xfrm>
            <a:off x="471333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h1</a:t>
            </a:r>
          </a:p>
        </p:txBody>
      </p:sp>
      <p:cxnSp>
        <p:nvCxnSpPr>
          <p:cNvPr id="1365" name="Shape 1365"/>
          <p:cNvCxnSpPr>
            <a:stCxn id="1360" idx="0"/>
            <a:endCxn id="1364" idx="2"/>
          </p:cNvCxnSpPr>
          <p:nvPr/>
        </p:nvCxnSpPr>
        <p:spPr>
          <a:xfrm rot="10800000" flipH="1">
            <a:off x="4643062" y="3967567"/>
            <a:ext cx="2619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66" name="Shape 1366"/>
          <p:cNvCxnSpPr>
            <a:stCxn id="1363" idx="0"/>
            <a:endCxn id="1364" idx="2"/>
          </p:cNvCxnSpPr>
          <p:nvPr/>
        </p:nvCxnSpPr>
        <p:spPr>
          <a:xfrm rot="10800000">
            <a:off x="4905162" y="3967567"/>
            <a:ext cx="2841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67" name="Shape 1367"/>
          <p:cNvSpPr txBox="1"/>
          <p:nvPr/>
        </p:nvSpPr>
        <p:spPr>
          <a:xfrm>
            <a:off x="4695625" y="5325067"/>
            <a:ext cx="987300" cy="5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First word</a:t>
            </a:r>
          </a:p>
        </p:txBody>
      </p:sp>
      <p:sp>
        <p:nvSpPr>
          <p:cNvPr id="1368" name="Shape 1368"/>
          <p:cNvSpPr txBox="1"/>
          <p:nvPr/>
        </p:nvSpPr>
        <p:spPr>
          <a:xfrm>
            <a:off x="2775751" y="1170001"/>
            <a:ext cx="2012100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Distribution over L locations</a:t>
            </a:r>
          </a:p>
        </p:txBody>
      </p:sp>
      <p:cxnSp>
        <p:nvCxnSpPr>
          <p:cNvPr id="1369" name="Shape 1369"/>
          <p:cNvCxnSpPr>
            <a:stCxn id="1351" idx="0"/>
            <a:endCxn id="1358" idx="2"/>
          </p:cNvCxnSpPr>
          <p:nvPr/>
        </p:nvCxnSpPr>
        <p:spPr>
          <a:xfrm rot="10800000">
            <a:off x="4019387" y="2620767"/>
            <a:ext cx="0" cy="664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70" name="Shape 1370"/>
          <p:cNvCxnSpPr>
            <a:stCxn id="1351" idx="3"/>
            <a:endCxn id="1364" idx="1"/>
          </p:cNvCxnSpPr>
          <p:nvPr/>
        </p:nvCxnSpPr>
        <p:spPr>
          <a:xfrm>
            <a:off x="4211087" y="3626565"/>
            <a:ext cx="502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72" name="Shape 1372"/>
          <p:cNvSpPr/>
          <p:nvPr/>
        </p:nvSpPr>
        <p:spPr>
          <a:xfrm>
            <a:off x="4483737" y="1959171"/>
            <a:ext cx="383400" cy="681999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a2</a:t>
            </a:r>
          </a:p>
        </p:txBody>
      </p:sp>
      <p:sp>
        <p:nvSpPr>
          <p:cNvPr id="1373" name="Shape 1373"/>
          <p:cNvSpPr/>
          <p:nvPr/>
        </p:nvSpPr>
        <p:spPr>
          <a:xfrm>
            <a:off x="4961937" y="1959171"/>
            <a:ext cx="383400" cy="68199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d1</a:t>
            </a:r>
          </a:p>
        </p:txBody>
      </p:sp>
      <p:cxnSp>
        <p:nvCxnSpPr>
          <p:cNvPr id="1374" name="Shape 1374"/>
          <p:cNvCxnSpPr>
            <a:stCxn id="1364" idx="0"/>
            <a:endCxn id="1372" idx="2"/>
          </p:cNvCxnSpPr>
          <p:nvPr/>
        </p:nvCxnSpPr>
        <p:spPr>
          <a:xfrm rot="10800000">
            <a:off x="4675537" y="2641167"/>
            <a:ext cx="2295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75" name="Shape 1375"/>
          <p:cNvCxnSpPr>
            <a:stCxn id="1364" idx="0"/>
            <a:endCxn id="1373" idx="2"/>
          </p:cNvCxnSpPr>
          <p:nvPr/>
        </p:nvCxnSpPr>
        <p:spPr>
          <a:xfrm rot="10800000" flipH="1">
            <a:off x="4905037" y="2641167"/>
            <a:ext cx="2487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76" name="Shape 1376"/>
          <p:cNvSpPr txBox="1"/>
          <p:nvPr/>
        </p:nvSpPr>
        <p:spPr>
          <a:xfrm>
            <a:off x="3114675" y="4535767"/>
            <a:ext cx="1324237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Weighted features: D</a:t>
            </a:r>
          </a:p>
        </p:txBody>
      </p:sp>
      <p:sp>
        <p:nvSpPr>
          <p:cNvPr id="1377" name="Shape 1377"/>
          <p:cNvSpPr txBox="1"/>
          <p:nvPr/>
        </p:nvSpPr>
        <p:spPr>
          <a:xfrm>
            <a:off x="4590476" y="1214867"/>
            <a:ext cx="1521299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Distribution </a:t>
            </a:r>
            <a:br>
              <a:rPr lang="en"/>
            </a:br>
            <a:r>
              <a:rPr lang="en"/>
              <a:t>over vocab</a:t>
            </a:r>
          </a:p>
        </p:txBody>
      </p:sp>
    </p:spTree>
    <p:extLst>
      <p:ext uri="{BB962C8B-B14F-4D97-AF65-F5344CB8AC3E}">
        <p14:creationId xmlns:p14="http://schemas.microsoft.com/office/powerpoint/2010/main" val="1470238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80376" y="0"/>
            <a:ext cx="8933099" cy="1125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 smtClean="0">
                <a:solidFill>
                  <a:schemeClr val="bg1"/>
                </a:solidFill>
              </a:rPr>
              <a:t>2014: Neural Translation Breakthroughs</a:t>
            </a:r>
            <a:endParaRPr lang="en" sz="3600" dirty="0">
              <a:solidFill>
                <a:schemeClr val="bg1"/>
              </a:solidFill>
            </a:endParaRPr>
          </a:p>
        </p:txBody>
      </p:sp>
      <p:sp>
        <p:nvSpPr>
          <p:cNvPr id="22" name="Shape 380"/>
          <p:cNvSpPr txBox="1"/>
          <p:nvPr/>
        </p:nvSpPr>
        <p:spPr>
          <a:xfrm>
            <a:off x="178130" y="1209675"/>
            <a:ext cx="8684570" cy="514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Devlin et al, ACL’2014</a:t>
            </a:r>
            <a:endParaRPr lang="en-US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Cho et al EMNLP’2014</a:t>
            </a:r>
            <a:endParaRPr lang="en-US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/>
              <a:t>Bahdanau</a:t>
            </a:r>
            <a:r>
              <a:rPr lang="en-US" sz="2400" dirty="0" smtClean="0"/>
              <a:t>, Cho &amp; </a:t>
            </a:r>
            <a:r>
              <a:rPr lang="en-US" sz="2400" dirty="0" err="1" smtClean="0"/>
              <a:t>Bengio</a:t>
            </a:r>
            <a:r>
              <a:rPr lang="en-US" sz="2400" dirty="0" smtClean="0"/>
              <a:t>, </a:t>
            </a:r>
            <a:r>
              <a:rPr lang="en-US" sz="2400" dirty="0" err="1" smtClean="0"/>
              <a:t>arXiv</a:t>
            </a:r>
            <a:r>
              <a:rPr lang="en-US" sz="2400" dirty="0" smtClean="0"/>
              <a:t> sept. 2014</a:t>
            </a:r>
            <a:endParaRPr lang="en-US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Jean, Cho, </a:t>
            </a:r>
            <a:r>
              <a:rPr lang="en-US" sz="2400" dirty="0" err="1" smtClean="0"/>
              <a:t>Memisevic</a:t>
            </a:r>
            <a:r>
              <a:rPr lang="en-US" sz="2400" dirty="0" smtClean="0"/>
              <a:t> &amp; </a:t>
            </a:r>
            <a:r>
              <a:rPr lang="en-US" sz="2400" dirty="0" err="1" smtClean="0"/>
              <a:t>Bengio</a:t>
            </a:r>
            <a:r>
              <a:rPr lang="en-US" sz="2400" dirty="0" smtClean="0"/>
              <a:t>, </a:t>
            </a:r>
            <a:r>
              <a:rPr lang="en-US" sz="2400" dirty="0" err="1" smtClean="0"/>
              <a:t>arXiv</a:t>
            </a:r>
            <a:r>
              <a:rPr lang="en-US" sz="2400" dirty="0" smtClean="0"/>
              <a:t> </a:t>
            </a:r>
            <a:r>
              <a:rPr lang="en-US" sz="2400" dirty="0" err="1" smtClean="0"/>
              <a:t>dec.</a:t>
            </a:r>
            <a:r>
              <a:rPr lang="en-US" sz="2400" dirty="0" smtClean="0"/>
              <a:t> 2014</a:t>
            </a:r>
            <a:endParaRPr lang="en-US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/>
              <a:t>Sutskever</a:t>
            </a:r>
            <a:r>
              <a:rPr lang="en-US" sz="2400" dirty="0" smtClean="0"/>
              <a:t> et al NIPS’2014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001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Shape 140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Captioning</a:t>
            </a:r>
          </a:p>
        </p:txBody>
      </p:sp>
      <p:pic>
        <p:nvPicPr>
          <p:cNvPr id="1384" name="Shape 13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73" y="2867700"/>
            <a:ext cx="1106200" cy="149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Shape 1385"/>
          <p:cNvSpPr/>
          <p:nvPr/>
        </p:nvSpPr>
        <p:spPr>
          <a:xfrm rot="-5400000">
            <a:off x="1412292" y="3197429"/>
            <a:ext cx="1373867" cy="830775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6" name="Shape 1386"/>
          <p:cNvSpPr txBox="1"/>
          <p:nvPr/>
        </p:nvSpPr>
        <p:spPr>
          <a:xfrm>
            <a:off x="1677438" y="3307034"/>
            <a:ext cx="843599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CNN</a:t>
            </a:r>
          </a:p>
        </p:txBody>
      </p:sp>
      <p:sp>
        <p:nvSpPr>
          <p:cNvPr id="1387" name="Shape 1387"/>
          <p:cNvSpPr txBox="1"/>
          <p:nvPr/>
        </p:nvSpPr>
        <p:spPr>
          <a:xfrm>
            <a:off x="247650" y="4300901"/>
            <a:ext cx="1295400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Image: </a:t>
            </a:r>
            <a:br>
              <a:rPr lang="en" dirty="0"/>
            </a:br>
            <a:r>
              <a:rPr lang="en" dirty="0"/>
              <a:t>H x W x 3</a:t>
            </a:r>
          </a:p>
        </p:txBody>
      </p:sp>
      <p:sp>
        <p:nvSpPr>
          <p:cNvPr id="1388" name="Shape 1388"/>
          <p:cNvSpPr txBox="1"/>
          <p:nvPr/>
        </p:nvSpPr>
        <p:spPr>
          <a:xfrm>
            <a:off x="2099237" y="4064501"/>
            <a:ext cx="1240313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Features: </a:t>
            </a:r>
            <a:br>
              <a:rPr lang="en" dirty="0"/>
            </a:br>
            <a:r>
              <a:rPr lang="en" dirty="0"/>
              <a:t>L x D</a:t>
            </a:r>
          </a:p>
        </p:txBody>
      </p:sp>
      <p:sp>
        <p:nvSpPr>
          <p:cNvPr id="1389" name="Shape 1389"/>
          <p:cNvSpPr/>
          <p:nvPr/>
        </p:nvSpPr>
        <p:spPr>
          <a:xfrm>
            <a:off x="382768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1390" name="Shape 1390"/>
          <p:cNvCxnSpPr/>
          <p:nvPr/>
        </p:nvCxnSpPr>
        <p:spPr>
          <a:xfrm>
            <a:off x="3188935" y="3626567"/>
            <a:ext cx="51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91" name="Shape 1391"/>
          <p:cNvSpPr/>
          <p:nvPr/>
        </p:nvSpPr>
        <p:spPr>
          <a:xfrm>
            <a:off x="2654200" y="3364167"/>
            <a:ext cx="383400" cy="5248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392" name="Shape 1392"/>
          <p:cNvCxnSpPr/>
          <p:nvPr/>
        </p:nvCxnSpPr>
        <p:spPr>
          <a:xfrm>
            <a:off x="2775750" y="3363567"/>
            <a:ext cx="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93" name="Shape 1393"/>
          <p:cNvCxnSpPr/>
          <p:nvPr/>
        </p:nvCxnSpPr>
        <p:spPr>
          <a:xfrm>
            <a:off x="2913822" y="3363580"/>
            <a:ext cx="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94" name="Shape 1394"/>
          <p:cNvCxnSpPr/>
          <p:nvPr/>
        </p:nvCxnSpPr>
        <p:spPr>
          <a:xfrm rot="10800000">
            <a:off x="2652598" y="3538699"/>
            <a:ext cx="389999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95" name="Shape 1395"/>
          <p:cNvCxnSpPr/>
          <p:nvPr/>
        </p:nvCxnSpPr>
        <p:spPr>
          <a:xfrm rot="10800000">
            <a:off x="2652598" y="3713128"/>
            <a:ext cx="389999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96" name="Shape 1396"/>
          <p:cNvSpPr/>
          <p:nvPr/>
        </p:nvSpPr>
        <p:spPr>
          <a:xfrm>
            <a:off x="3827687" y="1938771"/>
            <a:ext cx="383400" cy="681999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a1</a:t>
            </a:r>
          </a:p>
        </p:txBody>
      </p:sp>
      <p:cxnSp>
        <p:nvCxnSpPr>
          <p:cNvPr id="1397" name="Shape 1397"/>
          <p:cNvCxnSpPr>
            <a:stCxn id="1396" idx="1"/>
            <a:endCxn id="1391" idx="0"/>
          </p:cNvCxnSpPr>
          <p:nvPr/>
        </p:nvCxnSpPr>
        <p:spPr>
          <a:xfrm flipH="1">
            <a:off x="2845787" y="2279771"/>
            <a:ext cx="981900" cy="10844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398" name="Shape 1398"/>
          <p:cNvSpPr/>
          <p:nvPr/>
        </p:nvSpPr>
        <p:spPr>
          <a:xfrm>
            <a:off x="4451362" y="4611967"/>
            <a:ext cx="383400" cy="6819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z1</a:t>
            </a:r>
          </a:p>
        </p:txBody>
      </p:sp>
      <p:cxnSp>
        <p:nvCxnSpPr>
          <p:cNvPr id="1399" name="Shape 1399"/>
          <p:cNvCxnSpPr>
            <a:stCxn id="1391" idx="2"/>
            <a:endCxn id="1398" idx="2"/>
          </p:cNvCxnSpPr>
          <p:nvPr/>
        </p:nvCxnSpPr>
        <p:spPr>
          <a:xfrm rot="-5400000" flipH="1">
            <a:off x="3042150" y="3692717"/>
            <a:ext cx="1404800" cy="1797300"/>
          </a:xfrm>
          <a:prstGeom prst="curvedConnector3">
            <a:avLst>
              <a:gd name="adj1" fmla="val 12258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00" name="Shape 1400"/>
          <p:cNvSpPr txBox="1"/>
          <p:nvPr/>
        </p:nvSpPr>
        <p:spPr>
          <a:xfrm>
            <a:off x="1974600" y="5044767"/>
            <a:ext cx="1524525" cy="9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Weighted combination of features</a:t>
            </a:r>
          </a:p>
        </p:txBody>
      </p:sp>
      <p:sp>
        <p:nvSpPr>
          <p:cNvPr id="1401" name="Shape 1401"/>
          <p:cNvSpPr/>
          <p:nvPr/>
        </p:nvSpPr>
        <p:spPr>
          <a:xfrm>
            <a:off x="4997562" y="4611967"/>
            <a:ext cx="383400" cy="681999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y1</a:t>
            </a:r>
          </a:p>
        </p:txBody>
      </p:sp>
      <p:sp>
        <p:nvSpPr>
          <p:cNvPr id="1402" name="Shape 1402"/>
          <p:cNvSpPr/>
          <p:nvPr/>
        </p:nvSpPr>
        <p:spPr>
          <a:xfrm>
            <a:off x="471333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h1</a:t>
            </a:r>
          </a:p>
        </p:txBody>
      </p:sp>
      <p:cxnSp>
        <p:nvCxnSpPr>
          <p:cNvPr id="1403" name="Shape 1403"/>
          <p:cNvCxnSpPr>
            <a:stCxn id="1398" idx="0"/>
            <a:endCxn id="1402" idx="2"/>
          </p:cNvCxnSpPr>
          <p:nvPr/>
        </p:nvCxnSpPr>
        <p:spPr>
          <a:xfrm rot="10800000" flipH="1">
            <a:off x="4643062" y="3967567"/>
            <a:ext cx="2619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04" name="Shape 1404"/>
          <p:cNvCxnSpPr>
            <a:stCxn id="1401" idx="0"/>
            <a:endCxn id="1402" idx="2"/>
          </p:cNvCxnSpPr>
          <p:nvPr/>
        </p:nvCxnSpPr>
        <p:spPr>
          <a:xfrm rot="10800000">
            <a:off x="4905162" y="3967567"/>
            <a:ext cx="2841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05" name="Shape 1405"/>
          <p:cNvSpPr txBox="1"/>
          <p:nvPr/>
        </p:nvSpPr>
        <p:spPr>
          <a:xfrm>
            <a:off x="4695625" y="5325067"/>
            <a:ext cx="987300" cy="5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First word</a:t>
            </a:r>
          </a:p>
        </p:txBody>
      </p:sp>
      <p:sp>
        <p:nvSpPr>
          <p:cNvPr id="1406" name="Shape 1406"/>
          <p:cNvSpPr txBox="1"/>
          <p:nvPr/>
        </p:nvSpPr>
        <p:spPr>
          <a:xfrm>
            <a:off x="2913825" y="1170001"/>
            <a:ext cx="1874025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Distribution over L locations</a:t>
            </a:r>
          </a:p>
        </p:txBody>
      </p:sp>
      <p:cxnSp>
        <p:nvCxnSpPr>
          <p:cNvPr id="1407" name="Shape 1407"/>
          <p:cNvCxnSpPr>
            <a:stCxn id="1389" idx="0"/>
            <a:endCxn id="1396" idx="2"/>
          </p:cNvCxnSpPr>
          <p:nvPr/>
        </p:nvCxnSpPr>
        <p:spPr>
          <a:xfrm rot="10800000">
            <a:off x="4019387" y="2620767"/>
            <a:ext cx="0" cy="664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08" name="Shape 1408"/>
          <p:cNvCxnSpPr>
            <a:stCxn id="1389" idx="3"/>
            <a:endCxn id="1402" idx="1"/>
          </p:cNvCxnSpPr>
          <p:nvPr/>
        </p:nvCxnSpPr>
        <p:spPr>
          <a:xfrm>
            <a:off x="4211087" y="3626565"/>
            <a:ext cx="502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10" name="Shape 1410"/>
          <p:cNvSpPr/>
          <p:nvPr/>
        </p:nvSpPr>
        <p:spPr>
          <a:xfrm>
            <a:off x="4483737" y="1959171"/>
            <a:ext cx="383400" cy="681999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a2</a:t>
            </a:r>
          </a:p>
        </p:txBody>
      </p:sp>
      <p:sp>
        <p:nvSpPr>
          <p:cNvPr id="1411" name="Shape 1411"/>
          <p:cNvSpPr/>
          <p:nvPr/>
        </p:nvSpPr>
        <p:spPr>
          <a:xfrm>
            <a:off x="4961937" y="1959171"/>
            <a:ext cx="383400" cy="68199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d1</a:t>
            </a:r>
          </a:p>
        </p:txBody>
      </p:sp>
      <p:cxnSp>
        <p:nvCxnSpPr>
          <p:cNvPr id="1412" name="Shape 1412"/>
          <p:cNvCxnSpPr>
            <a:stCxn id="1402" idx="0"/>
            <a:endCxn id="1410" idx="2"/>
          </p:cNvCxnSpPr>
          <p:nvPr/>
        </p:nvCxnSpPr>
        <p:spPr>
          <a:xfrm rot="10800000">
            <a:off x="4675537" y="2641167"/>
            <a:ext cx="2295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13" name="Shape 1413"/>
          <p:cNvCxnSpPr>
            <a:stCxn id="1402" idx="0"/>
            <a:endCxn id="1411" idx="2"/>
          </p:cNvCxnSpPr>
          <p:nvPr/>
        </p:nvCxnSpPr>
        <p:spPr>
          <a:xfrm rot="10800000" flipH="1">
            <a:off x="4905037" y="2641167"/>
            <a:ext cx="2487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14" name="Shape 1414"/>
          <p:cNvCxnSpPr>
            <a:stCxn id="1410" idx="0"/>
            <a:endCxn id="1391" idx="0"/>
          </p:cNvCxnSpPr>
          <p:nvPr/>
        </p:nvCxnSpPr>
        <p:spPr>
          <a:xfrm rot="5400000">
            <a:off x="3058337" y="1746871"/>
            <a:ext cx="1404800" cy="1829400"/>
          </a:xfrm>
          <a:prstGeom prst="curvedConnector3">
            <a:avLst>
              <a:gd name="adj1" fmla="val -5123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15" name="Shape 1415"/>
          <p:cNvSpPr/>
          <p:nvPr/>
        </p:nvSpPr>
        <p:spPr>
          <a:xfrm>
            <a:off x="5787012" y="4611967"/>
            <a:ext cx="383400" cy="6819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z2</a:t>
            </a:r>
          </a:p>
        </p:txBody>
      </p:sp>
      <p:sp>
        <p:nvSpPr>
          <p:cNvPr id="1416" name="Shape 1416"/>
          <p:cNvSpPr txBox="1"/>
          <p:nvPr/>
        </p:nvSpPr>
        <p:spPr>
          <a:xfrm>
            <a:off x="3042597" y="4535767"/>
            <a:ext cx="139631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Weighted features: D</a:t>
            </a:r>
          </a:p>
        </p:txBody>
      </p:sp>
      <p:sp>
        <p:nvSpPr>
          <p:cNvPr id="1417" name="Shape 1417"/>
          <p:cNvSpPr txBox="1"/>
          <p:nvPr/>
        </p:nvSpPr>
        <p:spPr>
          <a:xfrm>
            <a:off x="4590476" y="1214867"/>
            <a:ext cx="1521299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Distribution </a:t>
            </a:r>
            <a:br>
              <a:rPr lang="en"/>
            </a:br>
            <a:r>
              <a:rPr lang="en"/>
              <a:t>over vocab</a:t>
            </a:r>
          </a:p>
        </p:txBody>
      </p:sp>
      <p:cxnSp>
        <p:nvCxnSpPr>
          <p:cNvPr id="1418" name="Shape 1418"/>
          <p:cNvCxnSpPr>
            <a:stCxn id="1391" idx="2"/>
            <a:endCxn id="1415" idx="2"/>
          </p:cNvCxnSpPr>
          <p:nvPr/>
        </p:nvCxnSpPr>
        <p:spPr>
          <a:xfrm rot="-5400000" flipH="1">
            <a:off x="3709950" y="3024917"/>
            <a:ext cx="1404800" cy="3132900"/>
          </a:xfrm>
          <a:prstGeom prst="curvedConnector3">
            <a:avLst>
              <a:gd name="adj1" fmla="val 15389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968507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Shape 145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Captioning</a:t>
            </a:r>
          </a:p>
        </p:txBody>
      </p:sp>
      <p:pic>
        <p:nvPicPr>
          <p:cNvPr id="1425" name="Shape 14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73" y="2867700"/>
            <a:ext cx="1106200" cy="149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Shape 1426"/>
          <p:cNvSpPr/>
          <p:nvPr/>
        </p:nvSpPr>
        <p:spPr>
          <a:xfrm rot="-5400000">
            <a:off x="1412292" y="3197429"/>
            <a:ext cx="1373867" cy="830775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7" name="Shape 1427"/>
          <p:cNvSpPr txBox="1"/>
          <p:nvPr/>
        </p:nvSpPr>
        <p:spPr>
          <a:xfrm>
            <a:off x="1677438" y="3307034"/>
            <a:ext cx="843599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CNN</a:t>
            </a:r>
          </a:p>
        </p:txBody>
      </p:sp>
      <p:sp>
        <p:nvSpPr>
          <p:cNvPr id="1428" name="Shape 1428"/>
          <p:cNvSpPr txBox="1"/>
          <p:nvPr/>
        </p:nvSpPr>
        <p:spPr>
          <a:xfrm>
            <a:off x="266700" y="4300901"/>
            <a:ext cx="128587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Image: </a:t>
            </a:r>
            <a:br>
              <a:rPr lang="en" dirty="0"/>
            </a:br>
            <a:r>
              <a:rPr lang="en" dirty="0"/>
              <a:t>H x W x 3</a:t>
            </a:r>
          </a:p>
        </p:txBody>
      </p:sp>
      <p:sp>
        <p:nvSpPr>
          <p:cNvPr id="1429" name="Shape 1429"/>
          <p:cNvSpPr txBox="1"/>
          <p:nvPr/>
        </p:nvSpPr>
        <p:spPr>
          <a:xfrm>
            <a:off x="2099237" y="4064501"/>
            <a:ext cx="1240313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Features: </a:t>
            </a:r>
            <a:br>
              <a:rPr lang="en"/>
            </a:br>
            <a:r>
              <a:rPr lang="en"/>
              <a:t>L x D</a:t>
            </a:r>
          </a:p>
        </p:txBody>
      </p:sp>
      <p:sp>
        <p:nvSpPr>
          <p:cNvPr id="1430" name="Shape 1430"/>
          <p:cNvSpPr/>
          <p:nvPr/>
        </p:nvSpPr>
        <p:spPr>
          <a:xfrm>
            <a:off x="382768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1431" name="Shape 1431"/>
          <p:cNvCxnSpPr/>
          <p:nvPr/>
        </p:nvCxnSpPr>
        <p:spPr>
          <a:xfrm>
            <a:off x="3188935" y="3626567"/>
            <a:ext cx="51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32" name="Shape 1432"/>
          <p:cNvSpPr/>
          <p:nvPr/>
        </p:nvSpPr>
        <p:spPr>
          <a:xfrm>
            <a:off x="2654200" y="3364167"/>
            <a:ext cx="383400" cy="5248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433" name="Shape 1433"/>
          <p:cNvCxnSpPr/>
          <p:nvPr/>
        </p:nvCxnSpPr>
        <p:spPr>
          <a:xfrm>
            <a:off x="2775750" y="3363567"/>
            <a:ext cx="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34" name="Shape 1434"/>
          <p:cNvCxnSpPr/>
          <p:nvPr/>
        </p:nvCxnSpPr>
        <p:spPr>
          <a:xfrm>
            <a:off x="2913822" y="3363580"/>
            <a:ext cx="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35" name="Shape 1435"/>
          <p:cNvCxnSpPr/>
          <p:nvPr/>
        </p:nvCxnSpPr>
        <p:spPr>
          <a:xfrm rot="10800000">
            <a:off x="2652598" y="3538699"/>
            <a:ext cx="389999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36" name="Shape 1436"/>
          <p:cNvCxnSpPr/>
          <p:nvPr/>
        </p:nvCxnSpPr>
        <p:spPr>
          <a:xfrm rot="10800000">
            <a:off x="2652598" y="3713128"/>
            <a:ext cx="389999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37" name="Shape 1437"/>
          <p:cNvSpPr/>
          <p:nvPr/>
        </p:nvSpPr>
        <p:spPr>
          <a:xfrm>
            <a:off x="3827687" y="1938771"/>
            <a:ext cx="383400" cy="681999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a1</a:t>
            </a:r>
          </a:p>
        </p:txBody>
      </p:sp>
      <p:cxnSp>
        <p:nvCxnSpPr>
          <p:cNvPr id="1438" name="Shape 1438"/>
          <p:cNvCxnSpPr>
            <a:stCxn id="1437" idx="1"/>
            <a:endCxn id="1432" idx="0"/>
          </p:cNvCxnSpPr>
          <p:nvPr/>
        </p:nvCxnSpPr>
        <p:spPr>
          <a:xfrm flipH="1">
            <a:off x="2845787" y="2279771"/>
            <a:ext cx="981900" cy="10844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39" name="Shape 1439"/>
          <p:cNvSpPr/>
          <p:nvPr/>
        </p:nvSpPr>
        <p:spPr>
          <a:xfrm>
            <a:off x="4451362" y="4611967"/>
            <a:ext cx="383400" cy="6819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z1</a:t>
            </a:r>
          </a:p>
        </p:txBody>
      </p:sp>
      <p:cxnSp>
        <p:nvCxnSpPr>
          <p:cNvPr id="1440" name="Shape 1440"/>
          <p:cNvCxnSpPr>
            <a:stCxn id="1432" idx="2"/>
            <a:endCxn id="1439" idx="2"/>
          </p:cNvCxnSpPr>
          <p:nvPr/>
        </p:nvCxnSpPr>
        <p:spPr>
          <a:xfrm rot="-5400000" flipH="1">
            <a:off x="3042150" y="3692717"/>
            <a:ext cx="1404800" cy="1797300"/>
          </a:xfrm>
          <a:prstGeom prst="curvedConnector3">
            <a:avLst>
              <a:gd name="adj1" fmla="val 12258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41" name="Shape 1441"/>
          <p:cNvSpPr txBox="1"/>
          <p:nvPr/>
        </p:nvSpPr>
        <p:spPr>
          <a:xfrm>
            <a:off x="1974600" y="5044767"/>
            <a:ext cx="1524525" cy="9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Weighted combination of features</a:t>
            </a:r>
          </a:p>
        </p:txBody>
      </p:sp>
      <p:sp>
        <p:nvSpPr>
          <p:cNvPr id="1442" name="Shape 1442"/>
          <p:cNvSpPr/>
          <p:nvPr/>
        </p:nvSpPr>
        <p:spPr>
          <a:xfrm>
            <a:off x="4997562" y="4611967"/>
            <a:ext cx="383400" cy="681999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y1</a:t>
            </a:r>
          </a:p>
        </p:txBody>
      </p:sp>
      <p:sp>
        <p:nvSpPr>
          <p:cNvPr id="1443" name="Shape 1443"/>
          <p:cNvSpPr/>
          <p:nvPr/>
        </p:nvSpPr>
        <p:spPr>
          <a:xfrm>
            <a:off x="471333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h1</a:t>
            </a:r>
          </a:p>
        </p:txBody>
      </p:sp>
      <p:cxnSp>
        <p:nvCxnSpPr>
          <p:cNvPr id="1444" name="Shape 1444"/>
          <p:cNvCxnSpPr>
            <a:stCxn id="1439" idx="0"/>
            <a:endCxn id="1443" idx="2"/>
          </p:cNvCxnSpPr>
          <p:nvPr/>
        </p:nvCxnSpPr>
        <p:spPr>
          <a:xfrm rot="10800000" flipH="1">
            <a:off x="4643062" y="3967567"/>
            <a:ext cx="2619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45" name="Shape 1445"/>
          <p:cNvCxnSpPr>
            <a:stCxn id="1442" idx="0"/>
            <a:endCxn id="1443" idx="2"/>
          </p:cNvCxnSpPr>
          <p:nvPr/>
        </p:nvCxnSpPr>
        <p:spPr>
          <a:xfrm rot="10800000">
            <a:off x="4905162" y="3967567"/>
            <a:ext cx="2841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46" name="Shape 1446"/>
          <p:cNvSpPr txBox="1"/>
          <p:nvPr/>
        </p:nvSpPr>
        <p:spPr>
          <a:xfrm>
            <a:off x="4695625" y="5325067"/>
            <a:ext cx="987300" cy="5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First word</a:t>
            </a:r>
          </a:p>
        </p:txBody>
      </p:sp>
      <p:sp>
        <p:nvSpPr>
          <p:cNvPr id="1447" name="Shape 1447"/>
          <p:cNvSpPr txBox="1"/>
          <p:nvPr/>
        </p:nvSpPr>
        <p:spPr>
          <a:xfrm>
            <a:off x="2913825" y="1170001"/>
            <a:ext cx="1874025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Distribution over L locations</a:t>
            </a:r>
          </a:p>
        </p:txBody>
      </p:sp>
      <p:cxnSp>
        <p:nvCxnSpPr>
          <p:cNvPr id="1448" name="Shape 1448"/>
          <p:cNvCxnSpPr>
            <a:stCxn id="1430" idx="0"/>
            <a:endCxn id="1437" idx="2"/>
          </p:cNvCxnSpPr>
          <p:nvPr/>
        </p:nvCxnSpPr>
        <p:spPr>
          <a:xfrm rot="10800000">
            <a:off x="4019387" y="2620767"/>
            <a:ext cx="0" cy="664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49" name="Shape 1449"/>
          <p:cNvCxnSpPr>
            <a:stCxn id="1430" idx="3"/>
            <a:endCxn id="1443" idx="1"/>
          </p:cNvCxnSpPr>
          <p:nvPr/>
        </p:nvCxnSpPr>
        <p:spPr>
          <a:xfrm>
            <a:off x="4211087" y="3626565"/>
            <a:ext cx="502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51" name="Shape 1451"/>
          <p:cNvSpPr/>
          <p:nvPr/>
        </p:nvSpPr>
        <p:spPr>
          <a:xfrm>
            <a:off x="4483737" y="1959171"/>
            <a:ext cx="383400" cy="681999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a2</a:t>
            </a:r>
          </a:p>
        </p:txBody>
      </p:sp>
      <p:sp>
        <p:nvSpPr>
          <p:cNvPr id="1452" name="Shape 1452"/>
          <p:cNvSpPr/>
          <p:nvPr/>
        </p:nvSpPr>
        <p:spPr>
          <a:xfrm>
            <a:off x="4961937" y="1959171"/>
            <a:ext cx="383400" cy="68199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d1</a:t>
            </a:r>
          </a:p>
        </p:txBody>
      </p:sp>
      <p:cxnSp>
        <p:nvCxnSpPr>
          <p:cNvPr id="1453" name="Shape 1453"/>
          <p:cNvCxnSpPr>
            <a:stCxn id="1443" idx="0"/>
            <a:endCxn id="1451" idx="2"/>
          </p:cNvCxnSpPr>
          <p:nvPr/>
        </p:nvCxnSpPr>
        <p:spPr>
          <a:xfrm rot="10800000">
            <a:off x="4675537" y="2641167"/>
            <a:ext cx="2295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54" name="Shape 1454"/>
          <p:cNvCxnSpPr>
            <a:stCxn id="1443" idx="0"/>
            <a:endCxn id="1452" idx="2"/>
          </p:cNvCxnSpPr>
          <p:nvPr/>
        </p:nvCxnSpPr>
        <p:spPr>
          <a:xfrm rot="10800000" flipH="1">
            <a:off x="4905037" y="2641167"/>
            <a:ext cx="2487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55" name="Shape 1455"/>
          <p:cNvCxnSpPr>
            <a:stCxn id="1451" idx="0"/>
            <a:endCxn id="1432" idx="0"/>
          </p:cNvCxnSpPr>
          <p:nvPr/>
        </p:nvCxnSpPr>
        <p:spPr>
          <a:xfrm rot="5400000">
            <a:off x="3058337" y="1746871"/>
            <a:ext cx="1404800" cy="1829400"/>
          </a:xfrm>
          <a:prstGeom prst="curvedConnector3">
            <a:avLst>
              <a:gd name="adj1" fmla="val -5123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56" name="Shape 1456"/>
          <p:cNvSpPr/>
          <p:nvPr/>
        </p:nvSpPr>
        <p:spPr>
          <a:xfrm>
            <a:off x="604893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h2</a:t>
            </a:r>
          </a:p>
        </p:txBody>
      </p:sp>
      <p:cxnSp>
        <p:nvCxnSpPr>
          <p:cNvPr id="1457" name="Shape 1457"/>
          <p:cNvCxnSpPr>
            <a:stCxn id="1458" idx="0"/>
            <a:endCxn id="1456" idx="2"/>
          </p:cNvCxnSpPr>
          <p:nvPr/>
        </p:nvCxnSpPr>
        <p:spPr>
          <a:xfrm rot="10800000">
            <a:off x="6240512" y="3967567"/>
            <a:ext cx="2772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59" name="Shape 1459"/>
          <p:cNvCxnSpPr>
            <a:stCxn id="1460" idx="0"/>
            <a:endCxn id="1456" idx="2"/>
          </p:cNvCxnSpPr>
          <p:nvPr/>
        </p:nvCxnSpPr>
        <p:spPr>
          <a:xfrm rot="10800000" flipH="1">
            <a:off x="5978712" y="3967567"/>
            <a:ext cx="2619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61" name="Shape 1461"/>
          <p:cNvCxnSpPr>
            <a:stCxn id="1443" idx="3"/>
            <a:endCxn id="1456" idx="1"/>
          </p:cNvCxnSpPr>
          <p:nvPr/>
        </p:nvCxnSpPr>
        <p:spPr>
          <a:xfrm>
            <a:off x="5096737" y="3626565"/>
            <a:ext cx="952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62" name="Shape 1462"/>
          <p:cNvCxnSpPr>
            <a:stCxn id="1432" idx="2"/>
            <a:endCxn id="1460" idx="2"/>
          </p:cNvCxnSpPr>
          <p:nvPr/>
        </p:nvCxnSpPr>
        <p:spPr>
          <a:xfrm rot="-5400000" flipH="1">
            <a:off x="3709950" y="3024917"/>
            <a:ext cx="1404800" cy="3132900"/>
          </a:xfrm>
          <a:prstGeom prst="curvedConnector3">
            <a:avLst>
              <a:gd name="adj1" fmla="val 15389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60" name="Shape 1460"/>
          <p:cNvSpPr/>
          <p:nvPr/>
        </p:nvSpPr>
        <p:spPr>
          <a:xfrm>
            <a:off x="5787012" y="4611967"/>
            <a:ext cx="383400" cy="6819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z2</a:t>
            </a:r>
          </a:p>
        </p:txBody>
      </p:sp>
      <p:sp>
        <p:nvSpPr>
          <p:cNvPr id="1458" name="Shape 1458"/>
          <p:cNvSpPr/>
          <p:nvPr/>
        </p:nvSpPr>
        <p:spPr>
          <a:xfrm>
            <a:off x="6326012" y="4611967"/>
            <a:ext cx="383400" cy="681999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y2</a:t>
            </a:r>
          </a:p>
        </p:txBody>
      </p:sp>
      <p:sp>
        <p:nvSpPr>
          <p:cNvPr id="1463" name="Shape 1463"/>
          <p:cNvSpPr txBox="1"/>
          <p:nvPr/>
        </p:nvSpPr>
        <p:spPr>
          <a:xfrm>
            <a:off x="3042597" y="4535767"/>
            <a:ext cx="139631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Weighted features: D</a:t>
            </a:r>
          </a:p>
        </p:txBody>
      </p:sp>
      <p:sp>
        <p:nvSpPr>
          <p:cNvPr id="1464" name="Shape 1464"/>
          <p:cNvSpPr txBox="1"/>
          <p:nvPr/>
        </p:nvSpPr>
        <p:spPr>
          <a:xfrm>
            <a:off x="4590476" y="1214867"/>
            <a:ext cx="1521299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Distribution </a:t>
            </a:r>
            <a:br>
              <a:rPr lang="en"/>
            </a:br>
            <a:r>
              <a:rPr lang="en"/>
              <a:t>over vocab</a:t>
            </a:r>
          </a:p>
        </p:txBody>
      </p:sp>
    </p:spTree>
    <p:extLst>
      <p:ext uri="{BB962C8B-B14F-4D97-AF65-F5344CB8AC3E}">
        <p14:creationId xmlns:p14="http://schemas.microsoft.com/office/powerpoint/2010/main" val="3853715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Shape 149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8953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Captioning</a:t>
            </a:r>
          </a:p>
        </p:txBody>
      </p:sp>
      <p:pic>
        <p:nvPicPr>
          <p:cNvPr id="1471" name="Shape 14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73" y="2867700"/>
            <a:ext cx="1106200" cy="149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472" name="Shape 1472"/>
          <p:cNvSpPr/>
          <p:nvPr/>
        </p:nvSpPr>
        <p:spPr>
          <a:xfrm rot="-5400000">
            <a:off x="1412292" y="3197429"/>
            <a:ext cx="1373867" cy="830775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3" name="Shape 1473"/>
          <p:cNvSpPr txBox="1"/>
          <p:nvPr/>
        </p:nvSpPr>
        <p:spPr>
          <a:xfrm>
            <a:off x="1677438" y="3307034"/>
            <a:ext cx="843599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CNN</a:t>
            </a:r>
          </a:p>
        </p:txBody>
      </p:sp>
      <p:sp>
        <p:nvSpPr>
          <p:cNvPr id="1474" name="Shape 1474"/>
          <p:cNvSpPr txBox="1"/>
          <p:nvPr/>
        </p:nvSpPr>
        <p:spPr>
          <a:xfrm>
            <a:off x="238124" y="4300901"/>
            <a:ext cx="132397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Image: </a:t>
            </a:r>
            <a:br>
              <a:rPr lang="en" dirty="0"/>
            </a:br>
            <a:r>
              <a:rPr lang="en" dirty="0"/>
              <a:t>H x W x 3</a:t>
            </a:r>
          </a:p>
        </p:txBody>
      </p:sp>
      <p:sp>
        <p:nvSpPr>
          <p:cNvPr id="1475" name="Shape 1475"/>
          <p:cNvSpPr txBox="1"/>
          <p:nvPr/>
        </p:nvSpPr>
        <p:spPr>
          <a:xfrm>
            <a:off x="2099237" y="4064501"/>
            <a:ext cx="1240313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Features: </a:t>
            </a:r>
            <a:br>
              <a:rPr lang="en" dirty="0"/>
            </a:br>
            <a:r>
              <a:rPr lang="en" dirty="0"/>
              <a:t>L x D</a:t>
            </a:r>
          </a:p>
        </p:txBody>
      </p:sp>
      <p:sp>
        <p:nvSpPr>
          <p:cNvPr id="1476" name="Shape 1476"/>
          <p:cNvSpPr/>
          <p:nvPr/>
        </p:nvSpPr>
        <p:spPr>
          <a:xfrm>
            <a:off x="382768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h0</a:t>
            </a:r>
          </a:p>
        </p:txBody>
      </p:sp>
      <p:cxnSp>
        <p:nvCxnSpPr>
          <p:cNvPr id="1477" name="Shape 1477"/>
          <p:cNvCxnSpPr/>
          <p:nvPr/>
        </p:nvCxnSpPr>
        <p:spPr>
          <a:xfrm>
            <a:off x="3188935" y="3626567"/>
            <a:ext cx="517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78" name="Shape 1478"/>
          <p:cNvSpPr/>
          <p:nvPr/>
        </p:nvSpPr>
        <p:spPr>
          <a:xfrm>
            <a:off x="2654200" y="3364167"/>
            <a:ext cx="383400" cy="5248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479" name="Shape 1479"/>
          <p:cNvCxnSpPr/>
          <p:nvPr/>
        </p:nvCxnSpPr>
        <p:spPr>
          <a:xfrm>
            <a:off x="2775750" y="3363567"/>
            <a:ext cx="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80" name="Shape 1480"/>
          <p:cNvCxnSpPr/>
          <p:nvPr/>
        </p:nvCxnSpPr>
        <p:spPr>
          <a:xfrm>
            <a:off x="2913822" y="3363580"/>
            <a:ext cx="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81" name="Shape 1481"/>
          <p:cNvCxnSpPr/>
          <p:nvPr/>
        </p:nvCxnSpPr>
        <p:spPr>
          <a:xfrm rot="10800000">
            <a:off x="2652598" y="3538699"/>
            <a:ext cx="389999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82" name="Shape 1482"/>
          <p:cNvCxnSpPr/>
          <p:nvPr/>
        </p:nvCxnSpPr>
        <p:spPr>
          <a:xfrm rot="10800000">
            <a:off x="2652598" y="3713128"/>
            <a:ext cx="389999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83" name="Shape 1483"/>
          <p:cNvSpPr/>
          <p:nvPr/>
        </p:nvSpPr>
        <p:spPr>
          <a:xfrm>
            <a:off x="3827687" y="1938771"/>
            <a:ext cx="383400" cy="681999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a1</a:t>
            </a:r>
          </a:p>
        </p:txBody>
      </p:sp>
      <p:cxnSp>
        <p:nvCxnSpPr>
          <p:cNvPr id="1484" name="Shape 1484"/>
          <p:cNvCxnSpPr>
            <a:stCxn id="1483" idx="1"/>
            <a:endCxn id="1478" idx="0"/>
          </p:cNvCxnSpPr>
          <p:nvPr/>
        </p:nvCxnSpPr>
        <p:spPr>
          <a:xfrm flipH="1">
            <a:off x="2845787" y="2279771"/>
            <a:ext cx="981900" cy="1084400"/>
          </a:xfrm>
          <a:prstGeom prst="curvedConnector2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85" name="Shape 1485"/>
          <p:cNvSpPr/>
          <p:nvPr/>
        </p:nvSpPr>
        <p:spPr>
          <a:xfrm>
            <a:off x="4451362" y="4611967"/>
            <a:ext cx="383400" cy="6819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z1</a:t>
            </a:r>
          </a:p>
        </p:txBody>
      </p:sp>
      <p:cxnSp>
        <p:nvCxnSpPr>
          <p:cNvPr id="1486" name="Shape 1486"/>
          <p:cNvCxnSpPr>
            <a:stCxn id="1478" idx="2"/>
            <a:endCxn id="1485" idx="2"/>
          </p:cNvCxnSpPr>
          <p:nvPr/>
        </p:nvCxnSpPr>
        <p:spPr>
          <a:xfrm rot="-5400000" flipH="1">
            <a:off x="3042150" y="3692717"/>
            <a:ext cx="1404800" cy="1797300"/>
          </a:xfrm>
          <a:prstGeom prst="curvedConnector3">
            <a:avLst>
              <a:gd name="adj1" fmla="val 12258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87" name="Shape 1487"/>
          <p:cNvSpPr txBox="1"/>
          <p:nvPr/>
        </p:nvSpPr>
        <p:spPr>
          <a:xfrm>
            <a:off x="1981200" y="5044767"/>
            <a:ext cx="1517925" cy="9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Weighted combination of features</a:t>
            </a:r>
          </a:p>
        </p:txBody>
      </p:sp>
      <p:sp>
        <p:nvSpPr>
          <p:cNvPr id="1488" name="Shape 1488"/>
          <p:cNvSpPr/>
          <p:nvPr/>
        </p:nvSpPr>
        <p:spPr>
          <a:xfrm>
            <a:off x="4997562" y="4611967"/>
            <a:ext cx="383400" cy="681999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y1</a:t>
            </a:r>
          </a:p>
        </p:txBody>
      </p:sp>
      <p:sp>
        <p:nvSpPr>
          <p:cNvPr id="1489" name="Shape 1489"/>
          <p:cNvSpPr/>
          <p:nvPr/>
        </p:nvSpPr>
        <p:spPr>
          <a:xfrm>
            <a:off x="471333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h1</a:t>
            </a:r>
          </a:p>
        </p:txBody>
      </p:sp>
      <p:cxnSp>
        <p:nvCxnSpPr>
          <p:cNvPr id="1490" name="Shape 1490"/>
          <p:cNvCxnSpPr>
            <a:stCxn id="1485" idx="0"/>
            <a:endCxn id="1489" idx="2"/>
          </p:cNvCxnSpPr>
          <p:nvPr/>
        </p:nvCxnSpPr>
        <p:spPr>
          <a:xfrm rot="10800000" flipH="1">
            <a:off x="4643062" y="3967567"/>
            <a:ext cx="2619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91" name="Shape 1491"/>
          <p:cNvCxnSpPr>
            <a:stCxn id="1488" idx="0"/>
            <a:endCxn id="1489" idx="2"/>
          </p:cNvCxnSpPr>
          <p:nvPr/>
        </p:nvCxnSpPr>
        <p:spPr>
          <a:xfrm rot="10800000">
            <a:off x="4905162" y="3967567"/>
            <a:ext cx="2841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92" name="Shape 1492"/>
          <p:cNvSpPr txBox="1"/>
          <p:nvPr/>
        </p:nvSpPr>
        <p:spPr>
          <a:xfrm>
            <a:off x="4695625" y="5325067"/>
            <a:ext cx="987300" cy="5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First word</a:t>
            </a:r>
          </a:p>
        </p:txBody>
      </p:sp>
      <p:sp>
        <p:nvSpPr>
          <p:cNvPr id="1493" name="Shape 1493"/>
          <p:cNvSpPr txBox="1"/>
          <p:nvPr/>
        </p:nvSpPr>
        <p:spPr>
          <a:xfrm>
            <a:off x="2847597" y="1170001"/>
            <a:ext cx="1940253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Distribution over L locations</a:t>
            </a:r>
          </a:p>
        </p:txBody>
      </p:sp>
      <p:cxnSp>
        <p:nvCxnSpPr>
          <p:cNvPr id="1494" name="Shape 1494"/>
          <p:cNvCxnSpPr>
            <a:stCxn id="1476" idx="0"/>
            <a:endCxn id="1483" idx="2"/>
          </p:cNvCxnSpPr>
          <p:nvPr/>
        </p:nvCxnSpPr>
        <p:spPr>
          <a:xfrm rot="10800000">
            <a:off x="4019387" y="2620767"/>
            <a:ext cx="0" cy="6648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495" name="Shape 1495"/>
          <p:cNvCxnSpPr>
            <a:stCxn id="1476" idx="3"/>
            <a:endCxn id="1489" idx="1"/>
          </p:cNvCxnSpPr>
          <p:nvPr/>
        </p:nvCxnSpPr>
        <p:spPr>
          <a:xfrm>
            <a:off x="4211087" y="3626565"/>
            <a:ext cx="502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97" name="Shape 1497"/>
          <p:cNvSpPr/>
          <p:nvPr/>
        </p:nvSpPr>
        <p:spPr>
          <a:xfrm>
            <a:off x="4483737" y="1959171"/>
            <a:ext cx="383400" cy="681999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a2</a:t>
            </a:r>
          </a:p>
        </p:txBody>
      </p:sp>
      <p:sp>
        <p:nvSpPr>
          <p:cNvPr id="1498" name="Shape 1498"/>
          <p:cNvSpPr/>
          <p:nvPr/>
        </p:nvSpPr>
        <p:spPr>
          <a:xfrm>
            <a:off x="4961937" y="1959171"/>
            <a:ext cx="383400" cy="68199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d1</a:t>
            </a:r>
          </a:p>
        </p:txBody>
      </p:sp>
      <p:cxnSp>
        <p:nvCxnSpPr>
          <p:cNvPr id="1499" name="Shape 1499"/>
          <p:cNvCxnSpPr>
            <a:stCxn id="1489" idx="0"/>
            <a:endCxn id="1497" idx="2"/>
          </p:cNvCxnSpPr>
          <p:nvPr/>
        </p:nvCxnSpPr>
        <p:spPr>
          <a:xfrm rot="10800000">
            <a:off x="4675537" y="2641167"/>
            <a:ext cx="2295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00" name="Shape 1500"/>
          <p:cNvCxnSpPr>
            <a:stCxn id="1489" idx="0"/>
            <a:endCxn id="1498" idx="2"/>
          </p:cNvCxnSpPr>
          <p:nvPr/>
        </p:nvCxnSpPr>
        <p:spPr>
          <a:xfrm rot="10800000" flipH="1">
            <a:off x="4905037" y="2641167"/>
            <a:ext cx="2487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01" name="Shape 1501"/>
          <p:cNvCxnSpPr>
            <a:stCxn id="1497" idx="0"/>
            <a:endCxn id="1478" idx="0"/>
          </p:cNvCxnSpPr>
          <p:nvPr/>
        </p:nvCxnSpPr>
        <p:spPr>
          <a:xfrm rot="5400000">
            <a:off x="3058337" y="1746871"/>
            <a:ext cx="1404800" cy="1829400"/>
          </a:xfrm>
          <a:prstGeom prst="curvedConnector3">
            <a:avLst>
              <a:gd name="adj1" fmla="val -5123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02" name="Shape 1502"/>
          <p:cNvSpPr/>
          <p:nvPr/>
        </p:nvSpPr>
        <p:spPr>
          <a:xfrm>
            <a:off x="6048937" y="3285567"/>
            <a:ext cx="383400" cy="681999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h2</a:t>
            </a:r>
          </a:p>
        </p:txBody>
      </p:sp>
      <p:cxnSp>
        <p:nvCxnSpPr>
          <p:cNvPr id="1503" name="Shape 1503"/>
          <p:cNvCxnSpPr>
            <a:stCxn id="1504" idx="0"/>
            <a:endCxn id="1502" idx="2"/>
          </p:cNvCxnSpPr>
          <p:nvPr/>
        </p:nvCxnSpPr>
        <p:spPr>
          <a:xfrm rot="10800000">
            <a:off x="6240512" y="3967567"/>
            <a:ext cx="2772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05" name="Shape 1505"/>
          <p:cNvCxnSpPr>
            <a:stCxn id="1506" idx="0"/>
            <a:endCxn id="1502" idx="2"/>
          </p:cNvCxnSpPr>
          <p:nvPr/>
        </p:nvCxnSpPr>
        <p:spPr>
          <a:xfrm rot="10800000" flipH="1">
            <a:off x="5978712" y="3967567"/>
            <a:ext cx="2619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07" name="Shape 1507"/>
          <p:cNvCxnSpPr>
            <a:stCxn id="1489" idx="3"/>
            <a:endCxn id="1502" idx="1"/>
          </p:cNvCxnSpPr>
          <p:nvPr/>
        </p:nvCxnSpPr>
        <p:spPr>
          <a:xfrm>
            <a:off x="5096737" y="3626565"/>
            <a:ext cx="9522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08" name="Shape 1508"/>
          <p:cNvSpPr/>
          <p:nvPr/>
        </p:nvSpPr>
        <p:spPr>
          <a:xfrm>
            <a:off x="5809837" y="1959171"/>
            <a:ext cx="383400" cy="681999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a3</a:t>
            </a:r>
          </a:p>
        </p:txBody>
      </p:sp>
      <p:sp>
        <p:nvSpPr>
          <p:cNvPr id="1509" name="Shape 1509"/>
          <p:cNvSpPr/>
          <p:nvPr/>
        </p:nvSpPr>
        <p:spPr>
          <a:xfrm>
            <a:off x="6288037" y="1959171"/>
            <a:ext cx="383400" cy="681999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d2</a:t>
            </a:r>
          </a:p>
        </p:txBody>
      </p:sp>
      <p:cxnSp>
        <p:nvCxnSpPr>
          <p:cNvPr id="1510" name="Shape 1510"/>
          <p:cNvCxnSpPr>
            <a:endCxn id="1508" idx="2"/>
          </p:cNvCxnSpPr>
          <p:nvPr/>
        </p:nvCxnSpPr>
        <p:spPr>
          <a:xfrm rot="10800000">
            <a:off x="6001537" y="2641171"/>
            <a:ext cx="2295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2" name="Shape 1512"/>
          <p:cNvCxnSpPr>
            <a:endCxn id="1509" idx="2"/>
          </p:cNvCxnSpPr>
          <p:nvPr/>
        </p:nvCxnSpPr>
        <p:spPr>
          <a:xfrm rot="10800000" flipH="1">
            <a:off x="6231037" y="2641171"/>
            <a:ext cx="248700" cy="644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13" name="Shape 1513"/>
          <p:cNvSpPr/>
          <p:nvPr/>
        </p:nvSpPr>
        <p:spPr>
          <a:xfrm>
            <a:off x="6640475" y="3572300"/>
            <a:ext cx="81000" cy="108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4" name="Shape 1514"/>
          <p:cNvSpPr/>
          <p:nvPr/>
        </p:nvSpPr>
        <p:spPr>
          <a:xfrm>
            <a:off x="6907850" y="3572567"/>
            <a:ext cx="81000" cy="108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5" name="Shape 1515"/>
          <p:cNvSpPr/>
          <p:nvPr/>
        </p:nvSpPr>
        <p:spPr>
          <a:xfrm>
            <a:off x="7175225" y="3572567"/>
            <a:ext cx="81000" cy="108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516" name="Shape 1516"/>
          <p:cNvCxnSpPr>
            <a:stCxn id="1478" idx="2"/>
            <a:endCxn id="1506" idx="2"/>
          </p:cNvCxnSpPr>
          <p:nvPr/>
        </p:nvCxnSpPr>
        <p:spPr>
          <a:xfrm rot="-5400000" flipH="1">
            <a:off x="3709950" y="3024917"/>
            <a:ext cx="1404800" cy="3132900"/>
          </a:xfrm>
          <a:prstGeom prst="curvedConnector3">
            <a:avLst>
              <a:gd name="adj1" fmla="val 153893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06" name="Shape 1506"/>
          <p:cNvSpPr/>
          <p:nvPr/>
        </p:nvSpPr>
        <p:spPr>
          <a:xfrm>
            <a:off x="5787012" y="4611967"/>
            <a:ext cx="383400" cy="681999"/>
          </a:xfrm>
          <a:prstGeom prst="rect">
            <a:avLst/>
          </a:prstGeom>
          <a:solidFill>
            <a:srgbClr val="FCE5CD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z2</a:t>
            </a:r>
          </a:p>
        </p:txBody>
      </p:sp>
      <p:sp>
        <p:nvSpPr>
          <p:cNvPr id="1504" name="Shape 1504"/>
          <p:cNvSpPr/>
          <p:nvPr/>
        </p:nvSpPr>
        <p:spPr>
          <a:xfrm>
            <a:off x="6326012" y="4611967"/>
            <a:ext cx="383400" cy="681999"/>
          </a:xfrm>
          <a:prstGeom prst="rect">
            <a:avLst/>
          </a:prstGeom>
          <a:solidFill>
            <a:srgbClr val="EAD1D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/>
              <a:t>y2</a:t>
            </a:r>
          </a:p>
        </p:txBody>
      </p:sp>
      <p:sp>
        <p:nvSpPr>
          <p:cNvPr id="1517" name="Shape 1517"/>
          <p:cNvSpPr txBox="1"/>
          <p:nvPr/>
        </p:nvSpPr>
        <p:spPr>
          <a:xfrm>
            <a:off x="3042596" y="4535767"/>
            <a:ext cx="139631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Weighted features: D</a:t>
            </a:r>
          </a:p>
        </p:txBody>
      </p:sp>
      <p:sp>
        <p:nvSpPr>
          <p:cNvPr id="1518" name="Shape 1518"/>
          <p:cNvSpPr txBox="1"/>
          <p:nvPr/>
        </p:nvSpPr>
        <p:spPr>
          <a:xfrm>
            <a:off x="4590476" y="1214867"/>
            <a:ext cx="1521299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Distribution </a:t>
            </a:r>
            <a:br>
              <a:rPr lang="en"/>
            </a:br>
            <a:r>
              <a:rPr lang="en"/>
              <a:t>over vocab</a:t>
            </a:r>
          </a:p>
        </p:txBody>
      </p:sp>
    </p:spTree>
    <p:extLst>
      <p:ext uri="{BB962C8B-B14F-4D97-AF65-F5344CB8AC3E}">
        <p14:creationId xmlns:p14="http://schemas.microsoft.com/office/powerpoint/2010/main" val="1511097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Shape 163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239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vs Hard Attention</a:t>
            </a:r>
          </a:p>
        </p:txBody>
      </p:sp>
      <p:pic>
        <p:nvPicPr>
          <p:cNvPr id="1636" name="Shape 16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01" y="1354313"/>
            <a:ext cx="1214399" cy="1636032"/>
          </a:xfrm>
          <a:prstGeom prst="rect">
            <a:avLst/>
          </a:prstGeom>
          <a:noFill/>
          <a:ln>
            <a:noFill/>
          </a:ln>
        </p:spPr>
      </p:pic>
      <p:sp>
        <p:nvSpPr>
          <p:cNvPr id="1637" name="Shape 1637"/>
          <p:cNvSpPr/>
          <p:nvPr/>
        </p:nvSpPr>
        <p:spPr>
          <a:xfrm rot="-5400000">
            <a:off x="1334592" y="1756946"/>
            <a:ext cx="1373867" cy="830775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8" name="Shape 1638"/>
          <p:cNvSpPr txBox="1"/>
          <p:nvPr/>
        </p:nvSpPr>
        <p:spPr>
          <a:xfrm>
            <a:off x="1599738" y="1866550"/>
            <a:ext cx="843599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CNN</a:t>
            </a:r>
          </a:p>
        </p:txBody>
      </p:sp>
      <p:sp>
        <p:nvSpPr>
          <p:cNvPr id="1639" name="Shape 1639"/>
          <p:cNvSpPr txBox="1"/>
          <p:nvPr/>
        </p:nvSpPr>
        <p:spPr>
          <a:xfrm>
            <a:off x="227863" y="2856217"/>
            <a:ext cx="1184837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Image: </a:t>
            </a:r>
            <a:br>
              <a:rPr lang="en" dirty="0"/>
            </a:br>
            <a:r>
              <a:rPr lang="en" dirty="0"/>
              <a:t>H x W x 3</a:t>
            </a:r>
          </a:p>
        </p:txBody>
      </p:sp>
      <p:sp>
        <p:nvSpPr>
          <p:cNvPr id="1640" name="Shape 1640"/>
          <p:cNvSpPr txBox="1"/>
          <p:nvPr/>
        </p:nvSpPr>
        <p:spPr>
          <a:xfrm>
            <a:off x="1850987" y="2588974"/>
            <a:ext cx="2359063" cy="106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Grid of features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(Each D-dimensional)</a:t>
            </a:r>
          </a:p>
        </p:txBody>
      </p:sp>
      <p:graphicFrame>
        <p:nvGraphicFramePr>
          <p:cNvPr id="1641" name="Shape 1641"/>
          <p:cNvGraphicFramePr/>
          <p:nvPr>
            <p:extLst>
              <p:ext uri="{D42A27DB-BD31-4B8C-83A1-F6EECF244321}">
                <p14:modId xmlns:p14="http://schemas.microsoft.com/office/powerpoint/2010/main" val="46376157"/>
              </p:ext>
            </p:extLst>
          </p:nvPr>
        </p:nvGraphicFramePr>
        <p:xfrm>
          <a:off x="2630400" y="1667800"/>
          <a:ext cx="951000" cy="9211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75500"/>
                <a:gridCol w="475500"/>
              </a:tblGrid>
              <a:tr h="460587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b</a:t>
                      </a:r>
                    </a:p>
                  </a:txBody>
                  <a:tcPr marL="0" marR="0" marT="0" marB="0" anchor="ctr"/>
                </a:tc>
              </a:tr>
              <a:tr h="460587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d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642" name="Shape 1642"/>
          <p:cNvGraphicFramePr/>
          <p:nvPr>
            <p:extLst>
              <p:ext uri="{D42A27DB-BD31-4B8C-83A1-F6EECF244321}">
                <p14:modId xmlns:p14="http://schemas.microsoft.com/office/powerpoint/2010/main" val="917813083"/>
              </p:ext>
            </p:extLst>
          </p:nvPr>
        </p:nvGraphicFramePr>
        <p:xfrm>
          <a:off x="2573250" y="3857625"/>
          <a:ext cx="989100" cy="97325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94550"/>
                <a:gridCol w="494550"/>
              </a:tblGrid>
              <a:tr h="476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p</a:t>
                      </a:r>
                      <a:r>
                        <a:rPr lang="en" sz="2000" baseline="-25000"/>
                        <a:t>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p</a:t>
                      </a:r>
                      <a:r>
                        <a:rPr lang="en" sz="2000" baseline="-25000"/>
                        <a:t>b</a:t>
                      </a:r>
                    </a:p>
                  </a:txBody>
                  <a:tcPr marL="0" marR="0" marT="0" marB="0" anchor="ctr"/>
                </a:tc>
              </a:tr>
              <a:tr h="49700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p</a:t>
                      </a:r>
                      <a:r>
                        <a:rPr lang="en" sz="2000" baseline="-25000"/>
                        <a:t>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p</a:t>
                      </a:r>
                      <a:r>
                        <a:rPr lang="en" sz="2000" baseline="-25000" dirty="0"/>
                        <a:t>d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643" name="Shape 1643"/>
          <p:cNvSpPr txBox="1"/>
          <p:nvPr/>
        </p:nvSpPr>
        <p:spPr>
          <a:xfrm>
            <a:off x="2181051" y="4888167"/>
            <a:ext cx="2162349" cy="106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Distribution over grid locations</a:t>
            </a:r>
            <a:br>
              <a:rPr lang="en" dirty="0"/>
            </a:br>
            <a:r>
              <a:rPr lang="en" dirty="0"/>
              <a:t>p</a:t>
            </a:r>
            <a:r>
              <a:rPr lang="en" baseline="-25000" dirty="0"/>
              <a:t>a </a:t>
            </a:r>
            <a:r>
              <a:rPr lang="en" dirty="0"/>
              <a:t>+ p</a:t>
            </a:r>
            <a:r>
              <a:rPr lang="en" baseline="-25000" dirty="0"/>
              <a:t>b </a:t>
            </a:r>
            <a:r>
              <a:rPr lang="en" dirty="0"/>
              <a:t>+ p</a:t>
            </a:r>
            <a:r>
              <a:rPr lang="en" baseline="-25000" dirty="0"/>
              <a:t>c </a:t>
            </a:r>
            <a:r>
              <a:rPr lang="en" dirty="0"/>
              <a:t>+ p</a:t>
            </a:r>
            <a:r>
              <a:rPr lang="en" baseline="-25000" dirty="0"/>
              <a:t>c </a:t>
            </a:r>
            <a:r>
              <a:rPr lang="en" dirty="0"/>
              <a:t>= 1</a:t>
            </a:r>
          </a:p>
        </p:txBody>
      </p:sp>
      <p:sp>
        <p:nvSpPr>
          <p:cNvPr id="1644" name="Shape 1644"/>
          <p:cNvSpPr txBox="1"/>
          <p:nvPr/>
        </p:nvSpPr>
        <p:spPr>
          <a:xfrm>
            <a:off x="311837" y="4053767"/>
            <a:ext cx="987300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From RNN:</a:t>
            </a:r>
          </a:p>
        </p:txBody>
      </p:sp>
      <p:cxnSp>
        <p:nvCxnSpPr>
          <p:cNvPr id="1645" name="Shape 1645"/>
          <p:cNvCxnSpPr>
            <a:stCxn id="1644" idx="3"/>
          </p:cNvCxnSpPr>
          <p:nvPr/>
        </p:nvCxnSpPr>
        <p:spPr>
          <a:xfrm rot="10800000" flipH="1">
            <a:off x="1299137" y="4469767"/>
            <a:ext cx="1103700" cy="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" name="Shape 1239"/>
          <p:cNvSpPr txBox="1"/>
          <p:nvPr/>
        </p:nvSpPr>
        <p:spPr>
          <a:xfrm>
            <a:off x="104775" y="4977441"/>
            <a:ext cx="2343150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dirty="0">
                <a:solidFill>
                  <a:schemeClr val="dk1"/>
                </a:solidFill>
              </a:rPr>
              <a:t>Xu et al, “Show, Attend and Tell: Neural Image Caption Generation with Visual Attention”, ICML 2015</a:t>
            </a:r>
          </a:p>
        </p:txBody>
      </p:sp>
    </p:spTree>
    <p:extLst>
      <p:ext uri="{BB962C8B-B14F-4D97-AF65-F5344CB8AC3E}">
        <p14:creationId xmlns:p14="http://schemas.microsoft.com/office/powerpoint/2010/main" val="3104791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Shape 163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239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vs Hard Attention</a:t>
            </a:r>
          </a:p>
        </p:txBody>
      </p:sp>
      <p:pic>
        <p:nvPicPr>
          <p:cNvPr id="1636" name="Shape 16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01" y="1354313"/>
            <a:ext cx="1214399" cy="1636032"/>
          </a:xfrm>
          <a:prstGeom prst="rect">
            <a:avLst/>
          </a:prstGeom>
          <a:noFill/>
          <a:ln>
            <a:noFill/>
          </a:ln>
        </p:spPr>
      </p:pic>
      <p:sp>
        <p:nvSpPr>
          <p:cNvPr id="1637" name="Shape 1637"/>
          <p:cNvSpPr/>
          <p:nvPr/>
        </p:nvSpPr>
        <p:spPr>
          <a:xfrm rot="-5400000">
            <a:off x="1334592" y="1756946"/>
            <a:ext cx="1373867" cy="830775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8" name="Shape 1638"/>
          <p:cNvSpPr txBox="1"/>
          <p:nvPr/>
        </p:nvSpPr>
        <p:spPr>
          <a:xfrm>
            <a:off x="1599738" y="1866550"/>
            <a:ext cx="843599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CNN</a:t>
            </a:r>
          </a:p>
        </p:txBody>
      </p:sp>
      <p:sp>
        <p:nvSpPr>
          <p:cNvPr id="1639" name="Shape 1639"/>
          <p:cNvSpPr txBox="1"/>
          <p:nvPr/>
        </p:nvSpPr>
        <p:spPr>
          <a:xfrm>
            <a:off x="227863" y="2856217"/>
            <a:ext cx="1184837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Image: </a:t>
            </a:r>
            <a:br>
              <a:rPr lang="en" dirty="0"/>
            </a:br>
            <a:r>
              <a:rPr lang="en" dirty="0"/>
              <a:t>H x W x 3</a:t>
            </a:r>
          </a:p>
        </p:txBody>
      </p:sp>
      <p:sp>
        <p:nvSpPr>
          <p:cNvPr id="1640" name="Shape 1640"/>
          <p:cNvSpPr txBox="1"/>
          <p:nvPr/>
        </p:nvSpPr>
        <p:spPr>
          <a:xfrm>
            <a:off x="1850987" y="2588974"/>
            <a:ext cx="2359063" cy="106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Grid of features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(Each D-dimensional)</a:t>
            </a:r>
          </a:p>
        </p:txBody>
      </p:sp>
      <p:graphicFrame>
        <p:nvGraphicFramePr>
          <p:cNvPr id="1641" name="Shape 1641"/>
          <p:cNvGraphicFramePr/>
          <p:nvPr>
            <p:extLst>
              <p:ext uri="{D42A27DB-BD31-4B8C-83A1-F6EECF244321}">
                <p14:modId xmlns:p14="http://schemas.microsoft.com/office/powerpoint/2010/main" val="3754209287"/>
              </p:ext>
            </p:extLst>
          </p:nvPr>
        </p:nvGraphicFramePr>
        <p:xfrm>
          <a:off x="2630400" y="1667800"/>
          <a:ext cx="951000" cy="9211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75500"/>
                <a:gridCol w="475500"/>
              </a:tblGrid>
              <a:tr h="460587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b</a:t>
                      </a:r>
                    </a:p>
                  </a:txBody>
                  <a:tcPr marL="0" marR="0" marT="0" marB="0" anchor="ctr"/>
                </a:tc>
              </a:tr>
              <a:tr h="460587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d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642" name="Shape 1642"/>
          <p:cNvGraphicFramePr/>
          <p:nvPr>
            <p:extLst>
              <p:ext uri="{D42A27DB-BD31-4B8C-83A1-F6EECF244321}">
                <p14:modId xmlns:p14="http://schemas.microsoft.com/office/powerpoint/2010/main" val="959841190"/>
              </p:ext>
            </p:extLst>
          </p:nvPr>
        </p:nvGraphicFramePr>
        <p:xfrm>
          <a:off x="2573250" y="3857625"/>
          <a:ext cx="989100" cy="97325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94550"/>
                <a:gridCol w="494550"/>
              </a:tblGrid>
              <a:tr h="476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p</a:t>
                      </a:r>
                      <a:r>
                        <a:rPr lang="en" sz="2000" baseline="-25000"/>
                        <a:t>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p</a:t>
                      </a:r>
                      <a:r>
                        <a:rPr lang="en" sz="2000" baseline="-25000"/>
                        <a:t>b</a:t>
                      </a:r>
                    </a:p>
                  </a:txBody>
                  <a:tcPr marL="0" marR="0" marT="0" marB="0" anchor="ctr"/>
                </a:tc>
              </a:tr>
              <a:tr h="49700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p</a:t>
                      </a:r>
                      <a:r>
                        <a:rPr lang="en" sz="2000" baseline="-25000"/>
                        <a:t>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p</a:t>
                      </a:r>
                      <a:r>
                        <a:rPr lang="en" sz="2000" baseline="-25000" dirty="0"/>
                        <a:t>d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643" name="Shape 1643"/>
          <p:cNvSpPr txBox="1"/>
          <p:nvPr/>
        </p:nvSpPr>
        <p:spPr>
          <a:xfrm>
            <a:off x="2181051" y="4888167"/>
            <a:ext cx="2162349" cy="106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Distribution over grid locations</a:t>
            </a:r>
            <a:br>
              <a:rPr lang="en" dirty="0"/>
            </a:br>
            <a:r>
              <a:rPr lang="en" dirty="0"/>
              <a:t>p</a:t>
            </a:r>
            <a:r>
              <a:rPr lang="en" baseline="-25000" dirty="0"/>
              <a:t>a </a:t>
            </a:r>
            <a:r>
              <a:rPr lang="en" dirty="0"/>
              <a:t>+ p</a:t>
            </a:r>
            <a:r>
              <a:rPr lang="en" baseline="-25000" dirty="0"/>
              <a:t>b </a:t>
            </a:r>
            <a:r>
              <a:rPr lang="en" dirty="0"/>
              <a:t>+ p</a:t>
            </a:r>
            <a:r>
              <a:rPr lang="en" baseline="-25000" dirty="0"/>
              <a:t>c </a:t>
            </a:r>
            <a:r>
              <a:rPr lang="en" dirty="0"/>
              <a:t>+ p</a:t>
            </a:r>
            <a:r>
              <a:rPr lang="en" baseline="-25000" dirty="0"/>
              <a:t>c </a:t>
            </a:r>
            <a:r>
              <a:rPr lang="en" dirty="0"/>
              <a:t>= 1</a:t>
            </a:r>
          </a:p>
        </p:txBody>
      </p:sp>
      <p:sp>
        <p:nvSpPr>
          <p:cNvPr id="1644" name="Shape 1644"/>
          <p:cNvSpPr txBox="1"/>
          <p:nvPr/>
        </p:nvSpPr>
        <p:spPr>
          <a:xfrm>
            <a:off x="311837" y="4053767"/>
            <a:ext cx="987300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From RNN:</a:t>
            </a:r>
          </a:p>
        </p:txBody>
      </p:sp>
      <p:cxnSp>
        <p:nvCxnSpPr>
          <p:cNvPr id="1645" name="Shape 1645"/>
          <p:cNvCxnSpPr>
            <a:stCxn id="1644" idx="3"/>
          </p:cNvCxnSpPr>
          <p:nvPr/>
        </p:nvCxnSpPr>
        <p:spPr>
          <a:xfrm rot="10800000" flipH="1">
            <a:off x="1299137" y="4469767"/>
            <a:ext cx="1103700" cy="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" name="Shape 1239"/>
          <p:cNvSpPr txBox="1"/>
          <p:nvPr/>
        </p:nvSpPr>
        <p:spPr>
          <a:xfrm>
            <a:off x="104775" y="4977441"/>
            <a:ext cx="2343150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dirty="0">
                <a:solidFill>
                  <a:schemeClr val="dk1"/>
                </a:solidFill>
              </a:rPr>
              <a:t>Xu et al, “Show, Attend and Tell: Neural Image Caption Generation with Visual Attention”, ICML 2015</a:t>
            </a:r>
          </a:p>
        </p:txBody>
      </p:sp>
      <p:sp>
        <p:nvSpPr>
          <p:cNvPr id="16" name="Shape 1661"/>
          <p:cNvSpPr txBox="1"/>
          <p:nvPr/>
        </p:nvSpPr>
        <p:spPr>
          <a:xfrm>
            <a:off x="4556600" y="3012423"/>
            <a:ext cx="2282349" cy="106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Context vector z</a:t>
            </a:r>
            <a:br>
              <a:rPr lang="en" dirty="0"/>
            </a:br>
            <a:r>
              <a:rPr lang="en" dirty="0"/>
              <a:t>(D-dimensional)</a:t>
            </a:r>
          </a:p>
        </p:txBody>
      </p:sp>
      <p:cxnSp>
        <p:nvCxnSpPr>
          <p:cNvPr id="17" name="Shape 1664"/>
          <p:cNvCxnSpPr/>
          <p:nvPr/>
        </p:nvCxnSpPr>
        <p:spPr>
          <a:xfrm>
            <a:off x="3641850" y="2139417"/>
            <a:ext cx="1136400" cy="11339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" name="Shape 1665"/>
          <p:cNvCxnSpPr/>
          <p:nvPr/>
        </p:nvCxnSpPr>
        <p:spPr>
          <a:xfrm rot="10800000" flipH="1">
            <a:off x="3611550" y="3829367"/>
            <a:ext cx="1196999" cy="4487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3077789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Shape 163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239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vs Hard Attention</a:t>
            </a:r>
          </a:p>
        </p:txBody>
      </p:sp>
      <p:pic>
        <p:nvPicPr>
          <p:cNvPr id="1636" name="Shape 16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01" y="1354313"/>
            <a:ext cx="1214399" cy="1636032"/>
          </a:xfrm>
          <a:prstGeom prst="rect">
            <a:avLst/>
          </a:prstGeom>
          <a:noFill/>
          <a:ln>
            <a:noFill/>
          </a:ln>
        </p:spPr>
      </p:pic>
      <p:sp>
        <p:nvSpPr>
          <p:cNvPr id="1637" name="Shape 1637"/>
          <p:cNvSpPr/>
          <p:nvPr/>
        </p:nvSpPr>
        <p:spPr>
          <a:xfrm rot="-5400000">
            <a:off x="1334592" y="1756946"/>
            <a:ext cx="1373867" cy="830775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8" name="Shape 1638"/>
          <p:cNvSpPr txBox="1"/>
          <p:nvPr/>
        </p:nvSpPr>
        <p:spPr>
          <a:xfrm>
            <a:off x="1599738" y="1866550"/>
            <a:ext cx="843599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CNN</a:t>
            </a:r>
          </a:p>
        </p:txBody>
      </p:sp>
      <p:sp>
        <p:nvSpPr>
          <p:cNvPr id="1639" name="Shape 1639"/>
          <p:cNvSpPr txBox="1"/>
          <p:nvPr/>
        </p:nvSpPr>
        <p:spPr>
          <a:xfrm>
            <a:off x="227863" y="2856217"/>
            <a:ext cx="1184837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Image: </a:t>
            </a:r>
            <a:br>
              <a:rPr lang="en" dirty="0"/>
            </a:br>
            <a:r>
              <a:rPr lang="en" dirty="0"/>
              <a:t>H x W x 3</a:t>
            </a:r>
          </a:p>
        </p:txBody>
      </p:sp>
      <p:sp>
        <p:nvSpPr>
          <p:cNvPr id="1640" name="Shape 1640"/>
          <p:cNvSpPr txBox="1"/>
          <p:nvPr/>
        </p:nvSpPr>
        <p:spPr>
          <a:xfrm>
            <a:off x="1850987" y="2588974"/>
            <a:ext cx="2359063" cy="106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Grid of features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(Each D-dimensional)</a:t>
            </a:r>
          </a:p>
        </p:txBody>
      </p:sp>
      <p:graphicFrame>
        <p:nvGraphicFramePr>
          <p:cNvPr id="1641" name="Shape 1641"/>
          <p:cNvGraphicFramePr/>
          <p:nvPr>
            <p:extLst>
              <p:ext uri="{D42A27DB-BD31-4B8C-83A1-F6EECF244321}">
                <p14:modId xmlns:p14="http://schemas.microsoft.com/office/powerpoint/2010/main" val="1876653415"/>
              </p:ext>
            </p:extLst>
          </p:nvPr>
        </p:nvGraphicFramePr>
        <p:xfrm>
          <a:off x="2630400" y="1667800"/>
          <a:ext cx="951000" cy="9211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75500"/>
                <a:gridCol w="475500"/>
              </a:tblGrid>
              <a:tr h="460587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b</a:t>
                      </a:r>
                    </a:p>
                  </a:txBody>
                  <a:tcPr marL="0" marR="0" marT="0" marB="0" anchor="ctr"/>
                </a:tc>
              </a:tr>
              <a:tr h="460587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d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642" name="Shape 1642"/>
          <p:cNvGraphicFramePr/>
          <p:nvPr>
            <p:extLst>
              <p:ext uri="{D42A27DB-BD31-4B8C-83A1-F6EECF244321}">
                <p14:modId xmlns:p14="http://schemas.microsoft.com/office/powerpoint/2010/main" val="3215753540"/>
              </p:ext>
            </p:extLst>
          </p:nvPr>
        </p:nvGraphicFramePr>
        <p:xfrm>
          <a:off x="2573250" y="3857625"/>
          <a:ext cx="989100" cy="97325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94550"/>
                <a:gridCol w="494550"/>
              </a:tblGrid>
              <a:tr h="476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p</a:t>
                      </a:r>
                      <a:r>
                        <a:rPr lang="en" sz="2000" baseline="-25000"/>
                        <a:t>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p</a:t>
                      </a:r>
                      <a:r>
                        <a:rPr lang="en" sz="2000" baseline="-25000"/>
                        <a:t>b</a:t>
                      </a:r>
                    </a:p>
                  </a:txBody>
                  <a:tcPr marL="0" marR="0" marT="0" marB="0" anchor="ctr"/>
                </a:tc>
              </a:tr>
              <a:tr h="49700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p</a:t>
                      </a:r>
                      <a:r>
                        <a:rPr lang="en" sz="2000" baseline="-25000"/>
                        <a:t>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p</a:t>
                      </a:r>
                      <a:r>
                        <a:rPr lang="en" sz="2000" baseline="-25000" dirty="0"/>
                        <a:t>d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643" name="Shape 1643"/>
          <p:cNvSpPr txBox="1"/>
          <p:nvPr/>
        </p:nvSpPr>
        <p:spPr>
          <a:xfrm>
            <a:off x="2181051" y="4888167"/>
            <a:ext cx="2162349" cy="106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Distribution over grid locations</a:t>
            </a:r>
            <a:br>
              <a:rPr lang="en" dirty="0"/>
            </a:br>
            <a:r>
              <a:rPr lang="en" dirty="0"/>
              <a:t>p</a:t>
            </a:r>
            <a:r>
              <a:rPr lang="en" baseline="-25000" dirty="0"/>
              <a:t>a </a:t>
            </a:r>
            <a:r>
              <a:rPr lang="en" dirty="0"/>
              <a:t>+ p</a:t>
            </a:r>
            <a:r>
              <a:rPr lang="en" baseline="-25000" dirty="0"/>
              <a:t>b </a:t>
            </a:r>
            <a:r>
              <a:rPr lang="en" dirty="0"/>
              <a:t>+ p</a:t>
            </a:r>
            <a:r>
              <a:rPr lang="en" baseline="-25000" dirty="0"/>
              <a:t>c </a:t>
            </a:r>
            <a:r>
              <a:rPr lang="en" dirty="0"/>
              <a:t>+ p</a:t>
            </a:r>
            <a:r>
              <a:rPr lang="en" baseline="-25000" dirty="0"/>
              <a:t>c </a:t>
            </a:r>
            <a:r>
              <a:rPr lang="en" dirty="0"/>
              <a:t>= 1</a:t>
            </a:r>
          </a:p>
        </p:txBody>
      </p:sp>
      <p:sp>
        <p:nvSpPr>
          <p:cNvPr id="1644" name="Shape 1644"/>
          <p:cNvSpPr txBox="1"/>
          <p:nvPr/>
        </p:nvSpPr>
        <p:spPr>
          <a:xfrm>
            <a:off x="311837" y="4053767"/>
            <a:ext cx="987300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From RNN:</a:t>
            </a:r>
          </a:p>
        </p:txBody>
      </p:sp>
      <p:cxnSp>
        <p:nvCxnSpPr>
          <p:cNvPr id="1645" name="Shape 1645"/>
          <p:cNvCxnSpPr>
            <a:stCxn id="1644" idx="3"/>
          </p:cNvCxnSpPr>
          <p:nvPr/>
        </p:nvCxnSpPr>
        <p:spPr>
          <a:xfrm rot="10800000" flipH="1">
            <a:off x="1299137" y="4469767"/>
            <a:ext cx="1103700" cy="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" name="Shape 1239"/>
          <p:cNvSpPr txBox="1"/>
          <p:nvPr/>
        </p:nvSpPr>
        <p:spPr>
          <a:xfrm>
            <a:off x="104775" y="4977441"/>
            <a:ext cx="2343150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dirty="0">
                <a:solidFill>
                  <a:schemeClr val="dk1"/>
                </a:solidFill>
              </a:rPr>
              <a:t>Xu et al, “Show, Attend and Tell: Neural Image Caption Generation with Visual Attention”, ICML 2015</a:t>
            </a:r>
          </a:p>
        </p:txBody>
      </p:sp>
      <p:sp>
        <p:nvSpPr>
          <p:cNvPr id="16" name="Shape 1661"/>
          <p:cNvSpPr txBox="1"/>
          <p:nvPr/>
        </p:nvSpPr>
        <p:spPr>
          <a:xfrm>
            <a:off x="4556600" y="3012423"/>
            <a:ext cx="2282349" cy="106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Context vector z</a:t>
            </a:r>
            <a:br>
              <a:rPr lang="en" dirty="0"/>
            </a:br>
            <a:r>
              <a:rPr lang="en" dirty="0"/>
              <a:t>(D-dimensional)</a:t>
            </a:r>
          </a:p>
        </p:txBody>
      </p:sp>
      <p:cxnSp>
        <p:nvCxnSpPr>
          <p:cNvPr id="17" name="Shape 1664"/>
          <p:cNvCxnSpPr/>
          <p:nvPr/>
        </p:nvCxnSpPr>
        <p:spPr>
          <a:xfrm>
            <a:off x="3641850" y="2139417"/>
            <a:ext cx="1136400" cy="11339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" name="Shape 1665"/>
          <p:cNvCxnSpPr/>
          <p:nvPr/>
        </p:nvCxnSpPr>
        <p:spPr>
          <a:xfrm rot="10800000" flipH="1">
            <a:off x="3611550" y="3829367"/>
            <a:ext cx="1196999" cy="4487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" name="Shape 1681"/>
          <p:cNvSpPr txBox="1"/>
          <p:nvPr/>
        </p:nvSpPr>
        <p:spPr>
          <a:xfrm>
            <a:off x="5924549" y="1109126"/>
            <a:ext cx="2981325" cy="3169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/>
              <a:t>Soft attention: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Summarize ALL locations</a:t>
            </a:r>
            <a:r>
              <a:rPr lang="en" dirty="0"/>
              <a:t/>
            </a:r>
            <a:br>
              <a:rPr lang="en" dirty="0"/>
            </a:br>
            <a:r>
              <a:rPr lang="en" dirty="0"/>
              <a:t>z = p</a:t>
            </a:r>
            <a:r>
              <a:rPr lang="en" baseline="-25000" dirty="0"/>
              <a:t>a</a:t>
            </a:r>
            <a:r>
              <a:rPr lang="en" dirty="0"/>
              <a:t>a+ p</a:t>
            </a:r>
            <a:r>
              <a:rPr lang="en" baseline="-25000" dirty="0"/>
              <a:t>b</a:t>
            </a:r>
            <a:r>
              <a:rPr lang="en" dirty="0"/>
              <a:t>b</a:t>
            </a:r>
            <a:r>
              <a:rPr lang="en" baseline="-25000" dirty="0"/>
              <a:t> </a:t>
            </a:r>
            <a:r>
              <a:rPr lang="en" dirty="0"/>
              <a:t>+ p</a:t>
            </a:r>
            <a:r>
              <a:rPr lang="en" baseline="-25000" dirty="0"/>
              <a:t>c</a:t>
            </a:r>
            <a:r>
              <a:rPr lang="en" dirty="0"/>
              <a:t>c</a:t>
            </a:r>
            <a:r>
              <a:rPr lang="en" baseline="-25000" dirty="0"/>
              <a:t> </a:t>
            </a:r>
            <a:r>
              <a:rPr lang="en" dirty="0"/>
              <a:t>+ p</a:t>
            </a:r>
            <a:r>
              <a:rPr lang="en" baseline="-25000" dirty="0"/>
              <a:t>d</a:t>
            </a:r>
            <a:r>
              <a:rPr lang="en" dirty="0"/>
              <a:t>d</a:t>
            </a: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Derivative dz/dp is nice!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Train with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17549980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Shape 163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239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vs Hard Attention</a:t>
            </a:r>
          </a:p>
        </p:txBody>
      </p:sp>
      <p:pic>
        <p:nvPicPr>
          <p:cNvPr id="1636" name="Shape 16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01" y="1354313"/>
            <a:ext cx="1214399" cy="1636032"/>
          </a:xfrm>
          <a:prstGeom prst="rect">
            <a:avLst/>
          </a:prstGeom>
          <a:noFill/>
          <a:ln>
            <a:noFill/>
          </a:ln>
        </p:spPr>
      </p:pic>
      <p:sp>
        <p:nvSpPr>
          <p:cNvPr id="1637" name="Shape 1637"/>
          <p:cNvSpPr/>
          <p:nvPr/>
        </p:nvSpPr>
        <p:spPr>
          <a:xfrm rot="-5400000">
            <a:off x="1334592" y="1756946"/>
            <a:ext cx="1373867" cy="830775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8" name="Shape 1638"/>
          <p:cNvSpPr txBox="1"/>
          <p:nvPr/>
        </p:nvSpPr>
        <p:spPr>
          <a:xfrm>
            <a:off x="1599738" y="1866550"/>
            <a:ext cx="843599" cy="6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/>
              <a:t>CNN</a:t>
            </a:r>
          </a:p>
        </p:txBody>
      </p:sp>
      <p:sp>
        <p:nvSpPr>
          <p:cNvPr id="1639" name="Shape 1639"/>
          <p:cNvSpPr txBox="1"/>
          <p:nvPr/>
        </p:nvSpPr>
        <p:spPr>
          <a:xfrm>
            <a:off x="227863" y="2856217"/>
            <a:ext cx="1184837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Image: </a:t>
            </a:r>
            <a:br>
              <a:rPr lang="en" dirty="0"/>
            </a:br>
            <a:r>
              <a:rPr lang="en" dirty="0"/>
              <a:t>H x W x 3</a:t>
            </a:r>
          </a:p>
        </p:txBody>
      </p:sp>
      <p:sp>
        <p:nvSpPr>
          <p:cNvPr id="1640" name="Shape 1640"/>
          <p:cNvSpPr txBox="1"/>
          <p:nvPr/>
        </p:nvSpPr>
        <p:spPr>
          <a:xfrm>
            <a:off x="1850987" y="2588974"/>
            <a:ext cx="2359063" cy="106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Grid of features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(Each D-dimensional)</a:t>
            </a:r>
          </a:p>
        </p:txBody>
      </p:sp>
      <p:graphicFrame>
        <p:nvGraphicFramePr>
          <p:cNvPr id="1641" name="Shape 1641"/>
          <p:cNvGraphicFramePr/>
          <p:nvPr>
            <p:extLst>
              <p:ext uri="{D42A27DB-BD31-4B8C-83A1-F6EECF244321}">
                <p14:modId xmlns:p14="http://schemas.microsoft.com/office/powerpoint/2010/main" val="2328186458"/>
              </p:ext>
            </p:extLst>
          </p:nvPr>
        </p:nvGraphicFramePr>
        <p:xfrm>
          <a:off x="2630400" y="1667800"/>
          <a:ext cx="951000" cy="9211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75500"/>
                <a:gridCol w="475500"/>
              </a:tblGrid>
              <a:tr h="460587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b</a:t>
                      </a:r>
                    </a:p>
                  </a:txBody>
                  <a:tcPr marL="0" marR="0" marT="0" marB="0" anchor="ctr"/>
                </a:tc>
              </a:tr>
              <a:tr h="460587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d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642" name="Shape 1642"/>
          <p:cNvGraphicFramePr/>
          <p:nvPr>
            <p:extLst>
              <p:ext uri="{D42A27DB-BD31-4B8C-83A1-F6EECF244321}">
                <p14:modId xmlns:p14="http://schemas.microsoft.com/office/powerpoint/2010/main" val="1987579833"/>
              </p:ext>
            </p:extLst>
          </p:nvPr>
        </p:nvGraphicFramePr>
        <p:xfrm>
          <a:off x="2573250" y="3857625"/>
          <a:ext cx="989100" cy="97325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94550"/>
                <a:gridCol w="494550"/>
              </a:tblGrid>
              <a:tr h="47625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p</a:t>
                      </a:r>
                      <a:r>
                        <a:rPr lang="en" sz="2000" baseline="-25000"/>
                        <a:t>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p</a:t>
                      </a:r>
                      <a:r>
                        <a:rPr lang="en" sz="2000" baseline="-25000"/>
                        <a:t>b</a:t>
                      </a:r>
                    </a:p>
                  </a:txBody>
                  <a:tcPr marL="0" marR="0" marT="0" marB="0" anchor="ctr"/>
                </a:tc>
              </a:tr>
              <a:tr h="49700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/>
                        <a:t>p</a:t>
                      </a:r>
                      <a:r>
                        <a:rPr lang="en" sz="2000" baseline="-25000"/>
                        <a:t>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000" dirty="0"/>
                        <a:t>p</a:t>
                      </a:r>
                      <a:r>
                        <a:rPr lang="en" sz="2000" baseline="-25000" dirty="0"/>
                        <a:t>d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643" name="Shape 1643"/>
          <p:cNvSpPr txBox="1"/>
          <p:nvPr/>
        </p:nvSpPr>
        <p:spPr>
          <a:xfrm>
            <a:off x="2181051" y="4888167"/>
            <a:ext cx="2162349" cy="106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Distribution over grid locations</a:t>
            </a:r>
            <a:br>
              <a:rPr lang="en" dirty="0"/>
            </a:br>
            <a:r>
              <a:rPr lang="en" dirty="0"/>
              <a:t>p</a:t>
            </a:r>
            <a:r>
              <a:rPr lang="en" baseline="-25000" dirty="0"/>
              <a:t>a </a:t>
            </a:r>
            <a:r>
              <a:rPr lang="en" dirty="0"/>
              <a:t>+ p</a:t>
            </a:r>
            <a:r>
              <a:rPr lang="en" baseline="-25000" dirty="0"/>
              <a:t>b </a:t>
            </a:r>
            <a:r>
              <a:rPr lang="en" dirty="0"/>
              <a:t>+ p</a:t>
            </a:r>
            <a:r>
              <a:rPr lang="en" baseline="-25000" dirty="0"/>
              <a:t>c </a:t>
            </a:r>
            <a:r>
              <a:rPr lang="en" dirty="0"/>
              <a:t>+ p</a:t>
            </a:r>
            <a:r>
              <a:rPr lang="en" baseline="-25000" dirty="0"/>
              <a:t>c </a:t>
            </a:r>
            <a:r>
              <a:rPr lang="en" dirty="0"/>
              <a:t>= 1</a:t>
            </a:r>
          </a:p>
        </p:txBody>
      </p:sp>
      <p:sp>
        <p:nvSpPr>
          <p:cNvPr id="1644" name="Shape 1644"/>
          <p:cNvSpPr txBox="1"/>
          <p:nvPr/>
        </p:nvSpPr>
        <p:spPr>
          <a:xfrm>
            <a:off x="311837" y="4053767"/>
            <a:ext cx="987300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From RNN:</a:t>
            </a:r>
          </a:p>
        </p:txBody>
      </p:sp>
      <p:cxnSp>
        <p:nvCxnSpPr>
          <p:cNvPr id="1645" name="Shape 1645"/>
          <p:cNvCxnSpPr>
            <a:stCxn id="1644" idx="3"/>
          </p:cNvCxnSpPr>
          <p:nvPr/>
        </p:nvCxnSpPr>
        <p:spPr>
          <a:xfrm rot="10800000" flipH="1">
            <a:off x="1299137" y="4469767"/>
            <a:ext cx="1103700" cy="1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" name="Shape 1239"/>
          <p:cNvSpPr txBox="1"/>
          <p:nvPr/>
        </p:nvSpPr>
        <p:spPr>
          <a:xfrm>
            <a:off x="104775" y="4977441"/>
            <a:ext cx="2343150" cy="71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dirty="0">
                <a:solidFill>
                  <a:schemeClr val="dk1"/>
                </a:solidFill>
              </a:rPr>
              <a:t>Xu et al, “Show, Attend and Tell: Neural Image Caption Generation with Visual Attention”, ICML 2015</a:t>
            </a:r>
          </a:p>
        </p:txBody>
      </p:sp>
      <p:sp>
        <p:nvSpPr>
          <p:cNvPr id="16" name="Shape 1661"/>
          <p:cNvSpPr txBox="1"/>
          <p:nvPr/>
        </p:nvSpPr>
        <p:spPr>
          <a:xfrm>
            <a:off x="4451825" y="2855712"/>
            <a:ext cx="2282349" cy="106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Context vector z</a:t>
            </a:r>
            <a:br>
              <a:rPr lang="en" dirty="0"/>
            </a:br>
            <a:r>
              <a:rPr lang="en" dirty="0"/>
              <a:t>(D-dimensional)</a:t>
            </a:r>
          </a:p>
        </p:txBody>
      </p:sp>
      <p:cxnSp>
        <p:nvCxnSpPr>
          <p:cNvPr id="17" name="Shape 1664"/>
          <p:cNvCxnSpPr/>
          <p:nvPr/>
        </p:nvCxnSpPr>
        <p:spPr>
          <a:xfrm>
            <a:off x="3641850" y="2139417"/>
            <a:ext cx="1063500" cy="98115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8" name="Shape 1665"/>
          <p:cNvCxnSpPr/>
          <p:nvPr/>
        </p:nvCxnSpPr>
        <p:spPr>
          <a:xfrm flipV="1">
            <a:off x="3611550" y="3622682"/>
            <a:ext cx="1093800" cy="655485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9" name="Shape 1681"/>
          <p:cNvSpPr txBox="1"/>
          <p:nvPr/>
        </p:nvSpPr>
        <p:spPr>
          <a:xfrm>
            <a:off x="5924549" y="1109126"/>
            <a:ext cx="2981325" cy="3169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/>
              <a:t>Soft attention: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Summarize ALL locations</a:t>
            </a:r>
            <a:r>
              <a:rPr lang="en" dirty="0"/>
              <a:t/>
            </a:r>
            <a:br>
              <a:rPr lang="en" dirty="0"/>
            </a:br>
            <a:r>
              <a:rPr lang="en" dirty="0"/>
              <a:t>z = p</a:t>
            </a:r>
            <a:r>
              <a:rPr lang="en" baseline="-25000" dirty="0"/>
              <a:t>a</a:t>
            </a:r>
            <a:r>
              <a:rPr lang="en" dirty="0"/>
              <a:t>a+ p</a:t>
            </a:r>
            <a:r>
              <a:rPr lang="en" baseline="-25000" dirty="0"/>
              <a:t>b</a:t>
            </a:r>
            <a:r>
              <a:rPr lang="en" dirty="0"/>
              <a:t>b</a:t>
            </a:r>
            <a:r>
              <a:rPr lang="en" baseline="-25000" dirty="0"/>
              <a:t> </a:t>
            </a:r>
            <a:r>
              <a:rPr lang="en" dirty="0"/>
              <a:t>+ p</a:t>
            </a:r>
            <a:r>
              <a:rPr lang="en" baseline="-25000" dirty="0"/>
              <a:t>c</a:t>
            </a:r>
            <a:r>
              <a:rPr lang="en" dirty="0"/>
              <a:t>c</a:t>
            </a:r>
            <a:r>
              <a:rPr lang="en" baseline="-25000" dirty="0"/>
              <a:t> </a:t>
            </a:r>
            <a:r>
              <a:rPr lang="en" dirty="0"/>
              <a:t>+ p</a:t>
            </a:r>
            <a:r>
              <a:rPr lang="en" baseline="-25000" dirty="0"/>
              <a:t>d</a:t>
            </a:r>
            <a:r>
              <a:rPr lang="en" dirty="0"/>
              <a:t>d</a:t>
            </a: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Derivative dz/dp is nice!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Train with gradient descent</a:t>
            </a:r>
          </a:p>
        </p:txBody>
      </p:sp>
      <p:sp>
        <p:nvSpPr>
          <p:cNvPr id="20" name="Shape 1704"/>
          <p:cNvSpPr txBox="1"/>
          <p:nvPr/>
        </p:nvSpPr>
        <p:spPr>
          <a:xfrm>
            <a:off x="5697774" y="3622682"/>
            <a:ext cx="3243051" cy="26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/>
              <a:t>Hard attention</a:t>
            </a:r>
            <a:r>
              <a:rPr lang="en" dirty="0"/>
              <a:t>:</a:t>
            </a:r>
            <a:br>
              <a:rPr lang="en" dirty="0"/>
            </a:br>
            <a:r>
              <a:rPr lang="en" dirty="0"/>
              <a:t>Sample ONE location</a:t>
            </a:r>
            <a:br>
              <a:rPr lang="en" dirty="0"/>
            </a:br>
            <a:r>
              <a:rPr lang="en" dirty="0"/>
              <a:t>according to p, z = that vector</a:t>
            </a: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With argmax, dz/dp is zero almost everywhere …</a:t>
            </a:r>
            <a:br>
              <a:rPr lang="en" dirty="0"/>
            </a:br>
            <a:r>
              <a:rPr lang="en" dirty="0"/>
              <a:t>Can’t use gradient descent;</a:t>
            </a:r>
            <a:br>
              <a:rPr lang="en" dirty="0"/>
            </a:br>
            <a:r>
              <a:rPr lang="en" dirty="0"/>
              <a:t>need reinforcement learning</a:t>
            </a:r>
            <a:br>
              <a:rPr lang="en" dirty="0"/>
            </a:br>
            <a:r>
              <a:rPr lang="en" dirty="0"/>
              <a:t> </a:t>
            </a: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  <a:p>
            <a:pPr lvl="0" algn="ctr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22722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Shape 171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Captioning</a:t>
            </a:r>
          </a:p>
        </p:txBody>
      </p:sp>
      <p:pic>
        <p:nvPicPr>
          <p:cNvPr id="1717" name="Shape 17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575" y="2180983"/>
            <a:ext cx="8546476" cy="2496032"/>
          </a:xfrm>
          <a:prstGeom prst="rect">
            <a:avLst/>
          </a:prstGeom>
          <a:noFill/>
          <a:ln>
            <a:noFill/>
          </a:ln>
        </p:spPr>
      </p:pic>
      <p:sp>
        <p:nvSpPr>
          <p:cNvPr id="1719" name="Shape 1719"/>
          <p:cNvSpPr txBox="1"/>
          <p:nvPr/>
        </p:nvSpPr>
        <p:spPr>
          <a:xfrm>
            <a:off x="20325" y="3758601"/>
            <a:ext cx="1319700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Hard attention</a:t>
            </a:r>
          </a:p>
        </p:txBody>
      </p:sp>
      <p:sp>
        <p:nvSpPr>
          <p:cNvPr id="1718" name="Shape 1718"/>
          <p:cNvSpPr txBox="1"/>
          <p:nvPr/>
        </p:nvSpPr>
        <p:spPr>
          <a:xfrm>
            <a:off x="105276" y="2095242"/>
            <a:ext cx="1104399" cy="52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Soft attention</a:t>
            </a:r>
          </a:p>
        </p:txBody>
      </p:sp>
    </p:spTree>
    <p:extLst>
      <p:ext uri="{BB962C8B-B14F-4D97-AF65-F5344CB8AC3E}">
        <p14:creationId xmlns:p14="http://schemas.microsoft.com/office/powerpoint/2010/main" val="27506496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Shape 172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429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Captioning</a:t>
            </a:r>
          </a:p>
        </p:txBody>
      </p:sp>
      <p:pic>
        <p:nvPicPr>
          <p:cNvPr id="1727" name="Shape 17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" y="1594685"/>
            <a:ext cx="7943850" cy="3668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26985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Shape 1724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2296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</a:t>
            </a:r>
            <a:r>
              <a:rPr lang="en" dirty="0" smtClean="0">
                <a:solidFill>
                  <a:schemeClr val="bg1"/>
                </a:solidFill>
              </a:rPr>
              <a:t>Video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7175" y="1114425"/>
            <a:ext cx="8743950" cy="4980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“Describing </a:t>
            </a:r>
            <a:r>
              <a:rPr lang="en-US" sz="2000" dirty="0"/>
              <a:t>Videos by Exploiting Temporal </a:t>
            </a:r>
            <a:r>
              <a:rPr lang="en-US" sz="2000" dirty="0" smtClean="0"/>
              <a:t>Structure,” Li Yao et al, </a:t>
            </a:r>
            <a:r>
              <a:rPr lang="en-US" sz="2000" dirty="0" err="1" smtClean="0"/>
              <a:t>arXiv</a:t>
            </a:r>
            <a:r>
              <a:rPr lang="en-US" sz="2000" dirty="0" smtClean="0"/>
              <a:t> 2015.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8" y="2024063"/>
            <a:ext cx="709612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21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80376" y="0"/>
            <a:ext cx="8933099" cy="1125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 smtClean="0">
                <a:solidFill>
                  <a:schemeClr val="bg1"/>
                </a:solidFill>
              </a:rPr>
              <a:t>Other Applications</a:t>
            </a:r>
            <a:endParaRPr lang="en" sz="3600" dirty="0">
              <a:solidFill>
                <a:schemeClr val="bg1"/>
              </a:solidFill>
            </a:endParaRPr>
          </a:p>
        </p:txBody>
      </p:sp>
      <p:sp>
        <p:nvSpPr>
          <p:cNvPr id="22" name="Shape 380"/>
          <p:cNvSpPr txBox="1"/>
          <p:nvPr/>
        </p:nvSpPr>
        <p:spPr>
          <a:xfrm>
            <a:off x="178130" y="1209675"/>
            <a:ext cx="8684570" cy="4618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Ba </a:t>
            </a:r>
            <a:r>
              <a:rPr lang="en-US" sz="2400" dirty="0" smtClean="0"/>
              <a:t>et al 2014, </a:t>
            </a:r>
            <a:r>
              <a:rPr lang="en-US" sz="2400" b="1" dirty="0" smtClean="0">
                <a:solidFill>
                  <a:srgbClr val="0033CC"/>
                </a:solidFill>
              </a:rPr>
              <a:t>Visual attention for recognition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/>
              <a:t>Mnih</a:t>
            </a:r>
            <a:r>
              <a:rPr lang="en-US" sz="2400" dirty="0" smtClean="0"/>
              <a:t> et al 2014, </a:t>
            </a:r>
            <a:r>
              <a:rPr lang="en-US" sz="2400" b="1" dirty="0" smtClean="0">
                <a:solidFill>
                  <a:srgbClr val="0033CC"/>
                </a:solidFill>
              </a:rPr>
              <a:t>Visual attention for recognition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/>
              <a:t>Chorowski</a:t>
            </a:r>
            <a:r>
              <a:rPr lang="en-US" sz="2400" dirty="0" smtClean="0"/>
              <a:t> et al, 2014, </a:t>
            </a:r>
            <a:r>
              <a:rPr lang="en-US" sz="2400" b="1" dirty="0" smtClean="0">
                <a:solidFill>
                  <a:srgbClr val="0033CC"/>
                </a:solidFill>
              </a:rPr>
              <a:t>Speech </a:t>
            </a:r>
            <a:r>
              <a:rPr lang="en-US" sz="2400" b="1" dirty="0" smtClean="0">
                <a:solidFill>
                  <a:srgbClr val="0033CC"/>
                </a:solidFill>
              </a:rPr>
              <a:t>recognition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Graves </a:t>
            </a:r>
            <a:r>
              <a:rPr lang="en-US" sz="2400" dirty="0" smtClean="0"/>
              <a:t>et al 2014, </a:t>
            </a:r>
            <a:r>
              <a:rPr lang="en-US" sz="2400" b="1" dirty="0" smtClean="0">
                <a:solidFill>
                  <a:srgbClr val="0033CC"/>
                </a:solidFill>
              </a:rPr>
              <a:t>Neural Turing </a:t>
            </a:r>
            <a:r>
              <a:rPr lang="en-US" sz="2400" b="1" dirty="0" smtClean="0">
                <a:solidFill>
                  <a:srgbClr val="0033CC"/>
                </a:solidFill>
              </a:rPr>
              <a:t>machines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Yao et al 2015, </a:t>
            </a:r>
            <a:r>
              <a:rPr lang="en-US" sz="2400" b="1" dirty="0">
                <a:solidFill>
                  <a:srgbClr val="0033CC"/>
                </a:solidFill>
              </a:rPr>
              <a:t>Video description </a:t>
            </a:r>
            <a:r>
              <a:rPr lang="en-US" sz="2400" b="1" dirty="0" smtClean="0">
                <a:solidFill>
                  <a:srgbClr val="0033CC"/>
                </a:solidFill>
              </a:rPr>
              <a:t>generation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Vinyals</a:t>
            </a:r>
            <a:r>
              <a:rPr lang="en-US" sz="2400" dirty="0"/>
              <a:t> et al, 2015, </a:t>
            </a:r>
            <a:r>
              <a:rPr lang="en-US" sz="2400" b="1" dirty="0">
                <a:solidFill>
                  <a:srgbClr val="0033CC"/>
                </a:solidFill>
              </a:rPr>
              <a:t>Conversational </a:t>
            </a:r>
            <a:r>
              <a:rPr lang="en-US" sz="2400" b="1" dirty="0" smtClean="0">
                <a:solidFill>
                  <a:srgbClr val="0033CC"/>
                </a:solidFill>
              </a:rPr>
              <a:t>Agents</a:t>
            </a:r>
            <a:endParaRPr lang="en-US" sz="2400" b="1" dirty="0" smtClean="0">
              <a:solidFill>
                <a:srgbClr val="0033CC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Xu et al 2015, </a:t>
            </a:r>
            <a:r>
              <a:rPr lang="en-US" sz="2400" b="1" dirty="0">
                <a:solidFill>
                  <a:srgbClr val="0033CC"/>
                </a:solidFill>
              </a:rPr>
              <a:t>Image caption </a:t>
            </a:r>
            <a:r>
              <a:rPr lang="en-US" sz="2400" b="1" dirty="0" smtClean="0">
                <a:solidFill>
                  <a:srgbClr val="0033CC"/>
                </a:solidFill>
              </a:rPr>
              <a:t>generation</a:t>
            </a:r>
            <a:endParaRPr lang="en-US" sz="2400" b="1" dirty="0" smtClean="0">
              <a:solidFill>
                <a:srgbClr val="0033CC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Xu et al 2015, </a:t>
            </a:r>
            <a:r>
              <a:rPr lang="en-US" sz="2400" b="1" dirty="0" smtClean="0">
                <a:solidFill>
                  <a:srgbClr val="0033CC"/>
                </a:solidFill>
              </a:rPr>
              <a:t>Visual Question Answering</a:t>
            </a:r>
            <a:endParaRPr lang="en-US" sz="2400" b="1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5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Shape 1724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2296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</a:t>
            </a:r>
            <a:r>
              <a:rPr lang="en" dirty="0" smtClean="0">
                <a:solidFill>
                  <a:schemeClr val="bg1"/>
                </a:solidFill>
              </a:rPr>
              <a:t>Video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7175" y="1114425"/>
            <a:ext cx="8743950" cy="5610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attention model: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“Describing </a:t>
            </a:r>
            <a:r>
              <a:rPr lang="en-US" sz="1800" dirty="0"/>
              <a:t>Videos by Exploiting Temporal </a:t>
            </a:r>
            <a:r>
              <a:rPr lang="en-US" sz="1800" dirty="0" smtClean="0"/>
              <a:t>Structure,” Li Yao et al, </a:t>
            </a:r>
            <a:r>
              <a:rPr lang="en-US" sz="1800" dirty="0" err="1" smtClean="0"/>
              <a:t>arXiv</a:t>
            </a:r>
            <a:r>
              <a:rPr lang="en-US" sz="1800" dirty="0" smtClean="0"/>
              <a:t> 2015.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845635"/>
            <a:ext cx="5905500" cy="319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0819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Shape 1724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2296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</a:t>
            </a:r>
            <a:r>
              <a:rPr lang="en" dirty="0" smtClean="0">
                <a:solidFill>
                  <a:schemeClr val="bg1"/>
                </a:solidFill>
              </a:rPr>
              <a:t>Video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7175" y="1114425"/>
            <a:ext cx="8743950" cy="56102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“Describing </a:t>
            </a:r>
            <a:r>
              <a:rPr lang="en-US" sz="1800" dirty="0"/>
              <a:t>Videos by Exploiting Temporal </a:t>
            </a:r>
            <a:r>
              <a:rPr lang="en-US" sz="1800" dirty="0" smtClean="0"/>
              <a:t>Structure,” Li Yao et al, </a:t>
            </a:r>
            <a:r>
              <a:rPr lang="en-US" sz="1800" dirty="0" err="1" smtClean="0"/>
              <a:t>arXiv</a:t>
            </a:r>
            <a:r>
              <a:rPr lang="en-US" sz="1800" dirty="0" smtClean="0"/>
              <a:t> 2015.</a:t>
            </a: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519238"/>
            <a:ext cx="86010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4769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Shape 173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5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Soft </a:t>
            </a:r>
            <a:r>
              <a:rPr lang="en" dirty="0">
                <a:solidFill>
                  <a:schemeClr val="bg1"/>
                </a:solidFill>
              </a:rPr>
              <a:t>Attention for Captioning</a:t>
            </a:r>
          </a:p>
        </p:txBody>
      </p:sp>
      <p:pic>
        <p:nvPicPr>
          <p:cNvPr id="1735" name="Shape 17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0" y="2149931"/>
            <a:ext cx="8039100" cy="36686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6" name="Shape 1736"/>
          <p:cNvGrpSpPr/>
          <p:nvPr/>
        </p:nvGrpSpPr>
        <p:grpSpPr>
          <a:xfrm>
            <a:off x="1828800" y="2211819"/>
            <a:ext cx="1168371" cy="1294800"/>
            <a:chOff x="265010" y="1415075"/>
            <a:chExt cx="971100" cy="971100"/>
          </a:xfrm>
        </p:grpSpPr>
        <p:cxnSp>
          <p:nvCxnSpPr>
            <p:cNvPr id="1737" name="Shape 1737"/>
            <p:cNvCxnSpPr/>
            <p:nvPr/>
          </p:nvCxnSpPr>
          <p:spPr>
            <a:xfrm>
              <a:off x="401921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38" name="Shape 1738"/>
            <p:cNvCxnSpPr/>
            <p:nvPr/>
          </p:nvCxnSpPr>
          <p:spPr>
            <a:xfrm>
              <a:off x="54893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39" name="Shape 1739"/>
            <p:cNvCxnSpPr/>
            <p:nvPr/>
          </p:nvCxnSpPr>
          <p:spPr>
            <a:xfrm>
              <a:off x="695925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40" name="Shape 1740"/>
            <p:cNvCxnSpPr/>
            <p:nvPr/>
          </p:nvCxnSpPr>
          <p:spPr>
            <a:xfrm>
              <a:off x="841725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41" name="Shape 1741"/>
            <p:cNvCxnSpPr/>
            <p:nvPr/>
          </p:nvCxnSpPr>
          <p:spPr>
            <a:xfrm>
              <a:off x="100075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42" name="Shape 1742"/>
            <p:cNvCxnSpPr/>
            <p:nvPr/>
          </p:nvCxnSpPr>
          <p:spPr>
            <a:xfrm>
              <a:off x="114775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43" name="Shape 1743"/>
            <p:cNvCxnSpPr/>
            <p:nvPr/>
          </p:nvCxnSpPr>
          <p:spPr>
            <a:xfrm>
              <a:off x="750560" y="1042160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44" name="Shape 1744"/>
            <p:cNvCxnSpPr/>
            <p:nvPr/>
          </p:nvCxnSpPr>
          <p:spPr>
            <a:xfrm>
              <a:off x="750560" y="118916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45" name="Shape 1745"/>
            <p:cNvCxnSpPr/>
            <p:nvPr/>
          </p:nvCxnSpPr>
          <p:spPr>
            <a:xfrm>
              <a:off x="750560" y="1336164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46" name="Shape 1746"/>
            <p:cNvCxnSpPr/>
            <p:nvPr/>
          </p:nvCxnSpPr>
          <p:spPr>
            <a:xfrm>
              <a:off x="750560" y="1481964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47" name="Shape 1747"/>
            <p:cNvCxnSpPr/>
            <p:nvPr/>
          </p:nvCxnSpPr>
          <p:spPr>
            <a:xfrm>
              <a:off x="750560" y="164098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48" name="Shape 1748"/>
            <p:cNvCxnSpPr/>
            <p:nvPr/>
          </p:nvCxnSpPr>
          <p:spPr>
            <a:xfrm>
              <a:off x="750560" y="178798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749" name="Shape 1749"/>
          <p:cNvGrpSpPr/>
          <p:nvPr/>
        </p:nvGrpSpPr>
        <p:grpSpPr>
          <a:xfrm>
            <a:off x="4565910" y="2211819"/>
            <a:ext cx="1101466" cy="1294800"/>
            <a:chOff x="265010" y="1415075"/>
            <a:chExt cx="971100" cy="971100"/>
          </a:xfrm>
        </p:grpSpPr>
        <p:cxnSp>
          <p:nvCxnSpPr>
            <p:cNvPr id="1750" name="Shape 1750"/>
            <p:cNvCxnSpPr/>
            <p:nvPr/>
          </p:nvCxnSpPr>
          <p:spPr>
            <a:xfrm>
              <a:off x="401921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51" name="Shape 1751"/>
            <p:cNvCxnSpPr/>
            <p:nvPr/>
          </p:nvCxnSpPr>
          <p:spPr>
            <a:xfrm>
              <a:off x="54893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52" name="Shape 1752"/>
            <p:cNvCxnSpPr/>
            <p:nvPr/>
          </p:nvCxnSpPr>
          <p:spPr>
            <a:xfrm>
              <a:off x="695925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53" name="Shape 1753"/>
            <p:cNvCxnSpPr/>
            <p:nvPr/>
          </p:nvCxnSpPr>
          <p:spPr>
            <a:xfrm>
              <a:off x="841725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54" name="Shape 1754"/>
            <p:cNvCxnSpPr/>
            <p:nvPr/>
          </p:nvCxnSpPr>
          <p:spPr>
            <a:xfrm>
              <a:off x="100075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55" name="Shape 1755"/>
            <p:cNvCxnSpPr/>
            <p:nvPr/>
          </p:nvCxnSpPr>
          <p:spPr>
            <a:xfrm>
              <a:off x="114775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56" name="Shape 1756"/>
            <p:cNvCxnSpPr/>
            <p:nvPr/>
          </p:nvCxnSpPr>
          <p:spPr>
            <a:xfrm>
              <a:off x="750560" y="1042160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57" name="Shape 1757"/>
            <p:cNvCxnSpPr/>
            <p:nvPr/>
          </p:nvCxnSpPr>
          <p:spPr>
            <a:xfrm>
              <a:off x="750560" y="118916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58" name="Shape 1758"/>
            <p:cNvCxnSpPr/>
            <p:nvPr/>
          </p:nvCxnSpPr>
          <p:spPr>
            <a:xfrm>
              <a:off x="750560" y="1336164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59" name="Shape 1759"/>
            <p:cNvCxnSpPr/>
            <p:nvPr/>
          </p:nvCxnSpPr>
          <p:spPr>
            <a:xfrm>
              <a:off x="750560" y="1481964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60" name="Shape 1760"/>
            <p:cNvCxnSpPr/>
            <p:nvPr/>
          </p:nvCxnSpPr>
          <p:spPr>
            <a:xfrm>
              <a:off x="750560" y="164098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61" name="Shape 1761"/>
            <p:cNvCxnSpPr/>
            <p:nvPr/>
          </p:nvCxnSpPr>
          <p:spPr>
            <a:xfrm>
              <a:off x="750560" y="178798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762" name="Shape 1762"/>
          <p:cNvGrpSpPr/>
          <p:nvPr/>
        </p:nvGrpSpPr>
        <p:grpSpPr>
          <a:xfrm>
            <a:off x="7077075" y="2219013"/>
            <a:ext cx="1304924" cy="1294800"/>
            <a:chOff x="265010" y="1415075"/>
            <a:chExt cx="971100" cy="971100"/>
          </a:xfrm>
        </p:grpSpPr>
        <p:cxnSp>
          <p:nvCxnSpPr>
            <p:cNvPr id="1763" name="Shape 1763"/>
            <p:cNvCxnSpPr/>
            <p:nvPr/>
          </p:nvCxnSpPr>
          <p:spPr>
            <a:xfrm>
              <a:off x="401921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64" name="Shape 1764"/>
            <p:cNvCxnSpPr/>
            <p:nvPr/>
          </p:nvCxnSpPr>
          <p:spPr>
            <a:xfrm>
              <a:off x="54893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65" name="Shape 1765"/>
            <p:cNvCxnSpPr/>
            <p:nvPr/>
          </p:nvCxnSpPr>
          <p:spPr>
            <a:xfrm>
              <a:off x="695925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66" name="Shape 1766"/>
            <p:cNvCxnSpPr/>
            <p:nvPr/>
          </p:nvCxnSpPr>
          <p:spPr>
            <a:xfrm>
              <a:off x="841725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67" name="Shape 1767"/>
            <p:cNvCxnSpPr/>
            <p:nvPr/>
          </p:nvCxnSpPr>
          <p:spPr>
            <a:xfrm>
              <a:off x="100075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68" name="Shape 1768"/>
            <p:cNvCxnSpPr/>
            <p:nvPr/>
          </p:nvCxnSpPr>
          <p:spPr>
            <a:xfrm>
              <a:off x="114775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69" name="Shape 1769"/>
            <p:cNvCxnSpPr/>
            <p:nvPr/>
          </p:nvCxnSpPr>
          <p:spPr>
            <a:xfrm>
              <a:off x="750560" y="1042160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70" name="Shape 1770"/>
            <p:cNvCxnSpPr/>
            <p:nvPr/>
          </p:nvCxnSpPr>
          <p:spPr>
            <a:xfrm>
              <a:off x="750560" y="118916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71" name="Shape 1771"/>
            <p:cNvCxnSpPr/>
            <p:nvPr/>
          </p:nvCxnSpPr>
          <p:spPr>
            <a:xfrm>
              <a:off x="750560" y="1336164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72" name="Shape 1772"/>
            <p:cNvCxnSpPr/>
            <p:nvPr/>
          </p:nvCxnSpPr>
          <p:spPr>
            <a:xfrm>
              <a:off x="750560" y="1481964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73" name="Shape 1773"/>
            <p:cNvCxnSpPr/>
            <p:nvPr/>
          </p:nvCxnSpPr>
          <p:spPr>
            <a:xfrm>
              <a:off x="750560" y="164098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74" name="Shape 1774"/>
            <p:cNvCxnSpPr/>
            <p:nvPr/>
          </p:nvCxnSpPr>
          <p:spPr>
            <a:xfrm>
              <a:off x="750560" y="178798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775" name="Shape 1775"/>
          <p:cNvGrpSpPr/>
          <p:nvPr/>
        </p:nvGrpSpPr>
        <p:grpSpPr>
          <a:xfrm>
            <a:off x="1733551" y="4051413"/>
            <a:ext cx="1352549" cy="1294800"/>
            <a:chOff x="265010" y="1415075"/>
            <a:chExt cx="971100" cy="971100"/>
          </a:xfrm>
        </p:grpSpPr>
        <p:cxnSp>
          <p:nvCxnSpPr>
            <p:cNvPr id="1776" name="Shape 1776"/>
            <p:cNvCxnSpPr/>
            <p:nvPr/>
          </p:nvCxnSpPr>
          <p:spPr>
            <a:xfrm>
              <a:off x="401921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77" name="Shape 1777"/>
            <p:cNvCxnSpPr/>
            <p:nvPr/>
          </p:nvCxnSpPr>
          <p:spPr>
            <a:xfrm>
              <a:off x="54893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78" name="Shape 1778"/>
            <p:cNvCxnSpPr/>
            <p:nvPr/>
          </p:nvCxnSpPr>
          <p:spPr>
            <a:xfrm>
              <a:off x="695925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79" name="Shape 1779"/>
            <p:cNvCxnSpPr/>
            <p:nvPr/>
          </p:nvCxnSpPr>
          <p:spPr>
            <a:xfrm>
              <a:off x="841725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80" name="Shape 1780"/>
            <p:cNvCxnSpPr/>
            <p:nvPr/>
          </p:nvCxnSpPr>
          <p:spPr>
            <a:xfrm>
              <a:off x="100075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81" name="Shape 1781"/>
            <p:cNvCxnSpPr/>
            <p:nvPr/>
          </p:nvCxnSpPr>
          <p:spPr>
            <a:xfrm>
              <a:off x="114775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82" name="Shape 1782"/>
            <p:cNvCxnSpPr/>
            <p:nvPr/>
          </p:nvCxnSpPr>
          <p:spPr>
            <a:xfrm>
              <a:off x="750560" y="1042160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83" name="Shape 1783"/>
            <p:cNvCxnSpPr/>
            <p:nvPr/>
          </p:nvCxnSpPr>
          <p:spPr>
            <a:xfrm>
              <a:off x="750560" y="118916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84" name="Shape 1784"/>
            <p:cNvCxnSpPr/>
            <p:nvPr/>
          </p:nvCxnSpPr>
          <p:spPr>
            <a:xfrm>
              <a:off x="750560" y="1336164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85" name="Shape 1785"/>
            <p:cNvCxnSpPr/>
            <p:nvPr/>
          </p:nvCxnSpPr>
          <p:spPr>
            <a:xfrm>
              <a:off x="750560" y="1481964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86" name="Shape 1786"/>
            <p:cNvCxnSpPr/>
            <p:nvPr/>
          </p:nvCxnSpPr>
          <p:spPr>
            <a:xfrm>
              <a:off x="750560" y="164098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87" name="Shape 1787"/>
            <p:cNvCxnSpPr/>
            <p:nvPr/>
          </p:nvCxnSpPr>
          <p:spPr>
            <a:xfrm>
              <a:off x="750560" y="178798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788" name="Shape 1788"/>
          <p:cNvGrpSpPr/>
          <p:nvPr/>
        </p:nvGrpSpPr>
        <p:grpSpPr>
          <a:xfrm>
            <a:off x="4565910" y="4051413"/>
            <a:ext cx="1101466" cy="1294800"/>
            <a:chOff x="265010" y="1415075"/>
            <a:chExt cx="971100" cy="971100"/>
          </a:xfrm>
        </p:grpSpPr>
        <p:cxnSp>
          <p:nvCxnSpPr>
            <p:cNvPr id="1789" name="Shape 1789"/>
            <p:cNvCxnSpPr/>
            <p:nvPr/>
          </p:nvCxnSpPr>
          <p:spPr>
            <a:xfrm>
              <a:off x="401921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90" name="Shape 1790"/>
            <p:cNvCxnSpPr/>
            <p:nvPr/>
          </p:nvCxnSpPr>
          <p:spPr>
            <a:xfrm>
              <a:off x="54893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91" name="Shape 1791"/>
            <p:cNvCxnSpPr/>
            <p:nvPr/>
          </p:nvCxnSpPr>
          <p:spPr>
            <a:xfrm>
              <a:off x="695925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92" name="Shape 1792"/>
            <p:cNvCxnSpPr/>
            <p:nvPr/>
          </p:nvCxnSpPr>
          <p:spPr>
            <a:xfrm>
              <a:off x="841725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93" name="Shape 1793"/>
            <p:cNvCxnSpPr/>
            <p:nvPr/>
          </p:nvCxnSpPr>
          <p:spPr>
            <a:xfrm>
              <a:off x="100075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94" name="Shape 1794"/>
            <p:cNvCxnSpPr/>
            <p:nvPr/>
          </p:nvCxnSpPr>
          <p:spPr>
            <a:xfrm>
              <a:off x="114775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95" name="Shape 1795"/>
            <p:cNvCxnSpPr/>
            <p:nvPr/>
          </p:nvCxnSpPr>
          <p:spPr>
            <a:xfrm>
              <a:off x="750560" y="1042160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96" name="Shape 1796"/>
            <p:cNvCxnSpPr/>
            <p:nvPr/>
          </p:nvCxnSpPr>
          <p:spPr>
            <a:xfrm>
              <a:off x="750560" y="118916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97" name="Shape 1797"/>
            <p:cNvCxnSpPr/>
            <p:nvPr/>
          </p:nvCxnSpPr>
          <p:spPr>
            <a:xfrm>
              <a:off x="750560" y="1336164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98" name="Shape 1798"/>
            <p:cNvCxnSpPr/>
            <p:nvPr/>
          </p:nvCxnSpPr>
          <p:spPr>
            <a:xfrm>
              <a:off x="750560" y="1481964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99" name="Shape 1799"/>
            <p:cNvCxnSpPr/>
            <p:nvPr/>
          </p:nvCxnSpPr>
          <p:spPr>
            <a:xfrm>
              <a:off x="750560" y="164098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00" name="Shape 1800"/>
            <p:cNvCxnSpPr/>
            <p:nvPr/>
          </p:nvCxnSpPr>
          <p:spPr>
            <a:xfrm>
              <a:off x="750560" y="178798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1801" name="Shape 1801"/>
          <p:cNvGrpSpPr/>
          <p:nvPr/>
        </p:nvGrpSpPr>
        <p:grpSpPr>
          <a:xfrm>
            <a:off x="7077075" y="4019013"/>
            <a:ext cx="1304924" cy="1294800"/>
            <a:chOff x="265010" y="1415075"/>
            <a:chExt cx="971100" cy="971100"/>
          </a:xfrm>
        </p:grpSpPr>
        <p:cxnSp>
          <p:nvCxnSpPr>
            <p:cNvPr id="1802" name="Shape 1802"/>
            <p:cNvCxnSpPr/>
            <p:nvPr/>
          </p:nvCxnSpPr>
          <p:spPr>
            <a:xfrm>
              <a:off x="401921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03" name="Shape 1803"/>
            <p:cNvCxnSpPr/>
            <p:nvPr/>
          </p:nvCxnSpPr>
          <p:spPr>
            <a:xfrm>
              <a:off x="54893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04" name="Shape 1804"/>
            <p:cNvCxnSpPr/>
            <p:nvPr/>
          </p:nvCxnSpPr>
          <p:spPr>
            <a:xfrm>
              <a:off x="695925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05" name="Shape 1805"/>
            <p:cNvCxnSpPr/>
            <p:nvPr/>
          </p:nvCxnSpPr>
          <p:spPr>
            <a:xfrm>
              <a:off x="841725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06" name="Shape 1806"/>
            <p:cNvCxnSpPr/>
            <p:nvPr/>
          </p:nvCxnSpPr>
          <p:spPr>
            <a:xfrm>
              <a:off x="100075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07" name="Shape 1807"/>
            <p:cNvCxnSpPr/>
            <p:nvPr/>
          </p:nvCxnSpPr>
          <p:spPr>
            <a:xfrm>
              <a:off x="114775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08" name="Shape 1808"/>
            <p:cNvCxnSpPr/>
            <p:nvPr/>
          </p:nvCxnSpPr>
          <p:spPr>
            <a:xfrm>
              <a:off x="750560" y="1042160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09" name="Shape 1809"/>
            <p:cNvCxnSpPr/>
            <p:nvPr/>
          </p:nvCxnSpPr>
          <p:spPr>
            <a:xfrm>
              <a:off x="750560" y="118916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10" name="Shape 1810"/>
            <p:cNvCxnSpPr/>
            <p:nvPr/>
          </p:nvCxnSpPr>
          <p:spPr>
            <a:xfrm>
              <a:off x="750560" y="1336164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11" name="Shape 1811"/>
            <p:cNvCxnSpPr/>
            <p:nvPr/>
          </p:nvCxnSpPr>
          <p:spPr>
            <a:xfrm>
              <a:off x="750560" y="1481964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12" name="Shape 1812"/>
            <p:cNvCxnSpPr/>
            <p:nvPr/>
          </p:nvCxnSpPr>
          <p:spPr>
            <a:xfrm>
              <a:off x="750560" y="164098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13" name="Shape 1813"/>
            <p:cNvCxnSpPr/>
            <p:nvPr/>
          </p:nvCxnSpPr>
          <p:spPr>
            <a:xfrm>
              <a:off x="750560" y="178798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1814" name="Shape 1814"/>
          <p:cNvSpPr txBox="1"/>
          <p:nvPr/>
        </p:nvSpPr>
        <p:spPr>
          <a:xfrm>
            <a:off x="5815531" y="987366"/>
            <a:ext cx="3286125" cy="129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</a:rPr>
              <a:t>Attention constrained to fixed grid! We’ll come back to this …. </a:t>
            </a:r>
          </a:p>
        </p:txBody>
      </p:sp>
    </p:spTree>
    <p:extLst>
      <p:ext uri="{BB962C8B-B14F-4D97-AF65-F5344CB8AC3E}">
        <p14:creationId xmlns:p14="http://schemas.microsoft.com/office/powerpoint/2010/main" val="23860783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0" name="Shape 1900"/>
          <p:cNvPicPr preferRelativeResize="0"/>
          <p:nvPr/>
        </p:nvPicPr>
        <p:blipFill rotWithShape="1">
          <a:blip r:embed="rId3">
            <a:alphaModFix/>
          </a:blip>
          <a:srcRect r="67222" b="53658"/>
          <a:stretch/>
        </p:blipFill>
        <p:spPr>
          <a:xfrm>
            <a:off x="5211950" y="2386001"/>
            <a:ext cx="2120100" cy="17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1" name="Shape 190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239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Attending </a:t>
            </a:r>
            <a:r>
              <a:rPr lang="en" dirty="0">
                <a:solidFill>
                  <a:schemeClr val="bg1"/>
                </a:solidFill>
              </a:rPr>
              <a:t>to arbitrary regions?</a:t>
            </a:r>
          </a:p>
        </p:txBody>
      </p:sp>
      <p:grpSp>
        <p:nvGrpSpPr>
          <p:cNvPr id="1903" name="Shape 1903"/>
          <p:cNvGrpSpPr/>
          <p:nvPr/>
        </p:nvGrpSpPr>
        <p:grpSpPr>
          <a:xfrm>
            <a:off x="6296935" y="2460500"/>
            <a:ext cx="971100" cy="1294800"/>
            <a:chOff x="265010" y="1415075"/>
            <a:chExt cx="971100" cy="971100"/>
          </a:xfrm>
        </p:grpSpPr>
        <p:cxnSp>
          <p:nvCxnSpPr>
            <p:cNvPr id="1904" name="Shape 1904"/>
            <p:cNvCxnSpPr/>
            <p:nvPr/>
          </p:nvCxnSpPr>
          <p:spPr>
            <a:xfrm>
              <a:off x="401921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05" name="Shape 1905"/>
            <p:cNvCxnSpPr/>
            <p:nvPr/>
          </p:nvCxnSpPr>
          <p:spPr>
            <a:xfrm>
              <a:off x="54893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06" name="Shape 1906"/>
            <p:cNvCxnSpPr/>
            <p:nvPr/>
          </p:nvCxnSpPr>
          <p:spPr>
            <a:xfrm>
              <a:off x="695925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07" name="Shape 1907"/>
            <p:cNvCxnSpPr/>
            <p:nvPr/>
          </p:nvCxnSpPr>
          <p:spPr>
            <a:xfrm>
              <a:off x="841725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08" name="Shape 1908"/>
            <p:cNvCxnSpPr/>
            <p:nvPr/>
          </p:nvCxnSpPr>
          <p:spPr>
            <a:xfrm>
              <a:off x="100075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09" name="Shape 1909"/>
            <p:cNvCxnSpPr/>
            <p:nvPr/>
          </p:nvCxnSpPr>
          <p:spPr>
            <a:xfrm>
              <a:off x="1147750" y="1415075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10" name="Shape 1910"/>
            <p:cNvCxnSpPr/>
            <p:nvPr/>
          </p:nvCxnSpPr>
          <p:spPr>
            <a:xfrm>
              <a:off x="750560" y="1042160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11" name="Shape 1911"/>
            <p:cNvCxnSpPr/>
            <p:nvPr/>
          </p:nvCxnSpPr>
          <p:spPr>
            <a:xfrm>
              <a:off x="750560" y="118916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12" name="Shape 1912"/>
            <p:cNvCxnSpPr/>
            <p:nvPr/>
          </p:nvCxnSpPr>
          <p:spPr>
            <a:xfrm>
              <a:off x="750560" y="1336164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13" name="Shape 1913"/>
            <p:cNvCxnSpPr/>
            <p:nvPr/>
          </p:nvCxnSpPr>
          <p:spPr>
            <a:xfrm>
              <a:off x="750560" y="1481964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14" name="Shape 1914"/>
            <p:cNvCxnSpPr/>
            <p:nvPr/>
          </p:nvCxnSpPr>
          <p:spPr>
            <a:xfrm>
              <a:off x="750560" y="164098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915" name="Shape 1915"/>
            <p:cNvCxnSpPr/>
            <p:nvPr/>
          </p:nvCxnSpPr>
          <p:spPr>
            <a:xfrm>
              <a:off x="750560" y="1787989"/>
              <a:ext cx="0" cy="97110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pic>
        <p:nvPicPr>
          <p:cNvPr id="1916" name="Shape 19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9973" y="2258100"/>
            <a:ext cx="1106200" cy="149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917" name="Shape 1917"/>
          <p:cNvSpPr/>
          <p:nvPr/>
        </p:nvSpPr>
        <p:spPr>
          <a:xfrm rot="-5400000">
            <a:off x="1945692" y="2587829"/>
            <a:ext cx="1373867" cy="830775"/>
          </a:xfrm>
          <a:prstGeom prst="flowChartManualOperation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8" name="Shape 1918"/>
          <p:cNvSpPr txBox="1"/>
          <p:nvPr/>
        </p:nvSpPr>
        <p:spPr>
          <a:xfrm>
            <a:off x="771524" y="3691301"/>
            <a:ext cx="1285875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Image: </a:t>
            </a:r>
            <a:br>
              <a:rPr lang="en" dirty="0"/>
            </a:br>
            <a:r>
              <a:rPr lang="en" dirty="0"/>
              <a:t>H x W x 3</a:t>
            </a:r>
          </a:p>
        </p:txBody>
      </p:sp>
      <p:sp>
        <p:nvSpPr>
          <p:cNvPr id="1919" name="Shape 1919"/>
          <p:cNvSpPr txBox="1"/>
          <p:nvPr/>
        </p:nvSpPr>
        <p:spPr>
          <a:xfrm>
            <a:off x="2885650" y="3454901"/>
            <a:ext cx="1229150" cy="8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Features: </a:t>
            </a:r>
            <a:br>
              <a:rPr lang="en" dirty="0"/>
            </a:br>
            <a:r>
              <a:rPr lang="en" dirty="0"/>
              <a:t>L x D</a:t>
            </a:r>
          </a:p>
        </p:txBody>
      </p:sp>
      <p:sp>
        <p:nvSpPr>
          <p:cNvPr id="1920" name="Shape 1920"/>
          <p:cNvSpPr/>
          <p:nvPr/>
        </p:nvSpPr>
        <p:spPr>
          <a:xfrm>
            <a:off x="3187600" y="2754567"/>
            <a:ext cx="383400" cy="5248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921" name="Shape 1921"/>
          <p:cNvCxnSpPr/>
          <p:nvPr/>
        </p:nvCxnSpPr>
        <p:spPr>
          <a:xfrm>
            <a:off x="3309150" y="2753967"/>
            <a:ext cx="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22" name="Shape 1922"/>
          <p:cNvCxnSpPr/>
          <p:nvPr/>
        </p:nvCxnSpPr>
        <p:spPr>
          <a:xfrm>
            <a:off x="3447222" y="2753980"/>
            <a:ext cx="0" cy="5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23" name="Shape 1923"/>
          <p:cNvCxnSpPr/>
          <p:nvPr/>
        </p:nvCxnSpPr>
        <p:spPr>
          <a:xfrm rot="10800000">
            <a:off x="3185999" y="2929099"/>
            <a:ext cx="389999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24" name="Shape 1924"/>
          <p:cNvCxnSpPr/>
          <p:nvPr/>
        </p:nvCxnSpPr>
        <p:spPr>
          <a:xfrm rot="10800000">
            <a:off x="3185999" y="3103528"/>
            <a:ext cx="389999" cy="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25" name="Shape 1925"/>
          <p:cNvSpPr txBox="1"/>
          <p:nvPr/>
        </p:nvSpPr>
        <p:spPr>
          <a:xfrm>
            <a:off x="1575251" y="5030067"/>
            <a:ext cx="6187799" cy="67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Attention mechanism from Show, Attend, and Tell only lets us softly attend to fixed grid positions … can we do better?</a:t>
            </a:r>
          </a:p>
        </p:txBody>
      </p:sp>
    </p:spTree>
    <p:extLst>
      <p:ext uri="{BB962C8B-B14F-4D97-AF65-F5344CB8AC3E}">
        <p14:creationId xmlns:p14="http://schemas.microsoft.com/office/powerpoint/2010/main" val="519815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Shape 193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Attending </a:t>
            </a:r>
            <a:r>
              <a:rPr lang="en" dirty="0">
                <a:solidFill>
                  <a:schemeClr val="bg1"/>
                </a:solidFill>
              </a:rPr>
              <a:t>to Arbitrary Regions</a:t>
            </a:r>
          </a:p>
        </p:txBody>
      </p:sp>
      <p:pic>
        <p:nvPicPr>
          <p:cNvPr id="1932" name="Shape 19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700" y="2739765"/>
            <a:ext cx="3854224" cy="26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3" name="Shape 1933"/>
          <p:cNvSpPr txBox="1"/>
          <p:nvPr/>
        </p:nvSpPr>
        <p:spPr>
          <a:xfrm>
            <a:off x="47074" y="5562534"/>
            <a:ext cx="6315625" cy="5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dirty="0"/>
              <a:t>Graves, “Generating Sequences with Recurrent Neural Networks”, arXiv 2013</a:t>
            </a:r>
          </a:p>
        </p:txBody>
      </p:sp>
      <p:sp>
        <p:nvSpPr>
          <p:cNvPr id="1934" name="Shape 1934"/>
          <p:cNvSpPr txBox="1"/>
          <p:nvPr/>
        </p:nvSpPr>
        <p:spPr>
          <a:xfrm>
            <a:off x="304801" y="1507200"/>
            <a:ext cx="50673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- Read text, generate handwriting using an RNN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- Attend to arbitrary regions of the </a:t>
            </a:r>
            <a:r>
              <a:rPr lang="en" b="1" dirty="0"/>
              <a:t>output</a:t>
            </a:r>
            <a:r>
              <a:rPr lang="en" dirty="0"/>
              <a:t> by predicting params of a mixture model</a:t>
            </a:r>
          </a:p>
        </p:txBody>
      </p:sp>
    </p:spTree>
    <p:extLst>
      <p:ext uri="{BB962C8B-B14F-4D97-AF65-F5344CB8AC3E}">
        <p14:creationId xmlns:p14="http://schemas.microsoft.com/office/powerpoint/2010/main" val="42573563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Shape 193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Attending </a:t>
            </a:r>
            <a:r>
              <a:rPr lang="en" dirty="0">
                <a:solidFill>
                  <a:schemeClr val="bg1"/>
                </a:solidFill>
              </a:rPr>
              <a:t>to Arbitrary Regions</a:t>
            </a:r>
          </a:p>
        </p:txBody>
      </p:sp>
      <p:pic>
        <p:nvPicPr>
          <p:cNvPr id="1941" name="Shape 19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700" y="2739765"/>
            <a:ext cx="3854224" cy="26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4" name="Shape 19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275" y="2565265"/>
            <a:ext cx="3676349" cy="301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5" name="Shape 1945"/>
          <p:cNvSpPr txBox="1"/>
          <p:nvPr/>
        </p:nvSpPr>
        <p:spPr>
          <a:xfrm>
            <a:off x="5160275" y="1941373"/>
            <a:ext cx="4071900" cy="5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Which are real and which are generated?</a:t>
            </a:r>
          </a:p>
        </p:txBody>
      </p:sp>
      <p:sp>
        <p:nvSpPr>
          <p:cNvPr id="9" name="Shape 1933"/>
          <p:cNvSpPr txBox="1"/>
          <p:nvPr/>
        </p:nvSpPr>
        <p:spPr>
          <a:xfrm>
            <a:off x="47074" y="5562534"/>
            <a:ext cx="6315625" cy="5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dirty="0"/>
              <a:t>Graves, “Generating Sequences with Recurrent Neural Networks”, arXiv 2013</a:t>
            </a:r>
          </a:p>
        </p:txBody>
      </p:sp>
      <p:sp>
        <p:nvSpPr>
          <p:cNvPr id="10" name="Shape 1934"/>
          <p:cNvSpPr txBox="1"/>
          <p:nvPr/>
        </p:nvSpPr>
        <p:spPr>
          <a:xfrm>
            <a:off x="304801" y="1507200"/>
            <a:ext cx="50673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- Read text, generate handwriting using an RNN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- Attend to arbitrary regions of the </a:t>
            </a:r>
            <a:r>
              <a:rPr lang="en" b="1" dirty="0"/>
              <a:t>output</a:t>
            </a:r>
            <a:r>
              <a:rPr lang="en" dirty="0"/>
              <a:t> by predicting params of a mixture model</a:t>
            </a:r>
          </a:p>
        </p:txBody>
      </p:sp>
    </p:spTree>
    <p:extLst>
      <p:ext uri="{BB962C8B-B14F-4D97-AF65-F5344CB8AC3E}">
        <p14:creationId xmlns:p14="http://schemas.microsoft.com/office/powerpoint/2010/main" val="10760660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Shape 193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Attending </a:t>
            </a:r>
            <a:r>
              <a:rPr lang="en" dirty="0">
                <a:solidFill>
                  <a:schemeClr val="bg1"/>
                </a:solidFill>
              </a:rPr>
              <a:t>to Arbitrary Regions</a:t>
            </a:r>
          </a:p>
        </p:txBody>
      </p:sp>
      <p:pic>
        <p:nvPicPr>
          <p:cNvPr id="1941" name="Shape 19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700" y="2739765"/>
            <a:ext cx="3854224" cy="26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4" name="Shape 19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275" y="2565265"/>
            <a:ext cx="3676349" cy="3016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5" name="Shape 1945"/>
          <p:cNvSpPr txBox="1"/>
          <p:nvPr/>
        </p:nvSpPr>
        <p:spPr>
          <a:xfrm>
            <a:off x="5160275" y="1941373"/>
            <a:ext cx="4071900" cy="5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Which are real and which are generated?</a:t>
            </a:r>
          </a:p>
        </p:txBody>
      </p:sp>
      <p:sp>
        <p:nvSpPr>
          <p:cNvPr id="9" name="Shape 1933"/>
          <p:cNvSpPr txBox="1"/>
          <p:nvPr/>
        </p:nvSpPr>
        <p:spPr>
          <a:xfrm>
            <a:off x="47074" y="5562534"/>
            <a:ext cx="6315625" cy="58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dirty="0"/>
              <a:t>Graves, “Generating Sequences with Recurrent Neural Networks”, arXiv 2013</a:t>
            </a:r>
          </a:p>
        </p:txBody>
      </p:sp>
      <p:sp>
        <p:nvSpPr>
          <p:cNvPr id="10" name="Shape 1934"/>
          <p:cNvSpPr txBox="1"/>
          <p:nvPr/>
        </p:nvSpPr>
        <p:spPr>
          <a:xfrm>
            <a:off x="304801" y="1507200"/>
            <a:ext cx="50673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- Read text, generate handwriting using an RNN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- Attend to arbitrary regions of the </a:t>
            </a:r>
            <a:r>
              <a:rPr lang="en" b="1" dirty="0"/>
              <a:t>output</a:t>
            </a:r>
            <a:r>
              <a:rPr lang="en" dirty="0"/>
              <a:t> by predicting params of a mixture model</a:t>
            </a:r>
          </a:p>
        </p:txBody>
      </p:sp>
      <p:sp>
        <p:nvSpPr>
          <p:cNvPr id="11" name="Shape 1957"/>
          <p:cNvSpPr/>
          <p:nvPr/>
        </p:nvSpPr>
        <p:spPr>
          <a:xfrm>
            <a:off x="5078096" y="2639564"/>
            <a:ext cx="3758528" cy="524800"/>
          </a:xfrm>
          <a:prstGeom prst="rect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958"/>
          <p:cNvSpPr/>
          <p:nvPr/>
        </p:nvSpPr>
        <p:spPr>
          <a:xfrm>
            <a:off x="5078088" y="3219364"/>
            <a:ext cx="3246761" cy="2362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959"/>
          <p:cNvSpPr txBox="1"/>
          <p:nvPr/>
        </p:nvSpPr>
        <p:spPr>
          <a:xfrm>
            <a:off x="7363849" y="2242005"/>
            <a:ext cx="9609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4A86E8"/>
                </a:solidFill>
              </a:rPr>
              <a:t>REAL</a:t>
            </a:r>
          </a:p>
        </p:txBody>
      </p:sp>
      <p:sp>
        <p:nvSpPr>
          <p:cNvPr id="14" name="Shape 1960"/>
          <p:cNvSpPr txBox="1"/>
          <p:nvPr/>
        </p:nvSpPr>
        <p:spPr>
          <a:xfrm>
            <a:off x="6145172" y="5562534"/>
            <a:ext cx="1624375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>
                <a:solidFill>
                  <a:srgbClr val="FF0000"/>
                </a:solidFill>
              </a:rPr>
              <a:t>GENERATED</a:t>
            </a:r>
          </a:p>
        </p:txBody>
      </p:sp>
    </p:spTree>
    <p:extLst>
      <p:ext uri="{BB962C8B-B14F-4D97-AF65-F5344CB8AC3E}">
        <p14:creationId xmlns:p14="http://schemas.microsoft.com/office/powerpoint/2010/main" val="30096910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Shape 196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972550" cy="9239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Attending </a:t>
            </a:r>
            <a:r>
              <a:rPr lang="en" dirty="0">
                <a:solidFill>
                  <a:schemeClr val="bg1"/>
                </a:solidFill>
              </a:rPr>
              <a:t>to Arbitrary Regions: DRAW</a:t>
            </a:r>
          </a:p>
        </p:txBody>
      </p:sp>
      <p:sp>
        <p:nvSpPr>
          <p:cNvPr id="1967" name="Shape 1967"/>
          <p:cNvSpPr txBox="1"/>
          <p:nvPr/>
        </p:nvSpPr>
        <p:spPr>
          <a:xfrm>
            <a:off x="292473" y="5322383"/>
            <a:ext cx="6270251" cy="37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/>
              <a:t>Gregor et al, “DRAW: A Recurrent Neural </a:t>
            </a:r>
            <a:r>
              <a:rPr lang="en" sz="1400" dirty="0" smtClean="0"/>
              <a:t/>
            </a:r>
            <a:br>
              <a:rPr lang="en" sz="1400" dirty="0" smtClean="0"/>
            </a:br>
            <a:r>
              <a:rPr lang="en" sz="1400" dirty="0" smtClean="0"/>
              <a:t>Network </a:t>
            </a:r>
            <a:r>
              <a:rPr lang="en" sz="1400" dirty="0"/>
              <a:t>For Image Generation”, ICML 2015</a:t>
            </a:r>
          </a:p>
        </p:txBody>
      </p:sp>
      <p:pic>
        <p:nvPicPr>
          <p:cNvPr id="1968" name="Shape 19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4925" y="1974834"/>
            <a:ext cx="1931974" cy="3235342"/>
          </a:xfrm>
          <a:prstGeom prst="rect">
            <a:avLst/>
          </a:prstGeom>
          <a:noFill/>
          <a:ln>
            <a:noFill/>
          </a:ln>
        </p:spPr>
      </p:pic>
      <p:sp>
        <p:nvSpPr>
          <p:cNvPr id="1969" name="Shape 1969"/>
          <p:cNvSpPr txBox="1"/>
          <p:nvPr/>
        </p:nvSpPr>
        <p:spPr>
          <a:xfrm>
            <a:off x="1104900" y="1241267"/>
            <a:ext cx="3549500" cy="7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Classify</a:t>
            </a:r>
            <a:r>
              <a:rPr lang="en" dirty="0"/>
              <a:t> images by attending to arbitrary regions of the </a:t>
            </a:r>
            <a:r>
              <a:rPr lang="en" i="1" dirty="0"/>
              <a:t>input</a:t>
            </a:r>
            <a:r>
              <a:rPr lang="e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15757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Shape 197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04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Attending </a:t>
            </a:r>
            <a:r>
              <a:rPr lang="en" dirty="0">
                <a:solidFill>
                  <a:schemeClr val="bg1"/>
                </a:solidFill>
              </a:rPr>
              <a:t>to Arbitrary Regions: DRAW</a:t>
            </a:r>
          </a:p>
        </p:txBody>
      </p:sp>
      <p:pic>
        <p:nvPicPr>
          <p:cNvPr id="1976" name="Shape 19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5668" y="1905275"/>
            <a:ext cx="3226350" cy="3304902"/>
          </a:xfrm>
          <a:prstGeom prst="rect">
            <a:avLst/>
          </a:prstGeom>
          <a:noFill/>
          <a:ln>
            <a:noFill/>
          </a:ln>
        </p:spPr>
      </p:pic>
      <p:sp>
        <p:nvSpPr>
          <p:cNvPr id="1977" name="Shape 1977"/>
          <p:cNvSpPr txBox="1"/>
          <p:nvPr/>
        </p:nvSpPr>
        <p:spPr>
          <a:xfrm>
            <a:off x="4929823" y="1165674"/>
            <a:ext cx="3537901" cy="58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Generate</a:t>
            </a:r>
            <a:r>
              <a:rPr lang="en" dirty="0"/>
              <a:t> images by attending to arbitrary regions of the </a:t>
            </a:r>
            <a:r>
              <a:rPr lang="en" i="1" dirty="0"/>
              <a:t>output</a:t>
            </a:r>
            <a:r>
              <a:rPr lang="en" dirty="0"/>
              <a:t> </a:t>
            </a:r>
          </a:p>
        </p:txBody>
      </p:sp>
      <p:pic>
        <p:nvPicPr>
          <p:cNvPr id="1979" name="Shape 19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4925" y="1974834"/>
            <a:ext cx="1931974" cy="3235342"/>
          </a:xfrm>
          <a:prstGeom prst="rect">
            <a:avLst/>
          </a:prstGeom>
          <a:noFill/>
          <a:ln>
            <a:noFill/>
          </a:ln>
        </p:spPr>
      </p:pic>
      <p:sp>
        <p:nvSpPr>
          <p:cNvPr id="1980" name="Shape 1980"/>
          <p:cNvSpPr txBox="1"/>
          <p:nvPr/>
        </p:nvSpPr>
        <p:spPr>
          <a:xfrm>
            <a:off x="904875" y="1165674"/>
            <a:ext cx="3749525" cy="73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Classify</a:t>
            </a:r>
            <a:r>
              <a:rPr lang="en" dirty="0"/>
              <a:t> images by attending to arbitrary regions of the </a:t>
            </a:r>
            <a:r>
              <a:rPr lang="en" i="1" dirty="0"/>
              <a:t>input</a:t>
            </a:r>
            <a:r>
              <a:rPr lang="en" dirty="0"/>
              <a:t> </a:t>
            </a:r>
          </a:p>
        </p:txBody>
      </p:sp>
      <p:sp>
        <p:nvSpPr>
          <p:cNvPr id="9" name="Shape 1967"/>
          <p:cNvSpPr txBox="1"/>
          <p:nvPr/>
        </p:nvSpPr>
        <p:spPr>
          <a:xfrm>
            <a:off x="292473" y="5322383"/>
            <a:ext cx="6270251" cy="37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/>
              <a:t>Gregor et al, “DRAW: A Recurrent Neural </a:t>
            </a:r>
            <a:r>
              <a:rPr lang="en" sz="1400" dirty="0" smtClean="0"/>
              <a:t/>
            </a:r>
            <a:br>
              <a:rPr lang="en" sz="1400" dirty="0" smtClean="0"/>
            </a:br>
            <a:r>
              <a:rPr lang="en" sz="1400" dirty="0" smtClean="0"/>
              <a:t>Network </a:t>
            </a:r>
            <a:r>
              <a:rPr lang="en" sz="1400" dirty="0"/>
              <a:t>For Image Generation”, ICML 2015</a:t>
            </a:r>
          </a:p>
        </p:txBody>
      </p:sp>
    </p:spTree>
    <p:extLst>
      <p:ext uri="{BB962C8B-B14F-4D97-AF65-F5344CB8AC3E}">
        <p14:creationId xmlns:p14="http://schemas.microsoft.com/office/powerpoint/2010/main" val="21656275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Shape 1986" descr="This paper introduces the DRAW neural network architecture for image generation: http://arxiv.org/abs/1502.04623" title="DRAW: A Recurrent Neural Network For Image Generation by Google DeepMind">
            <a:hlinkClick r:id="rId3"/>
          </p:cNvPr>
          <p:cNvSpPr/>
          <p:nvPr/>
        </p:nvSpPr>
        <p:spPr>
          <a:xfrm>
            <a:off x="1715226" y="1295400"/>
            <a:ext cx="5763599" cy="4795266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900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Shape 2254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229600" cy="9334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Soft vs Hard Attention Models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2255" name="Shape 2255"/>
          <p:cNvSpPr txBox="1">
            <a:spLocks noGrp="1"/>
          </p:cNvSpPr>
          <p:nvPr>
            <p:ph type="body" idx="1"/>
          </p:nvPr>
        </p:nvSpPr>
        <p:spPr>
          <a:xfrm>
            <a:off x="457200" y="1095375"/>
            <a:ext cx="8229600" cy="50000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 indent="0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" sz="2800" b="1" dirty="0">
                <a:solidFill>
                  <a:srgbClr val="0033CC"/>
                </a:solidFill>
              </a:rPr>
              <a:t>Hard attention:</a:t>
            </a:r>
          </a:p>
          <a:p>
            <a:pPr marL="640080" indent="-38100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" dirty="0"/>
              <a:t>Attend to a single input location.</a:t>
            </a:r>
          </a:p>
          <a:p>
            <a:pPr marL="640080" indent="-38100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" dirty="0"/>
              <a:t>Can’t use gradient descent.</a:t>
            </a:r>
          </a:p>
          <a:p>
            <a:pPr marL="640080" indent="-38100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" dirty="0"/>
              <a:t>Need </a:t>
            </a:r>
            <a:r>
              <a:rPr lang="en" b="1" dirty="0"/>
              <a:t>reinforcement learning.</a:t>
            </a:r>
          </a:p>
          <a:p>
            <a:pPr marL="76200" lvl="0" indent="0" rtl="0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" sz="2800" b="1" dirty="0" smtClean="0">
                <a:solidFill>
                  <a:srgbClr val="0033CC"/>
                </a:solidFill>
              </a:rPr>
              <a:t>Soft </a:t>
            </a:r>
            <a:r>
              <a:rPr lang="en" sz="2800" b="1" dirty="0">
                <a:solidFill>
                  <a:srgbClr val="0033CC"/>
                </a:solidFill>
              </a:rPr>
              <a:t>attention:</a:t>
            </a:r>
          </a:p>
          <a:p>
            <a:pPr marL="640080" indent="-38100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" dirty="0" smtClean="0"/>
              <a:t>C</a:t>
            </a:r>
            <a:r>
              <a:rPr lang="en-US" dirty="0" smtClean="0"/>
              <a:t>o</a:t>
            </a:r>
            <a:r>
              <a:rPr lang="en" dirty="0" smtClean="0"/>
              <a:t>mpute a weighted combination (attention) over some inputs using an attention network.</a:t>
            </a:r>
            <a:endParaRPr lang="en" dirty="0"/>
          </a:p>
          <a:p>
            <a:pPr marL="640080" indent="-38100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" dirty="0" smtClean="0"/>
              <a:t>Can use backpropagation to train end-to-end. </a:t>
            </a:r>
            <a:endParaRPr lang="en" dirty="0"/>
          </a:p>
        </p:txBody>
      </p:sp>
      <p:sp>
        <p:nvSpPr>
          <p:cNvPr id="2256" name="Shape 2256"/>
          <p:cNvSpPr txBox="1">
            <a:spLocks noGrp="1"/>
          </p:cNvSpPr>
          <p:nvPr>
            <p:ph type="sldNum" idx="12"/>
          </p:nvPr>
        </p:nvSpPr>
        <p:spPr>
          <a:xfrm>
            <a:off x="6507724" y="6221800"/>
            <a:ext cx="843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22978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Shape 1991"/>
          <p:cNvSpPr txBox="1">
            <a:spLocks noGrp="1"/>
          </p:cNvSpPr>
          <p:nvPr>
            <p:ph type="title" idx="4294967295"/>
          </p:nvPr>
        </p:nvSpPr>
        <p:spPr>
          <a:xfrm>
            <a:off x="0" y="133350"/>
            <a:ext cx="8229600" cy="12842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Attending </a:t>
            </a:r>
            <a:r>
              <a:rPr lang="en" dirty="0">
                <a:solidFill>
                  <a:schemeClr val="bg1"/>
                </a:solidFill>
              </a:rPr>
              <a:t>to Arbitrary Regions:</a:t>
            </a:r>
            <a:r>
              <a:rPr lang="en" dirty="0"/>
              <a:t/>
            </a:r>
            <a:br>
              <a:rPr lang="en" dirty="0"/>
            </a:br>
            <a:r>
              <a:rPr lang="en" dirty="0" smtClean="0"/>
              <a:t> Spatial </a:t>
            </a:r>
            <a:r>
              <a:rPr lang="en" dirty="0"/>
              <a:t>Transformer Networks</a:t>
            </a:r>
          </a:p>
        </p:txBody>
      </p:sp>
      <p:sp>
        <p:nvSpPr>
          <p:cNvPr id="1992" name="Shape 1992"/>
          <p:cNvSpPr txBox="1">
            <a:spLocks noGrp="1"/>
          </p:cNvSpPr>
          <p:nvPr>
            <p:ph type="body" idx="4294967295"/>
          </p:nvPr>
        </p:nvSpPr>
        <p:spPr>
          <a:xfrm>
            <a:off x="0" y="3146425"/>
            <a:ext cx="8229600" cy="200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/>
              <a:t>Attention mechanism similar to DRAW, but easier to explain</a:t>
            </a:r>
          </a:p>
        </p:txBody>
      </p:sp>
      <p:sp>
        <p:nvSpPr>
          <p:cNvPr id="1994" name="Shape 1994"/>
          <p:cNvSpPr txBox="1"/>
          <p:nvPr/>
        </p:nvSpPr>
        <p:spPr>
          <a:xfrm>
            <a:off x="190501" y="5765034"/>
            <a:ext cx="5572124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/>
              <a:t>Jaderberg et al, “Spatial Transformer Networks”, NIPS 2015</a:t>
            </a:r>
          </a:p>
        </p:txBody>
      </p:sp>
    </p:spTree>
    <p:extLst>
      <p:ext uri="{BB962C8B-B14F-4D97-AF65-F5344CB8AC3E}">
        <p14:creationId xmlns:p14="http://schemas.microsoft.com/office/powerpoint/2010/main" val="600742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Shape 199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8858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Spatial Transformer </a:t>
            </a:r>
            <a:r>
              <a:rPr lang="en" dirty="0">
                <a:solidFill>
                  <a:schemeClr val="bg1"/>
                </a:solidFill>
              </a:rPr>
              <a:t>Networks</a:t>
            </a:r>
          </a:p>
        </p:txBody>
      </p:sp>
      <p:pic>
        <p:nvPicPr>
          <p:cNvPr id="2001" name="Shape 2001"/>
          <p:cNvPicPr preferRelativeResize="0"/>
          <p:nvPr/>
        </p:nvPicPr>
        <p:blipFill rotWithShape="1">
          <a:blip r:embed="rId3">
            <a:alphaModFix/>
          </a:blip>
          <a:srcRect l="4500" t="5247" r="5499" b="5354"/>
          <a:stretch/>
        </p:blipFill>
        <p:spPr>
          <a:xfrm>
            <a:off x="975776" y="1546900"/>
            <a:ext cx="1499725" cy="2006832"/>
          </a:xfrm>
          <a:prstGeom prst="rect">
            <a:avLst/>
          </a:prstGeom>
          <a:noFill/>
          <a:ln>
            <a:noFill/>
          </a:ln>
        </p:spPr>
      </p:pic>
      <p:sp>
        <p:nvSpPr>
          <p:cNvPr id="2002" name="Shape 2002"/>
          <p:cNvSpPr txBox="1"/>
          <p:nvPr/>
        </p:nvSpPr>
        <p:spPr>
          <a:xfrm>
            <a:off x="1129538" y="3633733"/>
            <a:ext cx="1192199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Input image: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H x W x 3</a:t>
            </a:r>
          </a:p>
        </p:txBody>
      </p:sp>
      <p:sp>
        <p:nvSpPr>
          <p:cNvPr id="2003" name="Shape 2003"/>
          <p:cNvSpPr txBox="1"/>
          <p:nvPr/>
        </p:nvSpPr>
        <p:spPr>
          <a:xfrm>
            <a:off x="873338" y="4791800"/>
            <a:ext cx="1704599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Box Coordinates: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(xc, yc, w, h)</a:t>
            </a:r>
          </a:p>
        </p:txBody>
      </p:sp>
      <p:pic>
        <p:nvPicPr>
          <p:cNvPr id="2004" name="Shape 2004"/>
          <p:cNvPicPr preferRelativeResize="0"/>
          <p:nvPr/>
        </p:nvPicPr>
        <p:blipFill rotWithShape="1">
          <a:blip r:embed="rId3">
            <a:alphaModFix/>
          </a:blip>
          <a:srcRect l="21295" t="38892" r="5497" b="28428"/>
          <a:stretch/>
        </p:blipFill>
        <p:spPr>
          <a:xfrm>
            <a:off x="3979250" y="2940933"/>
            <a:ext cx="776850" cy="9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5" name="Shape 2005"/>
          <p:cNvSpPr/>
          <p:nvPr/>
        </p:nvSpPr>
        <p:spPr>
          <a:xfrm>
            <a:off x="1267776" y="2311133"/>
            <a:ext cx="1229999" cy="733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6" name="Shape 2006"/>
          <p:cNvSpPr txBox="1"/>
          <p:nvPr/>
        </p:nvSpPr>
        <p:spPr>
          <a:xfrm>
            <a:off x="3466200" y="3915700"/>
            <a:ext cx="1802950" cy="107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Cropped and rescaled image: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X x Y x 3</a:t>
            </a:r>
          </a:p>
        </p:txBody>
      </p:sp>
      <p:cxnSp>
        <p:nvCxnSpPr>
          <p:cNvPr id="2007" name="Shape 2007"/>
          <p:cNvCxnSpPr/>
          <p:nvPr/>
        </p:nvCxnSpPr>
        <p:spPr>
          <a:xfrm>
            <a:off x="2718926" y="2742733"/>
            <a:ext cx="1046699" cy="589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08" name="Shape 2008"/>
          <p:cNvCxnSpPr/>
          <p:nvPr/>
        </p:nvCxnSpPr>
        <p:spPr>
          <a:xfrm rot="10800000" flipH="1">
            <a:off x="2702750" y="3922501"/>
            <a:ext cx="981900" cy="10643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09" name="Shape 2009"/>
          <p:cNvSpPr txBox="1"/>
          <p:nvPr/>
        </p:nvSpPr>
        <p:spPr>
          <a:xfrm>
            <a:off x="142876" y="5757918"/>
            <a:ext cx="5781674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/>
              <a:t>Jaderberg et al, “Spatial Transformer Networks”, NIPS 2015</a:t>
            </a:r>
          </a:p>
        </p:txBody>
      </p:sp>
    </p:spTree>
    <p:extLst>
      <p:ext uri="{BB962C8B-B14F-4D97-AF65-F5344CB8AC3E}">
        <p14:creationId xmlns:p14="http://schemas.microsoft.com/office/powerpoint/2010/main" val="15995247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Shape 201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04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Spatial </a:t>
            </a:r>
            <a:r>
              <a:rPr lang="en" dirty="0">
                <a:solidFill>
                  <a:schemeClr val="bg1"/>
                </a:solidFill>
              </a:rPr>
              <a:t>Transformer Networks</a:t>
            </a:r>
          </a:p>
        </p:txBody>
      </p:sp>
      <p:pic>
        <p:nvPicPr>
          <p:cNvPr id="2016" name="Shape 2016"/>
          <p:cNvPicPr preferRelativeResize="0"/>
          <p:nvPr/>
        </p:nvPicPr>
        <p:blipFill rotWithShape="1">
          <a:blip r:embed="rId3">
            <a:alphaModFix/>
          </a:blip>
          <a:srcRect l="4500" t="5247" r="5499" b="5354"/>
          <a:stretch/>
        </p:blipFill>
        <p:spPr>
          <a:xfrm>
            <a:off x="975776" y="1546900"/>
            <a:ext cx="1499725" cy="2006832"/>
          </a:xfrm>
          <a:prstGeom prst="rect">
            <a:avLst/>
          </a:prstGeom>
          <a:noFill/>
          <a:ln>
            <a:noFill/>
          </a:ln>
        </p:spPr>
      </p:pic>
      <p:sp>
        <p:nvSpPr>
          <p:cNvPr id="2017" name="Shape 2017"/>
          <p:cNvSpPr txBox="1"/>
          <p:nvPr/>
        </p:nvSpPr>
        <p:spPr>
          <a:xfrm>
            <a:off x="1129538" y="3633733"/>
            <a:ext cx="1192199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Input image: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H x W x 3</a:t>
            </a:r>
          </a:p>
        </p:txBody>
      </p:sp>
      <p:sp>
        <p:nvSpPr>
          <p:cNvPr id="2018" name="Shape 2018"/>
          <p:cNvSpPr txBox="1"/>
          <p:nvPr/>
        </p:nvSpPr>
        <p:spPr>
          <a:xfrm>
            <a:off x="873338" y="4791800"/>
            <a:ext cx="1704599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Box Coordinates: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(xc, yc, w, h)</a:t>
            </a:r>
          </a:p>
        </p:txBody>
      </p:sp>
      <p:pic>
        <p:nvPicPr>
          <p:cNvPr id="2019" name="Shape 2019"/>
          <p:cNvPicPr preferRelativeResize="0"/>
          <p:nvPr/>
        </p:nvPicPr>
        <p:blipFill rotWithShape="1">
          <a:blip r:embed="rId3">
            <a:alphaModFix/>
          </a:blip>
          <a:srcRect l="21295" t="38892" r="5497" b="28428"/>
          <a:stretch/>
        </p:blipFill>
        <p:spPr>
          <a:xfrm>
            <a:off x="3979250" y="2940933"/>
            <a:ext cx="776850" cy="9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0" name="Shape 2020"/>
          <p:cNvSpPr/>
          <p:nvPr/>
        </p:nvSpPr>
        <p:spPr>
          <a:xfrm>
            <a:off x="1267776" y="2311133"/>
            <a:ext cx="1229999" cy="733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1" name="Shape 2021"/>
          <p:cNvSpPr txBox="1"/>
          <p:nvPr/>
        </p:nvSpPr>
        <p:spPr>
          <a:xfrm>
            <a:off x="3457575" y="3884067"/>
            <a:ext cx="1866900" cy="107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Cropped and rescaled image: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X x Y x 3</a:t>
            </a:r>
          </a:p>
        </p:txBody>
      </p:sp>
      <p:cxnSp>
        <p:nvCxnSpPr>
          <p:cNvPr id="2022" name="Shape 2022"/>
          <p:cNvCxnSpPr/>
          <p:nvPr/>
        </p:nvCxnSpPr>
        <p:spPr>
          <a:xfrm>
            <a:off x="2718926" y="2742733"/>
            <a:ext cx="1046699" cy="589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23" name="Shape 2023"/>
          <p:cNvCxnSpPr/>
          <p:nvPr/>
        </p:nvCxnSpPr>
        <p:spPr>
          <a:xfrm rot="10800000" flipH="1">
            <a:off x="2702750" y="3922501"/>
            <a:ext cx="981900" cy="10643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24" name="Shape 2024"/>
          <p:cNvSpPr txBox="1"/>
          <p:nvPr/>
        </p:nvSpPr>
        <p:spPr>
          <a:xfrm>
            <a:off x="257763" y="5765033"/>
            <a:ext cx="6810374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/>
              <a:t>Jaderberg et al, “Spatial Transformer Networks”, NIPS 2015</a:t>
            </a:r>
          </a:p>
        </p:txBody>
      </p:sp>
      <p:sp>
        <p:nvSpPr>
          <p:cNvPr id="2025" name="Shape 2025"/>
          <p:cNvSpPr txBox="1"/>
          <p:nvPr/>
        </p:nvSpPr>
        <p:spPr>
          <a:xfrm>
            <a:off x="2604550" y="1713480"/>
            <a:ext cx="2116800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Can we make this function differentiable?</a:t>
            </a:r>
          </a:p>
        </p:txBody>
      </p:sp>
    </p:spTree>
    <p:extLst>
      <p:ext uri="{BB962C8B-B14F-4D97-AF65-F5344CB8AC3E}">
        <p14:creationId xmlns:p14="http://schemas.microsoft.com/office/powerpoint/2010/main" val="29536175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Shape 203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Spatial </a:t>
            </a:r>
            <a:r>
              <a:rPr lang="en" dirty="0">
                <a:solidFill>
                  <a:schemeClr val="bg1"/>
                </a:solidFill>
              </a:rPr>
              <a:t>Transformer Networks</a:t>
            </a:r>
          </a:p>
        </p:txBody>
      </p:sp>
      <p:pic>
        <p:nvPicPr>
          <p:cNvPr id="2032" name="Shape 2032"/>
          <p:cNvPicPr preferRelativeResize="0"/>
          <p:nvPr/>
        </p:nvPicPr>
        <p:blipFill rotWithShape="1">
          <a:blip r:embed="rId3">
            <a:alphaModFix/>
          </a:blip>
          <a:srcRect l="4500" t="5247" r="5499" b="5354"/>
          <a:stretch/>
        </p:blipFill>
        <p:spPr>
          <a:xfrm>
            <a:off x="975776" y="1546900"/>
            <a:ext cx="1499725" cy="2006832"/>
          </a:xfrm>
          <a:prstGeom prst="rect">
            <a:avLst/>
          </a:prstGeom>
          <a:noFill/>
          <a:ln>
            <a:noFill/>
          </a:ln>
        </p:spPr>
      </p:pic>
      <p:sp>
        <p:nvSpPr>
          <p:cNvPr id="2033" name="Shape 2033"/>
          <p:cNvSpPr txBox="1"/>
          <p:nvPr/>
        </p:nvSpPr>
        <p:spPr>
          <a:xfrm>
            <a:off x="1129538" y="3633733"/>
            <a:ext cx="1192199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Input image: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H x W x 3</a:t>
            </a:r>
          </a:p>
        </p:txBody>
      </p:sp>
      <p:sp>
        <p:nvSpPr>
          <p:cNvPr id="2034" name="Shape 2034"/>
          <p:cNvSpPr txBox="1"/>
          <p:nvPr/>
        </p:nvSpPr>
        <p:spPr>
          <a:xfrm>
            <a:off x="873338" y="4791800"/>
            <a:ext cx="1704599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Box Coordinates: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(xc, yc, w, h)</a:t>
            </a:r>
          </a:p>
        </p:txBody>
      </p:sp>
      <p:pic>
        <p:nvPicPr>
          <p:cNvPr id="2035" name="Shape 2035"/>
          <p:cNvPicPr preferRelativeResize="0"/>
          <p:nvPr/>
        </p:nvPicPr>
        <p:blipFill rotWithShape="1">
          <a:blip r:embed="rId3">
            <a:alphaModFix/>
          </a:blip>
          <a:srcRect l="21295" t="38892" r="5497" b="28428"/>
          <a:stretch/>
        </p:blipFill>
        <p:spPr>
          <a:xfrm>
            <a:off x="3979250" y="2940933"/>
            <a:ext cx="776850" cy="9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6" name="Shape 2036"/>
          <p:cNvSpPr/>
          <p:nvPr/>
        </p:nvSpPr>
        <p:spPr>
          <a:xfrm>
            <a:off x="1267776" y="2311133"/>
            <a:ext cx="1229999" cy="733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7" name="Shape 2037"/>
          <p:cNvSpPr txBox="1"/>
          <p:nvPr/>
        </p:nvSpPr>
        <p:spPr>
          <a:xfrm>
            <a:off x="3408031" y="3906768"/>
            <a:ext cx="1919288" cy="107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Cropped and rescaled image: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X x Y x 3</a:t>
            </a:r>
          </a:p>
        </p:txBody>
      </p:sp>
      <p:cxnSp>
        <p:nvCxnSpPr>
          <p:cNvPr id="2038" name="Shape 2038"/>
          <p:cNvCxnSpPr/>
          <p:nvPr/>
        </p:nvCxnSpPr>
        <p:spPr>
          <a:xfrm>
            <a:off x="2718926" y="2742733"/>
            <a:ext cx="1046699" cy="589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39" name="Shape 2039"/>
          <p:cNvCxnSpPr/>
          <p:nvPr/>
        </p:nvCxnSpPr>
        <p:spPr>
          <a:xfrm rot="10800000" flipH="1">
            <a:off x="2702750" y="3922501"/>
            <a:ext cx="981900" cy="10643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40" name="Shape 2040"/>
          <p:cNvSpPr txBox="1"/>
          <p:nvPr/>
        </p:nvSpPr>
        <p:spPr>
          <a:xfrm>
            <a:off x="2604550" y="1713480"/>
            <a:ext cx="2116800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Can we make this function differentiable?</a:t>
            </a:r>
          </a:p>
        </p:txBody>
      </p:sp>
      <p:sp>
        <p:nvSpPr>
          <p:cNvPr id="2041" name="Shape 2041"/>
          <p:cNvSpPr txBox="1"/>
          <p:nvPr/>
        </p:nvSpPr>
        <p:spPr>
          <a:xfrm>
            <a:off x="238125" y="5765034"/>
            <a:ext cx="6276975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/>
              <a:t>Jaderberg et al, “Spatial Transformer Networks”, NIPS 2015</a:t>
            </a:r>
          </a:p>
        </p:txBody>
      </p:sp>
      <p:sp>
        <p:nvSpPr>
          <p:cNvPr id="2042" name="Shape 2042"/>
          <p:cNvSpPr txBox="1"/>
          <p:nvPr/>
        </p:nvSpPr>
        <p:spPr>
          <a:xfrm>
            <a:off x="5448626" y="1239134"/>
            <a:ext cx="2980999" cy="143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Idea</a:t>
            </a:r>
            <a:r>
              <a:rPr lang="en" dirty="0"/>
              <a:t>: Function mapping </a:t>
            </a:r>
            <a:r>
              <a:rPr lang="en" i="1" dirty="0"/>
              <a:t>pixel coordinates</a:t>
            </a:r>
            <a:r>
              <a:rPr lang="en" b="1" dirty="0"/>
              <a:t> </a:t>
            </a:r>
            <a:r>
              <a:rPr lang="en" dirty="0"/>
              <a:t>(xt, yt) of output to </a:t>
            </a:r>
            <a:r>
              <a:rPr lang="en" i="1" dirty="0"/>
              <a:t>pixel coordinates</a:t>
            </a:r>
            <a:r>
              <a:rPr lang="en" dirty="0"/>
              <a:t> (xs, ys) of input</a:t>
            </a:r>
          </a:p>
        </p:txBody>
      </p:sp>
      <p:pic>
        <p:nvPicPr>
          <p:cNvPr id="2043" name="Shape 2043"/>
          <p:cNvPicPr preferRelativeResize="0"/>
          <p:nvPr/>
        </p:nvPicPr>
        <p:blipFill rotWithShape="1">
          <a:blip r:embed="rId4">
            <a:alphaModFix/>
          </a:blip>
          <a:srcRect l="56354"/>
          <a:stretch/>
        </p:blipFill>
        <p:spPr>
          <a:xfrm>
            <a:off x="6180940" y="2523783"/>
            <a:ext cx="1776235" cy="99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4" name="Shape 2044"/>
          <p:cNvPicPr preferRelativeResize="0"/>
          <p:nvPr/>
        </p:nvPicPr>
        <p:blipFill rotWithShape="1">
          <a:blip r:embed="rId4">
            <a:alphaModFix/>
          </a:blip>
          <a:srcRect l="833" r="81010"/>
          <a:stretch/>
        </p:blipFill>
        <p:spPr>
          <a:xfrm>
            <a:off x="5448625" y="2523783"/>
            <a:ext cx="738860" cy="994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9834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Shape 204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04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Spatial </a:t>
            </a:r>
            <a:r>
              <a:rPr lang="en" dirty="0">
                <a:solidFill>
                  <a:schemeClr val="bg1"/>
                </a:solidFill>
              </a:rPr>
              <a:t>Transformer Networks</a:t>
            </a:r>
          </a:p>
        </p:txBody>
      </p:sp>
      <p:pic>
        <p:nvPicPr>
          <p:cNvPr id="2051" name="Shape 2051"/>
          <p:cNvPicPr preferRelativeResize="0"/>
          <p:nvPr/>
        </p:nvPicPr>
        <p:blipFill rotWithShape="1">
          <a:blip r:embed="rId3">
            <a:alphaModFix/>
          </a:blip>
          <a:srcRect l="4500" t="5247" r="5499" b="5354"/>
          <a:stretch/>
        </p:blipFill>
        <p:spPr>
          <a:xfrm>
            <a:off x="975776" y="1546900"/>
            <a:ext cx="1499725" cy="2006832"/>
          </a:xfrm>
          <a:prstGeom prst="rect">
            <a:avLst/>
          </a:prstGeom>
          <a:noFill/>
          <a:ln>
            <a:noFill/>
          </a:ln>
        </p:spPr>
      </p:pic>
      <p:sp>
        <p:nvSpPr>
          <p:cNvPr id="2052" name="Shape 2052"/>
          <p:cNvSpPr txBox="1"/>
          <p:nvPr/>
        </p:nvSpPr>
        <p:spPr>
          <a:xfrm>
            <a:off x="1129538" y="3633733"/>
            <a:ext cx="1192199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Input image: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H x W x 3</a:t>
            </a:r>
          </a:p>
        </p:txBody>
      </p:sp>
      <p:sp>
        <p:nvSpPr>
          <p:cNvPr id="2053" name="Shape 2053"/>
          <p:cNvSpPr txBox="1"/>
          <p:nvPr/>
        </p:nvSpPr>
        <p:spPr>
          <a:xfrm>
            <a:off x="873338" y="4791800"/>
            <a:ext cx="1704599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Box Coordinates: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(xc, yc, w, h)</a:t>
            </a:r>
          </a:p>
        </p:txBody>
      </p:sp>
      <p:pic>
        <p:nvPicPr>
          <p:cNvPr id="2054" name="Shape 2054"/>
          <p:cNvPicPr preferRelativeResize="0"/>
          <p:nvPr/>
        </p:nvPicPr>
        <p:blipFill rotWithShape="1">
          <a:blip r:embed="rId3">
            <a:alphaModFix/>
          </a:blip>
          <a:srcRect l="21295" t="38892" r="5497" b="28428"/>
          <a:stretch/>
        </p:blipFill>
        <p:spPr>
          <a:xfrm>
            <a:off x="3979250" y="2940933"/>
            <a:ext cx="776850" cy="9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5" name="Shape 2055"/>
          <p:cNvSpPr/>
          <p:nvPr/>
        </p:nvSpPr>
        <p:spPr>
          <a:xfrm>
            <a:off x="1267776" y="2311133"/>
            <a:ext cx="1229999" cy="733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6" name="Shape 2056"/>
          <p:cNvSpPr txBox="1"/>
          <p:nvPr/>
        </p:nvSpPr>
        <p:spPr>
          <a:xfrm>
            <a:off x="3343274" y="3884067"/>
            <a:ext cx="2028825" cy="107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Cropped and rescaled image: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X x Y x 3</a:t>
            </a:r>
          </a:p>
        </p:txBody>
      </p:sp>
      <p:cxnSp>
        <p:nvCxnSpPr>
          <p:cNvPr id="2057" name="Shape 2057"/>
          <p:cNvCxnSpPr/>
          <p:nvPr/>
        </p:nvCxnSpPr>
        <p:spPr>
          <a:xfrm>
            <a:off x="2718926" y="2742733"/>
            <a:ext cx="1046699" cy="589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58" name="Shape 2058"/>
          <p:cNvCxnSpPr/>
          <p:nvPr/>
        </p:nvCxnSpPr>
        <p:spPr>
          <a:xfrm rot="10800000" flipH="1">
            <a:off x="2702750" y="3922501"/>
            <a:ext cx="981900" cy="10643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59" name="Shape 2059"/>
          <p:cNvSpPr txBox="1"/>
          <p:nvPr/>
        </p:nvSpPr>
        <p:spPr>
          <a:xfrm>
            <a:off x="2604550" y="1713480"/>
            <a:ext cx="2116800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Can we make this function differentiable?</a:t>
            </a:r>
          </a:p>
        </p:txBody>
      </p:sp>
      <p:sp>
        <p:nvSpPr>
          <p:cNvPr id="2060" name="Shape 2060"/>
          <p:cNvSpPr txBox="1"/>
          <p:nvPr/>
        </p:nvSpPr>
        <p:spPr>
          <a:xfrm>
            <a:off x="238125" y="5765034"/>
            <a:ext cx="5648325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/>
              <a:t>Jaderberg et al, “Spatial Transformer Networks”, NIPS 2015</a:t>
            </a:r>
          </a:p>
        </p:txBody>
      </p:sp>
      <p:sp>
        <p:nvSpPr>
          <p:cNvPr id="2061" name="Shape 2061"/>
          <p:cNvSpPr txBox="1"/>
          <p:nvPr/>
        </p:nvSpPr>
        <p:spPr>
          <a:xfrm>
            <a:off x="5448625" y="1239134"/>
            <a:ext cx="3000049" cy="143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Idea</a:t>
            </a:r>
            <a:r>
              <a:rPr lang="en" dirty="0"/>
              <a:t>: Function mapping </a:t>
            </a:r>
            <a:r>
              <a:rPr lang="en" i="1" dirty="0"/>
              <a:t>pixel coordinates</a:t>
            </a:r>
            <a:r>
              <a:rPr lang="en" b="1" dirty="0"/>
              <a:t> </a:t>
            </a:r>
            <a:r>
              <a:rPr lang="en" dirty="0"/>
              <a:t>(xt, yt) of output to </a:t>
            </a:r>
            <a:r>
              <a:rPr lang="en" i="1" dirty="0"/>
              <a:t>pixel coordinates</a:t>
            </a:r>
            <a:r>
              <a:rPr lang="en" dirty="0"/>
              <a:t> (xs, ys) of input</a:t>
            </a:r>
          </a:p>
        </p:txBody>
      </p:sp>
      <p:pic>
        <p:nvPicPr>
          <p:cNvPr id="2062" name="Shape 2062"/>
          <p:cNvPicPr preferRelativeResize="0"/>
          <p:nvPr/>
        </p:nvPicPr>
        <p:blipFill rotWithShape="1">
          <a:blip r:embed="rId4">
            <a:alphaModFix/>
          </a:blip>
          <a:srcRect l="56354"/>
          <a:stretch/>
        </p:blipFill>
        <p:spPr>
          <a:xfrm>
            <a:off x="6180940" y="2523783"/>
            <a:ext cx="1776235" cy="99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3" name="Shape 2063"/>
          <p:cNvPicPr preferRelativeResize="0"/>
          <p:nvPr/>
        </p:nvPicPr>
        <p:blipFill rotWithShape="1">
          <a:blip r:embed="rId4">
            <a:alphaModFix/>
          </a:blip>
          <a:srcRect l="833" r="81010"/>
          <a:stretch/>
        </p:blipFill>
        <p:spPr>
          <a:xfrm>
            <a:off x="5448625" y="2523783"/>
            <a:ext cx="738860" cy="994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64" name="Shape 2064"/>
          <p:cNvSpPr/>
          <p:nvPr/>
        </p:nvSpPr>
        <p:spPr>
          <a:xfrm>
            <a:off x="4626239" y="2974125"/>
            <a:ext cx="105900" cy="1412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5" name="Shape 2065"/>
          <p:cNvSpPr/>
          <p:nvPr/>
        </p:nvSpPr>
        <p:spPr>
          <a:xfrm>
            <a:off x="2353405" y="2376761"/>
            <a:ext cx="105900" cy="1412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066" name="Shape 2066"/>
          <p:cNvCxnSpPr>
            <a:stCxn id="2064" idx="1"/>
            <a:endCxn id="2065" idx="6"/>
          </p:cNvCxnSpPr>
          <p:nvPr/>
        </p:nvCxnSpPr>
        <p:spPr>
          <a:xfrm rot="5400000" flipH="1">
            <a:off x="3276698" y="1629754"/>
            <a:ext cx="547600" cy="2182500"/>
          </a:xfrm>
          <a:prstGeom prst="curvedConnector2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67" name="Shape 2067"/>
          <p:cNvSpPr txBox="1"/>
          <p:nvPr/>
        </p:nvSpPr>
        <p:spPr>
          <a:xfrm>
            <a:off x="4558501" y="2427733"/>
            <a:ext cx="890124" cy="5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(x</a:t>
            </a:r>
            <a:r>
              <a:rPr lang="en" baseline="30000"/>
              <a:t>t</a:t>
            </a:r>
            <a:r>
              <a:rPr lang="en"/>
              <a:t>, y</a:t>
            </a:r>
            <a:r>
              <a:rPr lang="en" baseline="30000"/>
              <a:t>t</a:t>
            </a:r>
            <a:r>
              <a:rPr lang="en"/>
              <a:t>)</a:t>
            </a:r>
          </a:p>
        </p:txBody>
      </p:sp>
      <p:sp>
        <p:nvSpPr>
          <p:cNvPr id="2068" name="Shape 2068"/>
          <p:cNvSpPr txBox="1"/>
          <p:nvPr/>
        </p:nvSpPr>
        <p:spPr>
          <a:xfrm>
            <a:off x="1725638" y="1830083"/>
            <a:ext cx="900038" cy="5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(x</a:t>
            </a:r>
            <a:r>
              <a:rPr lang="en" baseline="30000" dirty="0"/>
              <a:t>s</a:t>
            </a:r>
            <a:r>
              <a:rPr lang="en" dirty="0"/>
              <a:t>, y</a:t>
            </a:r>
            <a:r>
              <a:rPr lang="en" baseline="30000" dirty="0"/>
              <a:t>s</a:t>
            </a:r>
            <a:r>
              <a:rPr lang="e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0258374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Shape 207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Spatial </a:t>
            </a:r>
            <a:r>
              <a:rPr lang="en" dirty="0">
                <a:solidFill>
                  <a:schemeClr val="bg1"/>
                </a:solidFill>
              </a:rPr>
              <a:t>Transformer Networks</a:t>
            </a:r>
          </a:p>
        </p:txBody>
      </p:sp>
      <p:pic>
        <p:nvPicPr>
          <p:cNvPr id="2075" name="Shape 2075"/>
          <p:cNvPicPr preferRelativeResize="0"/>
          <p:nvPr/>
        </p:nvPicPr>
        <p:blipFill rotWithShape="1">
          <a:blip r:embed="rId3">
            <a:alphaModFix/>
          </a:blip>
          <a:srcRect l="4500" t="5247" r="5499" b="5354"/>
          <a:stretch/>
        </p:blipFill>
        <p:spPr>
          <a:xfrm>
            <a:off x="975776" y="1546900"/>
            <a:ext cx="1499725" cy="2006832"/>
          </a:xfrm>
          <a:prstGeom prst="rect">
            <a:avLst/>
          </a:prstGeom>
          <a:noFill/>
          <a:ln>
            <a:noFill/>
          </a:ln>
        </p:spPr>
      </p:pic>
      <p:sp>
        <p:nvSpPr>
          <p:cNvPr id="2076" name="Shape 2076"/>
          <p:cNvSpPr txBox="1"/>
          <p:nvPr/>
        </p:nvSpPr>
        <p:spPr>
          <a:xfrm>
            <a:off x="1129538" y="3633733"/>
            <a:ext cx="1192199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Input image: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H x W x 3</a:t>
            </a:r>
          </a:p>
        </p:txBody>
      </p:sp>
      <p:sp>
        <p:nvSpPr>
          <p:cNvPr id="2077" name="Shape 2077"/>
          <p:cNvSpPr txBox="1"/>
          <p:nvPr/>
        </p:nvSpPr>
        <p:spPr>
          <a:xfrm>
            <a:off x="873338" y="4791800"/>
            <a:ext cx="1704599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Box Coordinates: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(xc, yc, w, h)</a:t>
            </a:r>
          </a:p>
        </p:txBody>
      </p:sp>
      <p:pic>
        <p:nvPicPr>
          <p:cNvPr id="2078" name="Shape 2078"/>
          <p:cNvPicPr preferRelativeResize="0"/>
          <p:nvPr/>
        </p:nvPicPr>
        <p:blipFill rotWithShape="1">
          <a:blip r:embed="rId3">
            <a:alphaModFix/>
          </a:blip>
          <a:srcRect l="21295" t="38892" r="5497" b="28428"/>
          <a:stretch/>
        </p:blipFill>
        <p:spPr>
          <a:xfrm>
            <a:off x="3979250" y="2940933"/>
            <a:ext cx="776850" cy="9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9" name="Shape 2079"/>
          <p:cNvSpPr/>
          <p:nvPr/>
        </p:nvSpPr>
        <p:spPr>
          <a:xfrm>
            <a:off x="1267776" y="2311133"/>
            <a:ext cx="1229999" cy="733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0" name="Shape 2080"/>
          <p:cNvSpPr txBox="1"/>
          <p:nvPr/>
        </p:nvSpPr>
        <p:spPr>
          <a:xfrm>
            <a:off x="3419474" y="3884067"/>
            <a:ext cx="1933575" cy="107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Cropped and rescaled image: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X x Y x 3</a:t>
            </a:r>
          </a:p>
        </p:txBody>
      </p:sp>
      <p:cxnSp>
        <p:nvCxnSpPr>
          <p:cNvPr id="2081" name="Shape 2081"/>
          <p:cNvCxnSpPr/>
          <p:nvPr/>
        </p:nvCxnSpPr>
        <p:spPr>
          <a:xfrm>
            <a:off x="2718926" y="2742733"/>
            <a:ext cx="1046699" cy="589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82" name="Shape 2082"/>
          <p:cNvCxnSpPr/>
          <p:nvPr/>
        </p:nvCxnSpPr>
        <p:spPr>
          <a:xfrm rot="10800000" flipH="1">
            <a:off x="2702750" y="3922501"/>
            <a:ext cx="981900" cy="10643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83" name="Shape 2083"/>
          <p:cNvSpPr txBox="1"/>
          <p:nvPr/>
        </p:nvSpPr>
        <p:spPr>
          <a:xfrm>
            <a:off x="2604550" y="1713480"/>
            <a:ext cx="2116800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Can we make this function differentiable?</a:t>
            </a:r>
          </a:p>
        </p:txBody>
      </p:sp>
      <p:sp>
        <p:nvSpPr>
          <p:cNvPr id="2084" name="Shape 2084"/>
          <p:cNvSpPr txBox="1"/>
          <p:nvPr/>
        </p:nvSpPr>
        <p:spPr>
          <a:xfrm>
            <a:off x="247651" y="5765034"/>
            <a:ext cx="5105398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/>
              <a:t>Jaderberg et al, “Spatial Transformer Networks”, NIPS 2015</a:t>
            </a:r>
          </a:p>
        </p:txBody>
      </p:sp>
      <p:sp>
        <p:nvSpPr>
          <p:cNvPr id="2085" name="Shape 2085"/>
          <p:cNvSpPr txBox="1"/>
          <p:nvPr/>
        </p:nvSpPr>
        <p:spPr>
          <a:xfrm>
            <a:off x="5448626" y="1125534"/>
            <a:ext cx="2952424" cy="143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Idea</a:t>
            </a:r>
            <a:r>
              <a:rPr lang="en" dirty="0"/>
              <a:t>: Function mapping </a:t>
            </a:r>
            <a:r>
              <a:rPr lang="en" i="1" dirty="0"/>
              <a:t>pixel coordinates</a:t>
            </a:r>
            <a:r>
              <a:rPr lang="en" b="1" dirty="0"/>
              <a:t> </a:t>
            </a:r>
            <a:r>
              <a:rPr lang="en" dirty="0"/>
              <a:t>(xt, yt) of output to </a:t>
            </a:r>
            <a:r>
              <a:rPr lang="en" i="1" dirty="0"/>
              <a:t>pixel coordinates</a:t>
            </a:r>
            <a:r>
              <a:rPr lang="en" dirty="0"/>
              <a:t> (xs, ys) of input</a:t>
            </a:r>
          </a:p>
        </p:txBody>
      </p:sp>
      <p:pic>
        <p:nvPicPr>
          <p:cNvPr id="2086" name="Shape 2086"/>
          <p:cNvPicPr preferRelativeResize="0"/>
          <p:nvPr/>
        </p:nvPicPr>
        <p:blipFill rotWithShape="1">
          <a:blip r:embed="rId4">
            <a:alphaModFix/>
          </a:blip>
          <a:srcRect l="56354"/>
          <a:stretch/>
        </p:blipFill>
        <p:spPr>
          <a:xfrm>
            <a:off x="6180940" y="2523783"/>
            <a:ext cx="1776235" cy="99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7" name="Shape 2087"/>
          <p:cNvPicPr preferRelativeResize="0"/>
          <p:nvPr/>
        </p:nvPicPr>
        <p:blipFill rotWithShape="1">
          <a:blip r:embed="rId4">
            <a:alphaModFix/>
          </a:blip>
          <a:srcRect l="833" r="81010"/>
          <a:stretch/>
        </p:blipFill>
        <p:spPr>
          <a:xfrm>
            <a:off x="5448625" y="2523783"/>
            <a:ext cx="738860" cy="994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88" name="Shape 2088"/>
          <p:cNvSpPr/>
          <p:nvPr/>
        </p:nvSpPr>
        <p:spPr>
          <a:xfrm>
            <a:off x="4626239" y="2974125"/>
            <a:ext cx="105900" cy="1412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9" name="Shape 2089"/>
          <p:cNvSpPr/>
          <p:nvPr/>
        </p:nvSpPr>
        <p:spPr>
          <a:xfrm>
            <a:off x="2353405" y="2376761"/>
            <a:ext cx="105900" cy="1412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0" name="Shape 2090"/>
          <p:cNvSpPr/>
          <p:nvPr/>
        </p:nvSpPr>
        <p:spPr>
          <a:xfrm>
            <a:off x="1318984" y="2376777"/>
            <a:ext cx="105900" cy="1412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1" name="Shape 2091"/>
          <p:cNvSpPr/>
          <p:nvPr/>
        </p:nvSpPr>
        <p:spPr>
          <a:xfrm>
            <a:off x="4008362" y="2974144"/>
            <a:ext cx="105900" cy="1412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092" name="Shape 2092"/>
          <p:cNvCxnSpPr>
            <a:stCxn id="2088" idx="1"/>
            <a:endCxn id="2089" idx="6"/>
          </p:cNvCxnSpPr>
          <p:nvPr/>
        </p:nvCxnSpPr>
        <p:spPr>
          <a:xfrm rot="5400000" flipH="1">
            <a:off x="3276698" y="1629754"/>
            <a:ext cx="547600" cy="2182500"/>
          </a:xfrm>
          <a:prstGeom prst="curvedConnector2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093" name="Shape 2093"/>
          <p:cNvCxnSpPr>
            <a:stCxn id="2091" idx="2"/>
            <a:endCxn id="2090" idx="6"/>
          </p:cNvCxnSpPr>
          <p:nvPr/>
        </p:nvCxnSpPr>
        <p:spPr>
          <a:xfrm rot="10800000">
            <a:off x="1424762" y="2447544"/>
            <a:ext cx="2583600" cy="597200"/>
          </a:xfrm>
          <a:prstGeom prst="curvedConnector3">
            <a:avLst>
              <a:gd name="adj1" fmla="val 37589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094" name="Shape 2094"/>
          <p:cNvSpPr txBox="1"/>
          <p:nvPr/>
        </p:nvSpPr>
        <p:spPr>
          <a:xfrm>
            <a:off x="3491701" y="2529333"/>
            <a:ext cx="1004099" cy="5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(x</a:t>
            </a:r>
            <a:r>
              <a:rPr lang="en" baseline="30000" dirty="0"/>
              <a:t>t</a:t>
            </a:r>
            <a:r>
              <a:rPr lang="en" dirty="0"/>
              <a:t>, y</a:t>
            </a:r>
            <a:r>
              <a:rPr lang="en" baseline="30000" dirty="0"/>
              <a:t>t</a:t>
            </a:r>
            <a:r>
              <a:rPr lang="en" dirty="0"/>
              <a:t>)</a:t>
            </a:r>
          </a:p>
        </p:txBody>
      </p:sp>
      <p:sp>
        <p:nvSpPr>
          <p:cNvPr id="2095" name="Shape 2095"/>
          <p:cNvSpPr txBox="1"/>
          <p:nvPr/>
        </p:nvSpPr>
        <p:spPr>
          <a:xfrm>
            <a:off x="972376" y="1830083"/>
            <a:ext cx="910399" cy="50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(x</a:t>
            </a:r>
            <a:r>
              <a:rPr lang="en" baseline="30000" dirty="0"/>
              <a:t>s</a:t>
            </a:r>
            <a:r>
              <a:rPr lang="en" dirty="0"/>
              <a:t>, y</a:t>
            </a:r>
            <a:r>
              <a:rPr lang="en" baseline="30000" dirty="0"/>
              <a:t>s</a:t>
            </a:r>
            <a:r>
              <a:rPr lang="en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58066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Shape 210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Spatial </a:t>
            </a:r>
            <a:r>
              <a:rPr lang="en" dirty="0">
                <a:solidFill>
                  <a:schemeClr val="bg1"/>
                </a:solidFill>
              </a:rPr>
              <a:t>Transformer Networks</a:t>
            </a:r>
          </a:p>
        </p:txBody>
      </p:sp>
      <p:pic>
        <p:nvPicPr>
          <p:cNvPr id="2102" name="Shape 2102"/>
          <p:cNvPicPr preferRelativeResize="0"/>
          <p:nvPr/>
        </p:nvPicPr>
        <p:blipFill rotWithShape="1">
          <a:blip r:embed="rId3">
            <a:alphaModFix/>
          </a:blip>
          <a:srcRect l="4500" t="5247" r="5499" b="5354"/>
          <a:stretch/>
        </p:blipFill>
        <p:spPr>
          <a:xfrm>
            <a:off x="975776" y="1546900"/>
            <a:ext cx="1499725" cy="2006832"/>
          </a:xfrm>
          <a:prstGeom prst="rect">
            <a:avLst/>
          </a:prstGeom>
          <a:noFill/>
          <a:ln>
            <a:noFill/>
          </a:ln>
        </p:spPr>
      </p:pic>
      <p:sp>
        <p:nvSpPr>
          <p:cNvPr id="2103" name="Shape 2103"/>
          <p:cNvSpPr txBox="1"/>
          <p:nvPr/>
        </p:nvSpPr>
        <p:spPr>
          <a:xfrm>
            <a:off x="1129538" y="3633733"/>
            <a:ext cx="1192199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Input image: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H x W x 3</a:t>
            </a:r>
          </a:p>
        </p:txBody>
      </p:sp>
      <p:sp>
        <p:nvSpPr>
          <p:cNvPr id="2104" name="Shape 2104"/>
          <p:cNvSpPr txBox="1"/>
          <p:nvPr/>
        </p:nvSpPr>
        <p:spPr>
          <a:xfrm>
            <a:off x="873338" y="4791800"/>
            <a:ext cx="1704599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Box Coordinates: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(xc, yc, w, h)</a:t>
            </a:r>
          </a:p>
        </p:txBody>
      </p:sp>
      <p:pic>
        <p:nvPicPr>
          <p:cNvPr id="2105" name="Shape 2105"/>
          <p:cNvPicPr preferRelativeResize="0"/>
          <p:nvPr/>
        </p:nvPicPr>
        <p:blipFill rotWithShape="1">
          <a:blip r:embed="rId3">
            <a:alphaModFix/>
          </a:blip>
          <a:srcRect l="21295" t="38892" r="5497" b="28428"/>
          <a:stretch/>
        </p:blipFill>
        <p:spPr>
          <a:xfrm>
            <a:off x="3979250" y="2940933"/>
            <a:ext cx="776850" cy="9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6" name="Shape 2106"/>
          <p:cNvSpPr/>
          <p:nvPr/>
        </p:nvSpPr>
        <p:spPr>
          <a:xfrm>
            <a:off x="1267776" y="2311133"/>
            <a:ext cx="1229999" cy="733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7" name="Shape 2107"/>
          <p:cNvSpPr txBox="1"/>
          <p:nvPr/>
        </p:nvSpPr>
        <p:spPr>
          <a:xfrm>
            <a:off x="3373775" y="3897243"/>
            <a:ext cx="1987799" cy="107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Cropped and rescaled image: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X x Y x 3</a:t>
            </a:r>
          </a:p>
        </p:txBody>
      </p:sp>
      <p:cxnSp>
        <p:nvCxnSpPr>
          <p:cNvPr id="2108" name="Shape 2108"/>
          <p:cNvCxnSpPr/>
          <p:nvPr/>
        </p:nvCxnSpPr>
        <p:spPr>
          <a:xfrm>
            <a:off x="2718926" y="2742733"/>
            <a:ext cx="1046699" cy="589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09" name="Shape 2109"/>
          <p:cNvCxnSpPr/>
          <p:nvPr/>
        </p:nvCxnSpPr>
        <p:spPr>
          <a:xfrm rot="10800000" flipH="1">
            <a:off x="2702750" y="3922501"/>
            <a:ext cx="981900" cy="10643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10" name="Shape 2110"/>
          <p:cNvSpPr txBox="1"/>
          <p:nvPr/>
        </p:nvSpPr>
        <p:spPr>
          <a:xfrm>
            <a:off x="2604550" y="1713480"/>
            <a:ext cx="2116800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Can we make this function differentiable?</a:t>
            </a:r>
          </a:p>
        </p:txBody>
      </p:sp>
      <p:sp>
        <p:nvSpPr>
          <p:cNvPr id="2111" name="Shape 2111"/>
          <p:cNvSpPr txBox="1"/>
          <p:nvPr/>
        </p:nvSpPr>
        <p:spPr>
          <a:xfrm>
            <a:off x="200026" y="5765034"/>
            <a:ext cx="5818054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/>
              <a:t>Jaderberg et al, “Spatial Transformer Networks”, NIPS 2015</a:t>
            </a:r>
          </a:p>
        </p:txBody>
      </p:sp>
      <p:sp>
        <p:nvSpPr>
          <p:cNvPr id="2112" name="Shape 2112"/>
          <p:cNvSpPr txBox="1"/>
          <p:nvPr/>
        </p:nvSpPr>
        <p:spPr>
          <a:xfrm>
            <a:off x="5448626" y="1125534"/>
            <a:ext cx="3095299" cy="143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Idea</a:t>
            </a:r>
            <a:r>
              <a:rPr lang="en" dirty="0"/>
              <a:t>: Function mapping </a:t>
            </a:r>
            <a:r>
              <a:rPr lang="en" i="1" dirty="0"/>
              <a:t>pixel coordinates</a:t>
            </a:r>
            <a:r>
              <a:rPr lang="en" b="1" dirty="0"/>
              <a:t> </a:t>
            </a:r>
            <a:r>
              <a:rPr lang="en" dirty="0"/>
              <a:t>(xt, yt) of output to </a:t>
            </a:r>
            <a:r>
              <a:rPr lang="en" i="1" dirty="0"/>
              <a:t>pixel coordinates</a:t>
            </a:r>
            <a:r>
              <a:rPr lang="en" dirty="0"/>
              <a:t> (xs, ys) of input</a:t>
            </a:r>
          </a:p>
        </p:txBody>
      </p:sp>
      <p:pic>
        <p:nvPicPr>
          <p:cNvPr id="2113" name="Shape 2113"/>
          <p:cNvPicPr preferRelativeResize="0"/>
          <p:nvPr/>
        </p:nvPicPr>
        <p:blipFill rotWithShape="1">
          <a:blip r:embed="rId4">
            <a:alphaModFix/>
          </a:blip>
          <a:srcRect l="56354"/>
          <a:stretch/>
        </p:blipFill>
        <p:spPr>
          <a:xfrm>
            <a:off x="6180940" y="2523783"/>
            <a:ext cx="1776235" cy="99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4" name="Shape 2114"/>
          <p:cNvPicPr preferRelativeResize="0"/>
          <p:nvPr/>
        </p:nvPicPr>
        <p:blipFill rotWithShape="1">
          <a:blip r:embed="rId4">
            <a:alphaModFix/>
          </a:blip>
          <a:srcRect l="833" r="81010"/>
          <a:stretch/>
        </p:blipFill>
        <p:spPr>
          <a:xfrm>
            <a:off x="5448625" y="2523783"/>
            <a:ext cx="738860" cy="99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5" name="Shape 2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2024" y="3581806"/>
            <a:ext cx="2004399" cy="2368460"/>
          </a:xfrm>
          <a:prstGeom prst="rect">
            <a:avLst/>
          </a:prstGeom>
          <a:noFill/>
          <a:ln>
            <a:noFill/>
          </a:ln>
        </p:spPr>
      </p:pic>
      <p:sp>
        <p:nvSpPr>
          <p:cNvPr id="2116" name="Shape 2116"/>
          <p:cNvSpPr/>
          <p:nvPr/>
        </p:nvSpPr>
        <p:spPr>
          <a:xfrm>
            <a:off x="4626239" y="2974125"/>
            <a:ext cx="105900" cy="1412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7" name="Shape 2117"/>
          <p:cNvSpPr/>
          <p:nvPr/>
        </p:nvSpPr>
        <p:spPr>
          <a:xfrm>
            <a:off x="2353405" y="2376761"/>
            <a:ext cx="105900" cy="1412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8" name="Shape 2118"/>
          <p:cNvSpPr/>
          <p:nvPr/>
        </p:nvSpPr>
        <p:spPr>
          <a:xfrm>
            <a:off x="1318984" y="2376777"/>
            <a:ext cx="105900" cy="1412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9" name="Shape 2119"/>
          <p:cNvSpPr/>
          <p:nvPr/>
        </p:nvSpPr>
        <p:spPr>
          <a:xfrm>
            <a:off x="4008362" y="2974144"/>
            <a:ext cx="105900" cy="1412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120" name="Shape 2120"/>
          <p:cNvCxnSpPr>
            <a:stCxn id="2116" idx="1"/>
            <a:endCxn id="2117" idx="6"/>
          </p:cNvCxnSpPr>
          <p:nvPr/>
        </p:nvCxnSpPr>
        <p:spPr>
          <a:xfrm rot="5400000" flipH="1">
            <a:off x="3276698" y="1629754"/>
            <a:ext cx="547600" cy="2182500"/>
          </a:xfrm>
          <a:prstGeom prst="curvedConnector2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21" name="Shape 2121"/>
          <p:cNvCxnSpPr>
            <a:stCxn id="2119" idx="2"/>
            <a:endCxn id="2118" idx="6"/>
          </p:cNvCxnSpPr>
          <p:nvPr/>
        </p:nvCxnSpPr>
        <p:spPr>
          <a:xfrm rot="10800000">
            <a:off x="1424762" y="2447544"/>
            <a:ext cx="2583600" cy="597200"/>
          </a:xfrm>
          <a:prstGeom prst="curvedConnector3">
            <a:avLst>
              <a:gd name="adj1" fmla="val 37589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22" name="Shape 2122"/>
          <p:cNvSpPr txBox="1"/>
          <p:nvPr/>
        </p:nvSpPr>
        <p:spPr>
          <a:xfrm>
            <a:off x="7316426" y="3534800"/>
            <a:ext cx="1792799" cy="23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Repeat for all pixels in </a:t>
            </a:r>
            <a:r>
              <a:rPr lang="en" i="1"/>
              <a:t>output</a:t>
            </a:r>
            <a:r>
              <a:rPr lang="en"/>
              <a:t> to get a </a:t>
            </a:r>
            <a:r>
              <a:rPr lang="en" b="1"/>
              <a:t>sampling grid</a:t>
            </a:r>
          </a:p>
          <a:p>
            <a:pPr lvl="0" algn="ctr" rtl="0">
              <a:spcBef>
                <a:spcPts val="0"/>
              </a:spcBef>
              <a:buNone/>
            </a:pPr>
            <a:endParaRPr b="1"/>
          </a:p>
          <a:p>
            <a:pPr lvl="0" algn="ctr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15011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Shape 212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239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Spatial </a:t>
            </a:r>
            <a:r>
              <a:rPr lang="en" dirty="0">
                <a:solidFill>
                  <a:schemeClr val="bg1"/>
                </a:solidFill>
              </a:rPr>
              <a:t>Transformer Networks</a:t>
            </a:r>
          </a:p>
        </p:txBody>
      </p:sp>
      <p:pic>
        <p:nvPicPr>
          <p:cNvPr id="2129" name="Shape 2129"/>
          <p:cNvPicPr preferRelativeResize="0"/>
          <p:nvPr/>
        </p:nvPicPr>
        <p:blipFill rotWithShape="1">
          <a:blip r:embed="rId3">
            <a:alphaModFix/>
          </a:blip>
          <a:srcRect l="4500" t="5247" r="5499" b="5354"/>
          <a:stretch/>
        </p:blipFill>
        <p:spPr>
          <a:xfrm>
            <a:off x="975776" y="1546900"/>
            <a:ext cx="1499725" cy="2006832"/>
          </a:xfrm>
          <a:prstGeom prst="rect">
            <a:avLst/>
          </a:prstGeom>
          <a:noFill/>
          <a:ln>
            <a:noFill/>
          </a:ln>
        </p:spPr>
      </p:pic>
      <p:sp>
        <p:nvSpPr>
          <p:cNvPr id="2130" name="Shape 2130"/>
          <p:cNvSpPr txBox="1"/>
          <p:nvPr/>
        </p:nvSpPr>
        <p:spPr>
          <a:xfrm>
            <a:off x="1129538" y="3633733"/>
            <a:ext cx="1192199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Input image: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H x W x 3</a:t>
            </a:r>
          </a:p>
        </p:txBody>
      </p:sp>
      <p:sp>
        <p:nvSpPr>
          <p:cNvPr id="2131" name="Shape 2131"/>
          <p:cNvSpPr txBox="1"/>
          <p:nvPr/>
        </p:nvSpPr>
        <p:spPr>
          <a:xfrm>
            <a:off x="873338" y="4791800"/>
            <a:ext cx="1704599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Box Coordinates: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(xc, yc, w, h)</a:t>
            </a:r>
          </a:p>
        </p:txBody>
      </p:sp>
      <p:pic>
        <p:nvPicPr>
          <p:cNvPr id="2132" name="Shape 2132"/>
          <p:cNvPicPr preferRelativeResize="0"/>
          <p:nvPr/>
        </p:nvPicPr>
        <p:blipFill rotWithShape="1">
          <a:blip r:embed="rId3">
            <a:alphaModFix/>
          </a:blip>
          <a:srcRect l="21295" t="38892" r="5497" b="28428"/>
          <a:stretch/>
        </p:blipFill>
        <p:spPr>
          <a:xfrm>
            <a:off x="3979250" y="2940933"/>
            <a:ext cx="776850" cy="9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3" name="Shape 2133"/>
          <p:cNvSpPr/>
          <p:nvPr/>
        </p:nvSpPr>
        <p:spPr>
          <a:xfrm>
            <a:off x="1267776" y="2311133"/>
            <a:ext cx="1229999" cy="733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4" name="Shape 2134"/>
          <p:cNvSpPr txBox="1"/>
          <p:nvPr/>
        </p:nvSpPr>
        <p:spPr>
          <a:xfrm>
            <a:off x="3438524" y="3884067"/>
            <a:ext cx="1873499" cy="107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Cropped and rescaled image: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X x Y x 3</a:t>
            </a:r>
          </a:p>
        </p:txBody>
      </p:sp>
      <p:cxnSp>
        <p:nvCxnSpPr>
          <p:cNvPr id="2135" name="Shape 2135"/>
          <p:cNvCxnSpPr/>
          <p:nvPr/>
        </p:nvCxnSpPr>
        <p:spPr>
          <a:xfrm>
            <a:off x="2718926" y="2742733"/>
            <a:ext cx="1046699" cy="589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36" name="Shape 2136"/>
          <p:cNvCxnSpPr/>
          <p:nvPr/>
        </p:nvCxnSpPr>
        <p:spPr>
          <a:xfrm rot="10800000" flipH="1">
            <a:off x="2702750" y="3922501"/>
            <a:ext cx="981900" cy="10643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37" name="Shape 2137"/>
          <p:cNvSpPr txBox="1"/>
          <p:nvPr/>
        </p:nvSpPr>
        <p:spPr>
          <a:xfrm>
            <a:off x="2604550" y="1713480"/>
            <a:ext cx="2116800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Can we make this function differentiable?</a:t>
            </a:r>
          </a:p>
        </p:txBody>
      </p:sp>
      <p:sp>
        <p:nvSpPr>
          <p:cNvPr id="2138" name="Shape 2138"/>
          <p:cNvSpPr txBox="1"/>
          <p:nvPr/>
        </p:nvSpPr>
        <p:spPr>
          <a:xfrm>
            <a:off x="178624" y="5765034"/>
            <a:ext cx="5048249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/>
              <a:t>Jaderberg et al, “Spatial Transformer Networks”, NIPS 2015</a:t>
            </a:r>
          </a:p>
        </p:txBody>
      </p:sp>
      <p:sp>
        <p:nvSpPr>
          <p:cNvPr id="2139" name="Shape 2139"/>
          <p:cNvSpPr txBox="1"/>
          <p:nvPr/>
        </p:nvSpPr>
        <p:spPr>
          <a:xfrm>
            <a:off x="5448626" y="1125534"/>
            <a:ext cx="2923849" cy="143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Idea</a:t>
            </a:r>
            <a:r>
              <a:rPr lang="en" dirty="0"/>
              <a:t>: Function mapping </a:t>
            </a:r>
            <a:r>
              <a:rPr lang="en" i="1" dirty="0"/>
              <a:t>pixel coordinates</a:t>
            </a:r>
            <a:r>
              <a:rPr lang="en" b="1" dirty="0"/>
              <a:t> </a:t>
            </a:r>
            <a:r>
              <a:rPr lang="en" dirty="0"/>
              <a:t>(xt, yt) of output to </a:t>
            </a:r>
            <a:r>
              <a:rPr lang="en" i="1" dirty="0"/>
              <a:t>pixel coordinates</a:t>
            </a:r>
            <a:r>
              <a:rPr lang="en" dirty="0"/>
              <a:t> (xs, ys) of input</a:t>
            </a:r>
          </a:p>
        </p:txBody>
      </p:sp>
      <p:pic>
        <p:nvPicPr>
          <p:cNvPr id="2140" name="Shape 2140"/>
          <p:cNvPicPr preferRelativeResize="0"/>
          <p:nvPr/>
        </p:nvPicPr>
        <p:blipFill rotWithShape="1">
          <a:blip r:embed="rId4">
            <a:alphaModFix/>
          </a:blip>
          <a:srcRect l="56354"/>
          <a:stretch/>
        </p:blipFill>
        <p:spPr>
          <a:xfrm>
            <a:off x="6180940" y="2523783"/>
            <a:ext cx="1776235" cy="99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1" name="Shape 2141"/>
          <p:cNvPicPr preferRelativeResize="0"/>
          <p:nvPr/>
        </p:nvPicPr>
        <p:blipFill rotWithShape="1">
          <a:blip r:embed="rId4">
            <a:alphaModFix/>
          </a:blip>
          <a:srcRect l="833" r="81010"/>
          <a:stretch/>
        </p:blipFill>
        <p:spPr>
          <a:xfrm>
            <a:off x="5448625" y="2523783"/>
            <a:ext cx="738860" cy="99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2" name="Shape 2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2023" y="3553732"/>
            <a:ext cx="1757034" cy="2211302"/>
          </a:xfrm>
          <a:prstGeom prst="rect">
            <a:avLst/>
          </a:prstGeom>
          <a:noFill/>
          <a:ln>
            <a:noFill/>
          </a:ln>
        </p:spPr>
      </p:pic>
      <p:sp>
        <p:nvSpPr>
          <p:cNvPr id="2143" name="Shape 2143"/>
          <p:cNvSpPr/>
          <p:nvPr/>
        </p:nvSpPr>
        <p:spPr>
          <a:xfrm>
            <a:off x="4626239" y="2974125"/>
            <a:ext cx="105900" cy="1412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4" name="Shape 2144"/>
          <p:cNvSpPr/>
          <p:nvPr/>
        </p:nvSpPr>
        <p:spPr>
          <a:xfrm>
            <a:off x="2353405" y="2376761"/>
            <a:ext cx="105900" cy="1412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5" name="Shape 2145"/>
          <p:cNvSpPr/>
          <p:nvPr/>
        </p:nvSpPr>
        <p:spPr>
          <a:xfrm>
            <a:off x="1318984" y="2376777"/>
            <a:ext cx="105900" cy="1412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6" name="Shape 2146"/>
          <p:cNvSpPr/>
          <p:nvPr/>
        </p:nvSpPr>
        <p:spPr>
          <a:xfrm>
            <a:off x="4008362" y="2974144"/>
            <a:ext cx="105900" cy="1412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147" name="Shape 2147"/>
          <p:cNvCxnSpPr>
            <a:stCxn id="2143" idx="1"/>
            <a:endCxn id="2144" idx="6"/>
          </p:cNvCxnSpPr>
          <p:nvPr/>
        </p:nvCxnSpPr>
        <p:spPr>
          <a:xfrm rot="5400000" flipH="1">
            <a:off x="3276698" y="1629754"/>
            <a:ext cx="547600" cy="2182500"/>
          </a:xfrm>
          <a:prstGeom prst="curvedConnector2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48" name="Shape 2148"/>
          <p:cNvCxnSpPr>
            <a:stCxn id="2146" idx="2"/>
            <a:endCxn id="2145" idx="6"/>
          </p:cNvCxnSpPr>
          <p:nvPr/>
        </p:nvCxnSpPr>
        <p:spPr>
          <a:xfrm rot="10800000">
            <a:off x="1424762" y="2447544"/>
            <a:ext cx="2583600" cy="597200"/>
          </a:xfrm>
          <a:prstGeom prst="curvedConnector3">
            <a:avLst>
              <a:gd name="adj1" fmla="val 37589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49" name="Shape 2149"/>
          <p:cNvSpPr txBox="1"/>
          <p:nvPr/>
        </p:nvSpPr>
        <p:spPr>
          <a:xfrm>
            <a:off x="6910550" y="3553732"/>
            <a:ext cx="2351167" cy="23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Repeat for all pixels in </a:t>
            </a:r>
            <a:r>
              <a:rPr lang="en" i="1" dirty="0"/>
              <a:t>output</a:t>
            </a:r>
            <a:r>
              <a:rPr lang="en" dirty="0"/>
              <a:t> to get a </a:t>
            </a:r>
            <a:r>
              <a:rPr lang="en" b="1" dirty="0"/>
              <a:t>sampling grid</a:t>
            </a:r>
          </a:p>
          <a:p>
            <a:pPr lvl="0" algn="ctr" rtl="0">
              <a:spcBef>
                <a:spcPts val="0"/>
              </a:spcBef>
              <a:buNone/>
            </a:pPr>
            <a:endParaRPr b="1" dirty="0"/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Then use </a:t>
            </a:r>
            <a:r>
              <a:rPr lang="en" b="1" dirty="0"/>
              <a:t>bilinear interpolation</a:t>
            </a:r>
            <a:r>
              <a:rPr lang="en" dirty="0"/>
              <a:t> to compute output</a:t>
            </a:r>
          </a:p>
        </p:txBody>
      </p:sp>
    </p:spTree>
    <p:extLst>
      <p:ext uri="{BB962C8B-B14F-4D97-AF65-F5344CB8AC3E}">
        <p14:creationId xmlns:p14="http://schemas.microsoft.com/office/powerpoint/2010/main" val="18526395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Shape 212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239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Spatial </a:t>
            </a:r>
            <a:r>
              <a:rPr lang="en" dirty="0">
                <a:solidFill>
                  <a:schemeClr val="bg1"/>
                </a:solidFill>
              </a:rPr>
              <a:t>Transformer Networks</a:t>
            </a:r>
          </a:p>
        </p:txBody>
      </p:sp>
      <p:pic>
        <p:nvPicPr>
          <p:cNvPr id="2129" name="Shape 2129"/>
          <p:cNvPicPr preferRelativeResize="0"/>
          <p:nvPr/>
        </p:nvPicPr>
        <p:blipFill rotWithShape="1">
          <a:blip r:embed="rId3">
            <a:alphaModFix/>
          </a:blip>
          <a:srcRect l="4500" t="5247" r="5499" b="5354"/>
          <a:stretch/>
        </p:blipFill>
        <p:spPr>
          <a:xfrm>
            <a:off x="975776" y="1546900"/>
            <a:ext cx="1499725" cy="2006832"/>
          </a:xfrm>
          <a:prstGeom prst="rect">
            <a:avLst/>
          </a:prstGeom>
          <a:noFill/>
          <a:ln>
            <a:noFill/>
          </a:ln>
        </p:spPr>
      </p:pic>
      <p:sp>
        <p:nvSpPr>
          <p:cNvPr id="2130" name="Shape 2130"/>
          <p:cNvSpPr txBox="1"/>
          <p:nvPr/>
        </p:nvSpPr>
        <p:spPr>
          <a:xfrm>
            <a:off x="1129538" y="3633733"/>
            <a:ext cx="1192199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Input image: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H x W x 3</a:t>
            </a:r>
          </a:p>
        </p:txBody>
      </p:sp>
      <p:sp>
        <p:nvSpPr>
          <p:cNvPr id="2131" name="Shape 2131"/>
          <p:cNvSpPr txBox="1"/>
          <p:nvPr/>
        </p:nvSpPr>
        <p:spPr>
          <a:xfrm>
            <a:off x="873338" y="4791800"/>
            <a:ext cx="1704599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Box Coordinates: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/>
              <a:t>(xc, yc, w, h)</a:t>
            </a:r>
          </a:p>
        </p:txBody>
      </p:sp>
      <p:pic>
        <p:nvPicPr>
          <p:cNvPr id="2132" name="Shape 2132"/>
          <p:cNvPicPr preferRelativeResize="0"/>
          <p:nvPr/>
        </p:nvPicPr>
        <p:blipFill rotWithShape="1">
          <a:blip r:embed="rId3">
            <a:alphaModFix/>
          </a:blip>
          <a:srcRect l="21295" t="38892" r="5497" b="28428"/>
          <a:stretch/>
        </p:blipFill>
        <p:spPr>
          <a:xfrm>
            <a:off x="3979250" y="2940933"/>
            <a:ext cx="776850" cy="9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3" name="Shape 2133"/>
          <p:cNvSpPr/>
          <p:nvPr/>
        </p:nvSpPr>
        <p:spPr>
          <a:xfrm>
            <a:off x="1267776" y="2311133"/>
            <a:ext cx="1229999" cy="733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4" name="Shape 2134"/>
          <p:cNvSpPr txBox="1"/>
          <p:nvPr/>
        </p:nvSpPr>
        <p:spPr>
          <a:xfrm>
            <a:off x="3438524" y="3884067"/>
            <a:ext cx="1873499" cy="107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Cropped and rescaled image: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X x Y x 3</a:t>
            </a:r>
          </a:p>
        </p:txBody>
      </p:sp>
      <p:cxnSp>
        <p:nvCxnSpPr>
          <p:cNvPr id="2135" name="Shape 2135"/>
          <p:cNvCxnSpPr/>
          <p:nvPr/>
        </p:nvCxnSpPr>
        <p:spPr>
          <a:xfrm>
            <a:off x="2718926" y="2742733"/>
            <a:ext cx="1046699" cy="589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36" name="Shape 2136"/>
          <p:cNvCxnSpPr/>
          <p:nvPr/>
        </p:nvCxnSpPr>
        <p:spPr>
          <a:xfrm rot="10800000" flipH="1">
            <a:off x="2702750" y="3922501"/>
            <a:ext cx="981900" cy="10643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37" name="Shape 2137"/>
          <p:cNvSpPr txBox="1"/>
          <p:nvPr/>
        </p:nvSpPr>
        <p:spPr>
          <a:xfrm>
            <a:off x="2604550" y="1713480"/>
            <a:ext cx="2116800" cy="73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Can we make this function differentiable?</a:t>
            </a:r>
          </a:p>
        </p:txBody>
      </p:sp>
      <p:sp>
        <p:nvSpPr>
          <p:cNvPr id="2138" name="Shape 2138"/>
          <p:cNvSpPr txBox="1"/>
          <p:nvPr/>
        </p:nvSpPr>
        <p:spPr>
          <a:xfrm>
            <a:off x="285749" y="5765034"/>
            <a:ext cx="5162875" cy="34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/>
              <a:t>Jaderberg et al, “Spatial Transformer Networks”, NIPS 2015</a:t>
            </a:r>
          </a:p>
        </p:txBody>
      </p:sp>
      <p:sp>
        <p:nvSpPr>
          <p:cNvPr id="2139" name="Shape 2139"/>
          <p:cNvSpPr txBox="1"/>
          <p:nvPr/>
        </p:nvSpPr>
        <p:spPr>
          <a:xfrm>
            <a:off x="4679189" y="1049727"/>
            <a:ext cx="2923849" cy="1438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Idea</a:t>
            </a:r>
            <a:r>
              <a:rPr lang="en" dirty="0"/>
              <a:t>: Function mapping </a:t>
            </a:r>
            <a:r>
              <a:rPr lang="en" i="1" dirty="0"/>
              <a:t>pixel coordinates</a:t>
            </a:r>
            <a:r>
              <a:rPr lang="en" b="1" dirty="0"/>
              <a:t> </a:t>
            </a:r>
            <a:r>
              <a:rPr lang="en" dirty="0"/>
              <a:t>(xt, yt) of output to </a:t>
            </a:r>
            <a:r>
              <a:rPr lang="en" i="1" dirty="0"/>
              <a:t>pixel coordinates</a:t>
            </a:r>
            <a:r>
              <a:rPr lang="en" dirty="0"/>
              <a:t> (xs, ys) of input</a:t>
            </a:r>
          </a:p>
        </p:txBody>
      </p:sp>
      <p:pic>
        <p:nvPicPr>
          <p:cNvPr id="2140" name="Shape 2140"/>
          <p:cNvPicPr preferRelativeResize="0"/>
          <p:nvPr/>
        </p:nvPicPr>
        <p:blipFill rotWithShape="1">
          <a:blip r:embed="rId4">
            <a:alphaModFix/>
          </a:blip>
          <a:srcRect l="56354"/>
          <a:stretch/>
        </p:blipFill>
        <p:spPr>
          <a:xfrm>
            <a:off x="6180940" y="2523783"/>
            <a:ext cx="1776235" cy="99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1" name="Shape 2141"/>
          <p:cNvPicPr preferRelativeResize="0"/>
          <p:nvPr/>
        </p:nvPicPr>
        <p:blipFill rotWithShape="1">
          <a:blip r:embed="rId4">
            <a:alphaModFix/>
          </a:blip>
          <a:srcRect l="833" r="81010"/>
          <a:stretch/>
        </p:blipFill>
        <p:spPr>
          <a:xfrm>
            <a:off x="5448625" y="2523783"/>
            <a:ext cx="738860" cy="99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2" name="Shape 2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2023" y="3553732"/>
            <a:ext cx="1757034" cy="2211302"/>
          </a:xfrm>
          <a:prstGeom prst="rect">
            <a:avLst/>
          </a:prstGeom>
          <a:noFill/>
          <a:ln>
            <a:noFill/>
          </a:ln>
        </p:spPr>
      </p:pic>
      <p:sp>
        <p:nvSpPr>
          <p:cNvPr id="2143" name="Shape 2143"/>
          <p:cNvSpPr/>
          <p:nvPr/>
        </p:nvSpPr>
        <p:spPr>
          <a:xfrm>
            <a:off x="4626239" y="2974125"/>
            <a:ext cx="105900" cy="1412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4" name="Shape 2144"/>
          <p:cNvSpPr/>
          <p:nvPr/>
        </p:nvSpPr>
        <p:spPr>
          <a:xfrm>
            <a:off x="2353405" y="2376761"/>
            <a:ext cx="105900" cy="1412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5" name="Shape 2145"/>
          <p:cNvSpPr/>
          <p:nvPr/>
        </p:nvSpPr>
        <p:spPr>
          <a:xfrm>
            <a:off x="1318984" y="2376777"/>
            <a:ext cx="105900" cy="1412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6" name="Shape 2146"/>
          <p:cNvSpPr/>
          <p:nvPr/>
        </p:nvSpPr>
        <p:spPr>
          <a:xfrm>
            <a:off x="4008362" y="2974144"/>
            <a:ext cx="105900" cy="141200"/>
          </a:xfrm>
          <a:prstGeom prst="ellipse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147" name="Shape 2147"/>
          <p:cNvCxnSpPr>
            <a:stCxn id="2143" idx="1"/>
            <a:endCxn id="2144" idx="6"/>
          </p:cNvCxnSpPr>
          <p:nvPr/>
        </p:nvCxnSpPr>
        <p:spPr>
          <a:xfrm rot="5400000" flipH="1">
            <a:off x="3276698" y="1629754"/>
            <a:ext cx="547600" cy="2182500"/>
          </a:xfrm>
          <a:prstGeom prst="curvedConnector2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2148" name="Shape 2148"/>
          <p:cNvCxnSpPr>
            <a:stCxn id="2146" idx="2"/>
            <a:endCxn id="2145" idx="6"/>
          </p:cNvCxnSpPr>
          <p:nvPr/>
        </p:nvCxnSpPr>
        <p:spPr>
          <a:xfrm rot="10800000">
            <a:off x="1424762" y="2447544"/>
            <a:ext cx="2583600" cy="597200"/>
          </a:xfrm>
          <a:prstGeom prst="curvedConnector3">
            <a:avLst>
              <a:gd name="adj1" fmla="val 37589"/>
            </a:avLst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149" name="Shape 2149"/>
          <p:cNvSpPr txBox="1"/>
          <p:nvPr/>
        </p:nvSpPr>
        <p:spPr>
          <a:xfrm>
            <a:off x="6910550" y="3553732"/>
            <a:ext cx="2351167" cy="23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Repeat for all pixels in </a:t>
            </a:r>
            <a:r>
              <a:rPr lang="en" i="1" dirty="0"/>
              <a:t>output</a:t>
            </a:r>
            <a:r>
              <a:rPr lang="en" dirty="0"/>
              <a:t> to get a </a:t>
            </a:r>
            <a:r>
              <a:rPr lang="en" b="1" dirty="0"/>
              <a:t>sampling grid</a:t>
            </a:r>
          </a:p>
          <a:p>
            <a:pPr lvl="0" algn="ctr" rtl="0">
              <a:spcBef>
                <a:spcPts val="0"/>
              </a:spcBef>
              <a:buNone/>
            </a:pPr>
            <a:endParaRPr b="1" dirty="0"/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Then use </a:t>
            </a:r>
            <a:r>
              <a:rPr lang="en" b="1" dirty="0"/>
              <a:t>bilinear interpolation</a:t>
            </a:r>
            <a:r>
              <a:rPr lang="en" dirty="0"/>
              <a:t> to compute output</a:t>
            </a:r>
          </a:p>
        </p:txBody>
      </p:sp>
      <p:sp>
        <p:nvSpPr>
          <p:cNvPr id="25" name="Shape 2177"/>
          <p:cNvSpPr txBox="1"/>
          <p:nvPr/>
        </p:nvSpPr>
        <p:spPr>
          <a:xfrm>
            <a:off x="7640801" y="975166"/>
            <a:ext cx="1503199" cy="13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Network attends to input by predicting 𝜃</a:t>
            </a:r>
          </a:p>
        </p:txBody>
      </p:sp>
      <p:cxnSp>
        <p:nvCxnSpPr>
          <p:cNvPr id="26" name="Shape 2178"/>
          <p:cNvCxnSpPr/>
          <p:nvPr/>
        </p:nvCxnSpPr>
        <p:spPr>
          <a:xfrm flipH="1">
            <a:off x="7023874" y="2210434"/>
            <a:ext cx="949500" cy="46039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3017342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Shape 218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2392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Spatial </a:t>
            </a:r>
            <a:r>
              <a:rPr lang="en" dirty="0">
                <a:solidFill>
                  <a:schemeClr val="bg1"/>
                </a:solidFill>
              </a:rPr>
              <a:t>Transformer Networks</a:t>
            </a:r>
          </a:p>
        </p:txBody>
      </p:sp>
      <p:sp>
        <p:nvSpPr>
          <p:cNvPr id="2185" name="Shape 2185"/>
          <p:cNvSpPr txBox="1"/>
          <p:nvPr/>
        </p:nvSpPr>
        <p:spPr>
          <a:xfrm>
            <a:off x="828675" y="3771300"/>
            <a:ext cx="1325050" cy="7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b="1" dirty="0"/>
              <a:t>Input</a:t>
            </a:r>
            <a:r>
              <a:rPr lang="en" dirty="0"/>
              <a:t>: </a:t>
            </a:r>
            <a:br>
              <a:rPr lang="en" dirty="0"/>
            </a:br>
            <a:r>
              <a:rPr lang="en" dirty="0"/>
              <a:t>Full image</a:t>
            </a:r>
          </a:p>
        </p:txBody>
      </p:sp>
      <p:pic>
        <p:nvPicPr>
          <p:cNvPr id="2186" name="Shape 2186"/>
          <p:cNvPicPr preferRelativeResize="0"/>
          <p:nvPr/>
        </p:nvPicPr>
        <p:blipFill rotWithShape="1">
          <a:blip r:embed="rId3">
            <a:alphaModFix/>
          </a:blip>
          <a:srcRect l="2893" t="9074"/>
          <a:stretch/>
        </p:blipFill>
        <p:spPr>
          <a:xfrm>
            <a:off x="2130926" y="2613267"/>
            <a:ext cx="4346625" cy="2388032"/>
          </a:xfrm>
          <a:prstGeom prst="rect">
            <a:avLst/>
          </a:prstGeom>
          <a:noFill/>
          <a:ln>
            <a:noFill/>
          </a:ln>
        </p:spPr>
      </p:pic>
      <p:sp>
        <p:nvSpPr>
          <p:cNvPr id="2187" name="Shape 2187"/>
          <p:cNvSpPr txBox="1"/>
          <p:nvPr/>
        </p:nvSpPr>
        <p:spPr>
          <a:xfrm>
            <a:off x="6324276" y="3736800"/>
            <a:ext cx="2152974" cy="7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b="1" dirty="0"/>
              <a:t>Output:</a:t>
            </a:r>
            <a:r>
              <a:rPr lang="en" dirty="0"/>
              <a:t> Region of interest from input</a:t>
            </a:r>
          </a:p>
        </p:txBody>
      </p:sp>
    </p:spTree>
    <p:extLst>
      <p:ext uri="{BB962C8B-B14F-4D97-AF65-F5344CB8AC3E}">
        <p14:creationId xmlns:p14="http://schemas.microsoft.com/office/powerpoint/2010/main" val="2206729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80376" y="0"/>
            <a:ext cx="8933099" cy="1125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 smtClean="0">
                <a:solidFill>
                  <a:schemeClr val="bg1"/>
                </a:solidFill>
              </a:rPr>
              <a:t>Attention for Recognition </a:t>
            </a:r>
            <a:r>
              <a:rPr lang="en" sz="2800" dirty="0" smtClean="0">
                <a:solidFill>
                  <a:schemeClr val="bg1"/>
                </a:solidFill>
              </a:rPr>
              <a:t>(Ba et al 2014)</a:t>
            </a:r>
            <a:endParaRPr lang="en" sz="2800" dirty="0">
              <a:solidFill>
                <a:schemeClr val="bg1"/>
              </a:solidFill>
            </a:endParaRPr>
          </a:p>
        </p:txBody>
      </p:sp>
      <p:sp>
        <p:nvSpPr>
          <p:cNvPr id="22" name="Shape 380"/>
          <p:cNvSpPr txBox="1"/>
          <p:nvPr/>
        </p:nvSpPr>
        <p:spPr>
          <a:xfrm>
            <a:off x="178130" y="1209675"/>
            <a:ext cx="8684570" cy="4618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RNN-based model.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Hard attention.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Required reinforcement learning.</a:t>
            </a:r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758900"/>
            <a:ext cx="6457949" cy="36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455112" y="5364022"/>
            <a:ext cx="939443" cy="46397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8650" y="4651373"/>
            <a:ext cx="1455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l</a:t>
            </a:r>
            <a:r>
              <a:rPr lang="en-US" sz="2000" i="1" baseline="-25000" dirty="0" smtClean="0">
                <a:solidFill>
                  <a:srgbClr val="C00000"/>
                </a:solidFill>
              </a:rPr>
              <a:t>i</a:t>
            </a:r>
            <a:r>
              <a:rPr lang="en-US" sz="2000" dirty="0" smtClean="0">
                <a:solidFill>
                  <a:srgbClr val="C00000"/>
                </a:solidFill>
              </a:rPr>
              <a:t> = location</a:t>
            </a:r>
          </a:p>
          <a:p>
            <a:r>
              <a:rPr lang="en-US" sz="2000" i="1" dirty="0" smtClean="0">
                <a:solidFill>
                  <a:srgbClr val="C00000"/>
                </a:solidFill>
              </a:rPr>
              <a:t>x</a:t>
            </a:r>
            <a:r>
              <a:rPr lang="en-US" sz="2000" i="1" baseline="-25000" dirty="0" smtClean="0">
                <a:solidFill>
                  <a:srgbClr val="C00000"/>
                </a:solidFill>
              </a:rPr>
              <a:t>i</a:t>
            </a:r>
            <a:r>
              <a:rPr lang="en-US" sz="2000" dirty="0" smtClean="0">
                <a:solidFill>
                  <a:srgbClr val="C00000"/>
                </a:solidFill>
              </a:rPr>
              <a:t> = image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7" name="Shape 1664"/>
          <p:cNvCxnSpPr>
            <a:endCxn id="5" idx="2"/>
          </p:cNvCxnSpPr>
          <p:nvPr/>
        </p:nvCxnSpPr>
        <p:spPr>
          <a:xfrm>
            <a:off x="2113319" y="5105400"/>
            <a:ext cx="1341793" cy="490611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9457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Shape 219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Spatial </a:t>
            </a:r>
            <a:r>
              <a:rPr lang="en" dirty="0">
                <a:solidFill>
                  <a:schemeClr val="bg1"/>
                </a:solidFill>
              </a:rPr>
              <a:t>Transformer Networks</a:t>
            </a:r>
          </a:p>
        </p:txBody>
      </p:sp>
      <p:pic>
        <p:nvPicPr>
          <p:cNvPr id="2195" name="Shape 2195"/>
          <p:cNvPicPr preferRelativeResize="0"/>
          <p:nvPr/>
        </p:nvPicPr>
        <p:blipFill rotWithShape="1">
          <a:blip r:embed="rId3">
            <a:alphaModFix/>
          </a:blip>
          <a:srcRect l="2893" t="9074"/>
          <a:stretch/>
        </p:blipFill>
        <p:spPr>
          <a:xfrm>
            <a:off x="2130926" y="2613267"/>
            <a:ext cx="4346625" cy="2388032"/>
          </a:xfrm>
          <a:prstGeom prst="rect">
            <a:avLst/>
          </a:prstGeom>
          <a:noFill/>
          <a:ln>
            <a:noFill/>
          </a:ln>
        </p:spPr>
      </p:pic>
      <p:sp>
        <p:nvSpPr>
          <p:cNvPr id="2196" name="Shape 2196"/>
          <p:cNvSpPr txBox="1"/>
          <p:nvPr/>
        </p:nvSpPr>
        <p:spPr>
          <a:xfrm>
            <a:off x="752475" y="1757967"/>
            <a:ext cx="2462850" cy="105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A small</a:t>
            </a:r>
            <a:br>
              <a:rPr lang="en" dirty="0"/>
            </a:br>
            <a:r>
              <a:rPr lang="en" b="1" dirty="0"/>
              <a:t>Localization network</a:t>
            </a:r>
            <a:r>
              <a:rPr lang="en" dirty="0"/>
              <a:t> predicts transform </a:t>
            </a:r>
            <a:r>
              <a:rPr lang="en" dirty="0">
                <a:solidFill>
                  <a:schemeClr val="dk1"/>
                </a:solidFill>
              </a:rPr>
              <a:t>𝜃</a:t>
            </a:r>
            <a:r>
              <a:rPr lang="en" dirty="0"/>
              <a:t> </a:t>
            </a:r>
          </a:p>
        </p:txBody>
      </p:sp>
      <p:cxnSp>
        <p:nvCxnSpPr>
          <p:cNvPr id="2197" name="Shape 2197"/>
          <p:cNvCxnSpPr/>
          <p:nvPr/>
        </p:nvCxnSpPr>
        <p:spPr>
          <a:xfrm>
            <a:off x="3069626" y="2476601"/>
            <a:ext cx="366899" cy="3883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" name="Shape 2185"/>
          <p:cNvSpPr txBox="1"/>
          <p:nvPr/>
        </p:nvSpPr>
        <p:spPr>
          <a:xfrm>
            <a:off x="828675" y="3771300"/>
            <a:ext cx="1325050" cy="7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b="1" dirty="0"/>
              <a:t>Input</a:t>
            </a:r>
            <a:r>
              <a:rPr lang="en" dirty="0"/>
              <a:t>: </a:t>
            </a:r>
            <a:br>
              <a:rPr lang="en" dirty="0"/>
            </a:br>
            <a:r>
              <a:rPr lang="en" dirty="0"/>
              <a:t>Full image</a:t>
            </a:r>
          </a:p>
        </p:txBody>
      </p:sp>
      <p:sp>
        <p:nvSpPr>
          <p:cNvPr id="10" name="Shape 2187"/>
          <p:cNvSpPr txBox="1"/>
          <p:nvPr/>
        </p:nvSpPr>
        <p:spPr>
          <a:xfrm>
            <a:off x="6324276" y="3736800"/>
            <a:ext cx="2152974" cy="7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b="1" dirty="0"/>
              <a:t>Output:</a:t>
            </a:r>
            <a:r>
              <a:rPr lang="en" dirty="0"/>
              <a:t> Region of interest from input</a:t>
            </a:r>
          </a:p>
        </p:txBody>
      </p:sp>
    </p:spTree>
    <p:extLst>
      <p:ext uri="{BB962C8B-B14F-4D97-AF65-F5344CB8AC3E}">
        <p14:creationId xmlns:p14="http://schemas.microsoft.com/office/powerpoint/2010/main" val="21307986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3" name="Shape 220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04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Spatial </a:t>
            </a:r>
            <a:r>
              <a:rPr lang="en" dirty="0">
                <a:solidFill>
                  <a:schemeClr val="bg1"/>
                </a:solidFill>
              </a:rPr>
              <a:t>Transformer Networks</a:t>
            </a:r>
          </a:p>
        </p:txBody>
      </p:sp>
      <p:pic>
        <p:nvPicPr>
          <p:cNvPr id="2205" name="Shape 2205"/>
          <p:cNvPicPr preferRelativeResize="0"/>
          <p:nvPr/>
        </p:nvPicPr>
        <p:blipFill rotWithShape="1">
          <a:blip r:embed="rId3">
            <a:alphaModFix/>
          </a:blip>
          <a:srcRect l="56354"/>
          <a:stretch/>
        </p:blipFill>
        <p:spPr>
          <a:xfrm>
            <a:off x="5173490" y="1688516"/>
            <a:ext cx="1776235" cy="99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6" name="Shape 2206"/>
          <p:cNvPicPr preferRelativeResize="0"/>
          <p:nvPr/>
        </p:nvPicPr>
        <p:blipFill rotWithShape="1">
          <a:blip r:embed="rId3">
            <a:alphaModFix/>
          </a:blip>
          <a:srcRect l="833" r="81010"/>
          <a:stretch/>
        </p:blipFill>
        <p:spPr>
          <a:xfrm>
            <a:off x="4441175" y="1688516"/>
            <a:ext cx="738860" cy="99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8" name="Shape 2208"/>
          <p:cNvPicPr preferRelativeResize="0"/>
          <p:nvPr/>
        </p:nvPicPr>
        <p:blipFill rotWithShape="1">
          <a:blip r:embed="rId4">
            <a:alphaModFix/>
          </a:blip>
          <a:srcRect l="2893" t="9074"/>
          <a:stretch/>
        </p:blipFill>
        <p:spPr>
          <a:xfrm>
            <a:off x="2130926" y="2613267"/>
            <a:ext cx="4346625" cy="2388032"/>
          </a:xfrm>
          <a:prstGeom prst="rect">
            <a:avLst/>
          </a:prstGeom>
          <a:noFill/>
          <a:ln>
            <a:noFill/>
          </a:ln>
        </p:spPr>
      </p:pic>
      <p:sp>
        <p:nvSpPr>
          <p:cNvPr id="2209" name="Shape 2209"/>
          <p:cNvSpPr txBox="1"/>
          <p:nvPr/>
        </p:nvSpPr>
        <p:spPr>
          <a:xfrm>
            <a:off x="676275" y="1757967"/>
            <a:ext cx="2539050" cy="105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A small</a:t>
            </a:r>
            <a:br>
              <a:rPr lang="en"/>
            </a:br>
            <a:r>
              <a:rPr lang="en" b="1"/>
              <a:t>Localization network</a:t>
            </a:r>
            <a:r>
              <a:rPr lang="en"/>
              <a:t> predicts transform </a:t>
            </a:r>
            <a:r>
              <a:rPr lang="en">
                <a:solidFill>
                  <a:schemeClr val="dk1"/>
                </a:solidFill>
              </a:rPr>
              <a:t>𝜃</a:t>
            </a:r>
            <a:r>
              <a:rPr lang="en"/>
              <a:t> </a:t>
            </a:r>
          </a:p>
        </p:txBody>
      </p:sp>
      <p:cxnSp>
        <p:nvCxnSpPr>
          <p:cNvPr id="2210" name="Shape 2210"/>
          <p:cNvCxnSpPr/>
          <p:nvPr/>
        </p:nvCxnSpPr>
        <p:spPr>
          <a:xfrm>
            <a:off x="3069626" y="2476601"/>
            <a:ext cx="366899" cy="3883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211" name="Shape 22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6499" y="990201"/>
            <a:ext cx="1387050" cy="163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2" name="Shape 2212"/>
          <p:cNvSpPr txBox="1"/>
          <p:nvPr/>
        </p:nvSpPr>
        <p:spPr>
          <a:xfrm>
            <a:off x="3933825" y="1133640"/>
            <a:ext cx="2775910" cy="79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/>
              <a:t>Grid generator</a:t>
            </a:r>
            <a:r>
              <a:rPr lang="en" dirty="0"/>
              <a:t> uses </a:t>
            </a:r>
            <a:r>
              <a:rPr lang="en" dirty="0">
                <a:solidFill>
                  <a:schemeClr val="dk1"/>
                </a:solidFill>
              </a:rPr>
              <a:t>𝜃</a:t>
            </a:r>
            <a:r>
              <a:rPr lang="en" dirty="0"/>
              <a:t> to compute sampling grid</a:t>
            </a:r>
          </a:p>
        </p:txBody>
      </p:sp>
      <p:cxnSp>
        <p:nvCxnSpPr>
          <p:cNvPr id="2213" name="Shape 2213"/>
          <p:cNvCxnSpPr/>
          <p:nvPr/>
        </p:nvCxnSpPr>
        <p:spPr>
          <a:xfrm flipH="1">
            <a:off x="5253951" y="2555701"/>
            <a:ext cx="609599" cy="5827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" name="Shape 2185"/>
          <p:cNvSpPr txBox="1"/>
          <p:nvPr/>
        </p:nvSpPr>
        <p:spPr>
          <a:xfrm>
            <a:off x="828675" y="3771300"/>
            <a:ext cx="1325050" cy="7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b="1" dirty="0"/>
              <a:t>Input</a:t>
            </a:r>
            <a:r>
              <a:rPr lang="en" dirty="0"/>
              <a:t>: </a:t>
            </a:r>
            <a:br>
              <a:rPr lang="en" dirty="0"/>
            </a:br>
            <a:r>
              <a:rPr lang="en" dirty="0"/>
              <a:t>Full image</a:t>
            </a:r>
          </a:p>
        </p:txBody>
      </p:sp>
      <p:sp>
        <p:nvSpPr>
          <p:cNvPr id="15" name="Shape 2187"/>
          <p:cNvSpPr txBox="1"/>
          <p:nvPr/>
        </p:nvSpPr>
        <p:spPr>
          <a:xfrm>
            <a:off x="6324276" y="3736800"/>
            <a:ext cx="2152974" cy="7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b="1" dirty="0"/>
              <a:t>Output:</a:t>
            </a:r>
            <a:r>
              <a:rPr lang="en" dirty="0"/>
              <a:t> Region of interest from input</a:t>
            </a:r>
          </a:p>
        </p:txBody>
      </p:sp>
    </p:spTree>
    <p:extLst>
      <p:ext uri="{BB962C8B-B14F-4D97-AF65-F5344CB8AC3E}">
        <p14:creationId xmlns:p14="http://schemas.microsoft.com/office/powerpoint/2010/main" val="405737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Shape 221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04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Spatial </a:t>
            </a:r>
            <a:r>
              <a:rPr lang="en" dirty="0">
                <a:solidFill>
                  <a:schemeClr val="bg1"/>
                </a:solidFill>
              </a:rPr>
              <a:t>Transformer Networks</a:t>
            </a:r>
          </a:p>
        </p:txBody>
      </p:sp>
      <p:pic>
        <p:nvPicPr>
          <p:cNvPr id="2221" name="Shape 2221"/>
          <p:cNvPicPr preferRelativeResize="0"/>
          <p:nvPr/>
        </p:nvPicPr>
        <p:blipFill rotWithShape="1">
          <a:blip r:embed="rId3">
            <a:alphaModFix/>
          </a:blip>
          <a:srcRect l="56354"/>
          <a:stretch/>
        </p:blipFill>
        <p:spPr>
          <a:xfrm>
            <a:off x="5173490" y="1688516"/>
            <a:ext cx="1776235" cy="99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2" name="Shape 2222"/>
          <p:cNvPicPr preferRelativeResize="0"/>
          <p:nvPr/>
        </p:nvPicPr>
        <p:blipFill rotWithShape="1">
          <a:blip r:embed="rId3">
            <a:alphaModFix/>
          </a:blip>
          <a:srcRect l="833" r="81010"/>
          <a:stretch/>
        </p:blipFill>
        <p:spPr>
          <a:xfrm>
            <a:off x="4441175" y="1688516"/>
            <a:ext cx="738860" cy="99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4" name="Shape 2224"/>
          <p:cNvPicPr preferRelativeResize="0"/>
          <p:nvPr/>
        </p:nvPicPr>
        <p:blipFill rotWithShape="1">
          <a:blip r:embed="rId4">
            <a:alphaModFix/>
          </a:blip>
          <a:srcRect l="2893" t="9074"/>
          <a:stretch/>
        </p:blipFill>
        <p:spPr>
          <a:xfrm>
            <a:off x="2130926" y="2613267"/>
            <a:ext cx="4346625" cy="2388032"/>
          </a:xfrm>
          <a:prstGeom prst="rect">
            <a:avLst/>
          </a:prstGeom>
          <a:noFill/>
          <a:ln>
            <a:noFill/>
          </a:ln>
        </p:spPr>
      </p:pic>
      <p:sp>
        <p:nvSpPr>
          <p:cNvPr id="2225" name="Shape 2225"/>
          <p:cNvSpPr txBox="1"/>
          <p:nvPr/>
        </p:nvSpPr>
        <p:spPr>
          <a:xfrm>
            <a:off x="762000" y="1757967"/>
            <a:ext cx="2453325" cy="105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A small</a:t>
            </a:r>
            <a:br>
              <a:rPr lang="en" dirty="0"/>
            </a:br>
            <a:r>
              <a:rPr lang="en" b="1" dirty="0"/>
              <a:t>Localization network</a:t>
            </a:r>
            <a:r>
              <a:rPr lang="en" dirty="0"/>
              <a:t> predicts transform </a:t>
            </a:r>
            <a:r>
              <a:rPr lang="en" dirty="0">
                <a:solidFill>
                  <a:schemeClr val="dk1"/>
                </a:solidFill>
              </a:rPr>
              <a:t>𝜃</a:t>
            </a:r>
            <a:r>
              <a:rPr lang="en" dirty="0"/>
              <a:t> </a:t>
            </a:r>
          </a:p>
        </p:txBody>
      </p:sp>
      <p:cxnSp>
        <p:nvCxnSpPr>
          <p:cNvPr id="2226" name="Shape 2226"/>
          <p:cNvCxnSpPr/>
          <p:nvPr/>
        </p:nvCxnSpPr>
        <p:spPr>
          <a:xfrm>
            <a:off x="3069626" y="2476601"/>
            <a:ext cx="366899" cy="3883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227" name="Shape 22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6499" y="990201"/>
            <a:ext cx="1387050" cy="1639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9" name="Shape 2229"/>
          <p:cNvCxnSpPr/>
          <p:nvPr/>
        </p:nvCxnSpPr>
        <p:spPr>
          <a:xfrm flipH="1">
            <a:off x="5253951" y="2555701"/>
            <a:ext cx="609599" cy="5827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230" name="Shape 22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3375" y="5164567"/>
            <a:ext cx="3697508" cy="771765"/>
          </a:xfrm>
          <a:prstGeom prst="rect">
            <a:avLst/>
          </a:prstGeom>
          <a:noFill/>
          <a:ln>
            <a:noFill/>
          </a:ln>
        </p:spPr>
      </p:pic>
      <p:sp>
        <p:nvSpPr>
          <p:cNvPr id="2231" name="Shape 2231"/>
          <p:cNvSpPr txBox="1"/>
          <p:nvPr/>
        </p:nvSpPr>
        <p:spPr>
          <a:xfrm>
            <a:off x="1000126" y="5001300"/>
            <a:ext cx="2436400" cy="105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/>
              <a:t>Sampler</a:t>
            </a:r>
            <a:r>
              <a:rPr lang="en" dirty="0"/>
              <a:t> uses bilinear interpolation to produce output </a:t>
            </a:r>
          </a:p>
        </p:txBody>
      </p:sp>
      <p:cxnSp>
        <p:nvCxnSpPr>
          <p:cNvPr id="2233" name="Shape 2233"/>
          <p:cNvCxnSpPr/>
          <p:nvPr/>
        </p:nvCxnSpPr>
        <p:spPr>
          <a:xfrm rot="10800000" flipH="1">
            <a:off x="2921150" y="4267601"/>
            <a:ext cx="1640100" cy="82719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" name="Shape 2185"/>
          <p:cNvSpPr txBox="1"/>
          <p:nvPr/>
        </p:nvSpPr>
        <p:spPr>
          <a:xfrm>
            <a:off x="828675" y="3771300"/>
            <a:ext cx="1325050" cy="7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b="1" dirty="0"/>
              <a:t>Input</a:t>
            </a:r>
            <a:r>
              <a:rPr lang="en" dirty="0"/>
              <a:t>: </a:t>
            </a:r>
            <a:br>
              <a:rPr lang="en" dirty="0"/>
            </a:br>
            <a:r>
              <a:rPr lang="en" dirty="0"/>
              <a:t>Full image</a:t>
            </a:r>
          </a:p>
        </p:txBody>
      </p:sp>
      <p:sp>
        <p:nvSpPr>
          <p:cNvPr id="18" name="Shape 2187"/>
          <p:cNvSpPr txBox="1"/>
          <p:nvPr/>
        </p:nvSpPr>
        <p:spPr>
          <a:xfrm>
            <a:off x="6324276" y="3736800"/>
            <a:ext cx="2152974" cy="7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b="1" dirty="0"/>
              <a:t>Output:</a:t>
            </a:r>
            <a:r>
              <a:rPr lang="en" dirty="0"/>
              <a:t> Region of interest from input</a:t>
            </a:r>
          </a:p>
        </p:txBody>
      </p:sp>
      <p:sp>
        <p:nvSpPr>
          <p:cNvPr id="19" name="Shape 2212"/>
          <p:cNvSpPr txBox="1"/>
          <p:nvPr/>
        </p:nvSpPr>
        <p:spPr>
          <a:xfrm>
            <a:off x="3933825" y="1133640"/>
            <a:ext cx="2775910" cy="79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/>
              <a:t>Grid generator</a:t>
            </a:r>
            <a:r>
              <a:rPr lang="en" dirty="0"/>
              <a:t> uses </a:t>
            </a:r>
            <a:r>
              <a:rPr lang="en" dirty="0">
                <a:solidFill>
                  <a:schemeClr val="dk1"/>
                </a:solidFill>
              </a:rPr>
              <a:t>𝜃</a:t>
            </a:r>
            <a:r>
              <a:rPr lang="en" dirty="0"/>
              <a:t> to compute sampling grid</a:t>
            </a:r>
          </a:p>
        </p:txBody>
      </p:sp>
    </p:spTree>
    <p:extLst>
      <p:ext uri="{BB962C8B-B14F-4D97-AF65-F5344CB8AC3E}">
        <p14:creationId xmlns:p14="http://schemas.microsoft.com/office/powerpoint/2010/main" val="18645126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Shape 223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229600" cy="90487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Spatial </a:t>
            </a:r>
            <a:r>
              <a:rPr lang="en" dirty="0">
                <a:solidFill>
                  <a:schemeClr val="bg1"/>
                </a:solidFill>
              </a:rPr>
              <a:t>Transformer Networks</a:t>
            </a:r>
          </a:p>
        </p:txBody>
      </p:sp>
      <p:pic>
        <p:nvPicPr>
          <p:cNvPr id="2240" name="Shape 2240"/>
          <p:cNvPicPr preferRelativeResize="0"/>
          <p:nvPr/>
        </p:nvPicPr>
        <p:blipFill rotWithShape="1">
          <a:blip r:embed="rId3">
            <a:alphaModFix/>
          </a:blip>
          <a:srcRect l="2893" t="9074"/>
          <a:stretch/>
        </p:blipFill>
        <p:spPr>
          <a:xfrm>
            <a:off x="846726" y="3166399"/>
            <a:ext cx="3021123" cy="165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1" name="Shape 2241"/>
          <p:cNvSpPr txBox="1"/>
          <p:nvPr/>
        </p:nvSpPr>
        <p:spPr>
          <a:xfrm>
            <a:off x="714375" y="2364034"/>
            <a:ext cx="2971799" cy="71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Differentiable “attention / transformation” module</a:t>
            </a:r>
          </a:p>
        </p:txBody>
      </p:sp>
      <p:pic>
        <p:nvPicPr>
          <p:cNvPr id="2242" name="Shape 2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9750" y="2770250"/>
            <a:ext cx="3994423" cy="2099132"/>
          </a:xfrm>
          <a:prstGeom prst="rect">
            <a:avLst/>
          </a:prstGeom>
          <a:noFill/>
          <a:ln>
            <a:noFill/>
          </a:ln>
        </p:spPr>
      </p:pic>
      <p:sp>
        <p:nvSpPr>
          <p:cNvPr id="2243" name="Shape 2243"/>
          <p:cNvSpPr txBox="1"/>
          <p:nvPr/>
        </p:nvSpPr>
        <p:spPr>
          <a:xfrm>
            <a:off x="4419600" y="1711834"/>
            <a:ext cx="4114573" cy="130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Insert spatial transformers into a classification network and it learns to attend and transform the input</a:t>
            </a:r>
          </a:p>
        </p:txBody>
      </p:sp>
    </p:spTree>
    <p:extLst>
      <p:ext uri="{BB962C8B-B14F-4D97-AF65-F5344CB8AC3E}">
        <p14:creationId xmlns:p14="http://schemas.microsoft.com/office/powerpoint/2010/main" val="28235459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Shape 2249" descr="Paper: http://arxiv.org/abs/1506.02025 Implementations: http://gitxiv.com/posts/5WTXTLuEA4Hd8W84G/spatial-transformer-networks" title="Spatial Transformer Networks">
            <a:hlinkClick r:id="rId3"/>
          </p:cNvPr>
          <p:cNvSpPr/>
          <p:nvPr/>
        </p:nvSpPr>
        <p:spPr>
          <a:xfrm>
            <a:off x="1554640" y="981075"/>
            <a:ext cx="6034724" cy="512145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49767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Shape 2254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2296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Attention </a:t>
            </a:r>
            <a:r>
              <a:rPr lang="en" dirty="0" smtClean="0">
                <a:solidFill>
                  <a:schemeClr val="bg1"/>
                </a:solidFill>
              </a:rPr>
              <a:t>Takeaways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2255" name="Shape 2255"/>
          <p:cNvSpPr txBox="1">
            <a:spLocks noGrp="1"/>
          </p:cNvSpPr>
          <p:nvPr>
            <p:ph type="body" idx="1"/>
          </p:nvPr>
        </p:nvSpPr>
        <p:spPr>
          <a:xfrm>
            <a:off x="457200" y="1333500"/>
            <a:ext cx="8229600" cy="476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 indent="0" rtl="0">
              <a:spcBef>
                <a:spcPts val="600"/>
              </a:spcBef>
              <a:buSzPct val="100000"/>
              <a:buNone/>
            </a:pPr>
            <a:r>
              <a:rPr lang="en" sz="2800" b="1" dirty="0" smtClean="0">
                <a:solidFill>
                  <a:srgbClr val="0033CC"/>
                </a:solidFill>
              </a:rPr>
              <a:t>Performance:</a:t>
            </a:r>
          </a:p>
          <a:p>
            <a:pPr marL="533400" indent="-457200">
              <a:spcBef>
                <a:spcPts val="600"/>
              </a:spcBef>
              <a:buSzPct val="100000"/>
            </a:pPr>
            <a:r>
              <a:rPr lang="en" dirty="0" smtClean="0"/>
              <a:t>Attention models can </a:t>
            </a:r>
            <a:r>
              <a:rPr lang="en" b="1" i="1" dirty="0" smtClean="0"/>
              <a:t>improve</a:t>
            </a:r>
            <a:br>
              <a:rPr lang="en" b="1" i="1" dirty="0" smtClean="0"/>
            </a:br>
            <a:r>
              <a:rPr lang="en" b="1" i="1" dirty="0" smtClean="0"/>
              <a:t>accuracy</a:t>
            </a:r>
            <a:r>
              <a:rPr lang="en" dirty="0" smtClean="0"/>
              <a:t> and </a:t>
            </a:r>
            <a:r>
              <a:rPr lang="en" b="1" i="1" dirty="0" smtClean="0"/>
              <a:t>reduce computation</a:t>
            </a:r>
            <a:r>
              <a:rPr lang="en" dirty="0" smtClean="0"/>
              <a:t> </a:t>
            </a:r>
            <a:br>
              <a:rPr lang="en" dirty="0" smtClean="0"/>
            </a:br>
            <a:r>
              <a:rPr lang="en" dirty="0" smtClean="0"/>
              <a:t>at the same time</a:t>
            </a:r>
            <a:r>
              <a:rPr lang="en" sz="2800" dirty="0" smtClean="0"/>
              <a:t>.</a:t>
            </a:r>
            <a:endParaRPr lang="en" sz="2800" dirty="0" smtClean="0"/>
          </a:p>
          <a:p>
            <a:pPr marL="76200" lvl="0" indent="0" rtl="0">
              <a:spcBef>
                <a:spcPts val="600"/>
              </a:spcBef>
              <a:buSzPct val="100000"/>
              <a:buNone/>
            </a:pPr>
            <a:endParaRPr lang="en" sz="2800" dirty="0"/>
          </a:p>
          <a:p>
            <a:pPr marL="76200" lvl="0" indent="0" rtl="0">
              <a:spcBef>
                <a:spcPts val="600"/>
              </a:spcBef>
              <a:buSzPct val="100000"/>
              <a:buNone/>
            </a:pPr>
            <a:r>
              <a:rPr lang="en" sz="2800" b="1" dirty="0" smtClean="0">
                <a:solidFill>
                  <a:srgbClr val="0033CC"/>
                </a:solidFill>
              </a:rPr>
              <a:t>Complexity: </a:t>
            </a:r>
          </a:p>
          <a:p>
            <a:pPr marL="457200" indent="-381000">
              <a:spcBef>
                <a:spcPts val="600"/>
              </a:spcBef>
              <a:buSzPct val="100000"/>
            </a:pPr>
            <a:r>
              <a:rPr lang="en" dirty="0" smtClean="0"/>
              <a:t>There are many design choices.</a:t>
            </a:r>
          </a:p>
          <a:p>
            <a:pPr marL="457200" indent="-381000">
              <a:spcBef>
                <a:spcPts val="600"/>
              </a:spcBef>
              <a:buSzPct val="100000"/>
            </a:pPr>
            <a:r>
              <a:rPr lang="en" dirty="0" smtClean="0"/>
              <a:t>Those choices have a big effect on performance.</a:t>
            </a:r>
          </a:p>
          <a:p>
            <a:pPr marL="457200" indent="-381000">
              <a:spcBef>
                <a:spcPts val="600"/>
              </a:spcBef>
              <a:buSzPct val="100000"/>
            </a:pPr>
            <a:r>
              <a:rPr lang="en" dirty="0" smtClean="0"/>
              <a:t>Ensembling has unusually large benefits.</a:t>
            </a:r>
          </a:p>
          <a:p>
            <a:pPr marL="457200" indent="-381000">
              <a:spcBef>
                <a:spcPts val="600"/>
              </a:spcBef>
              <a:buSzPct val="100000"/>
            </a:pPr>
            <a:r>
              <a:rPr lang="en" dirty="0" smtClean="0"/>
              <a:t>Simplify where possible!</a:t>
            </a:r>
            <a:endParaRPr lang="en" dirty="0"/>
          </a:p>
        </p:txBody>
      </p:sp>
      <p:pic>
        <p:nvPicPr>
          <p:cNvPr id="5122" name="Picture 2" descr="Takeaway, Chinese, Fast Food, Box, China, Chopsti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17169"/>
            <a:ext cx="3251200" cy="390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39502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Shape 2254"/>
          <p:cNvSpPr txBox="1">
            <a:spLocks noGrp="1"/>
          </p:cNvSpPr>
          <p:nvPr>
            <p:ph type="title"/>
          </p:nvPr>
        </p:nvSpPr>
        <p:spPr>
          <a:xfrm>
            <a:off x="457200" y="1"/>
            <a:ext cx="82296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bg1"/>
                </a:solidFill>
              </a:rPr>
              <a:t> Attention </a:t>
            </a:r>
            <a:r>
              <a:rPr lang="en" dirty="0" smtClean="0">
                <a:solidFill>
                  <a:schemeClr val="bg1"/>
                </a:solidFill>
              </a:rPr>
              <a:t>Takeaways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2255" name="Shape 2255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8229600" cy="4780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 indent="0" rtl="0">
              <a:spcBef>
                <a:spcPts val="600"/>
              </a:spcBef>
              <a:buSzPct val="100000"/>
              <a:buNone/>
            </a:pPr>
            <a:r>
              <a:rPr lang="en" sz="2800" b="1" dirty="0" smtClean="0">
                <a:solidFill>
                  <a:srgbClr val="0033CC"/>
                </a:solidFill>
              </a:rPr>
              <a:t>Explainability</a:t>
            </a:r>
            <a:r>
              <a:rPr lang="en" sz="2800" b="1" dirty="0" smtClean="0">
                <a:solidFill>
                  <a:srgbClr val="0033CC"/>
                </a:solidFill>
              </a:rPr>
              <a:t>:</a:t>
            </a:r>
          </a:p>
          <a:p>
            <a:pPr marL="533400" indent="-457200">
              <a:spcBef>
                <a:spcPts val="600"/>
              </a:spcBef>
              <a:buSzPct val="100000"/>
            </a:pPr>
            <a:r>
              <a:rPr lang="en" dirty="0" smtClean="0"/>
              <a:t>Attention models encode explanations.</a:t>
            </a:r>
          </a:p>
          <a:p>
            <a:pPr marL="533400" indent="-457200">
              <a:spcBef>
                <a:spcPts val="600"/>
              </a:spcBef>
              <a:buSzPct val="100000"/>
            </a:pPr>
            <a:r>
              <a:rPr lang="en-US" dirty="0" smtClean="0"/>
              <a:t>B</a:t>
            </a:r>
            <a:r>
              <a:rPr lang="en" dirty="0" smtClean="0"/>
              <a:t>oth locus and trajectory help </a:t>
            </a:r>
            <a:br>
              <a:rPr lang="en" dirty="0" smtClean="0"/>
            </a:br>
            <a:r>
              <a:rPr lang="en" dirty="0" smtClean="0"/>
              <a:t>understand what’s going on. </a:t>
            </a:r>
            <a:endParaRPr lang="en" sz="2800" dirty="0" smtClean="0"/>
          </a:p>
          <a:p>
            <a:pPr marL="76200" lvl="0" indent="0" rtl="0">
              <a:spcBef>
                <a:spcPts val="600"/>
              </a:spcBef>
              <a:buSzPct val="100000"/>
              <a:buNone/>
            </a:pPr>
            <a:endParaRPr lang="en" sz="2800" dirty="0"/>
          </a:p>
          <a:p>
            <a:pPr marL="76200" lvl="0" indent="0" rtl="0">
              <a:spcBef>
                <a:spcPts val="600"/>
              </a:spcBef>
              <a:buSzPct val="100000"/>
              <a:buNone/>
            </a:pPr>
            <a:r>
              <a:rPr lang="en" sz="2800" b="1" dirty="0" smtClean="0">
                <a:solidFill>
                  <a:srgbClr val="0033CC"/>
                </a:solidFill>
              </a:rPr>
              <a:t>Hard vs. Soft:</a:t>
            </a:r>
          </a:p>
          <a:p>
            <a:pPr marL="419100" indent="-342900">
              <a:spcBef>
                <a:spcPts val="600"/>
              </a:spcBef>
              <a:buSzPct val="100000"/>
            </a:pPr>
            <a:r>
              <a:rPr lang="en" dirty="0" smtClean="0"/>
              <a:t>Soft models are easier to train, </a:t>
            </a:r>
            <a:br>
              <a:rPr lang="en" dirty="0" smtClean="0"/>
            </a:br>
            <a:r>
              <a:rPr lang="en" dirty="0" smtClean="0"/>
              <a:t>hard models require reinforcement learning.</a:t>
            </a:r>
          </a:p>
          <a:p>
            <a:pPr marL="419100" indent="-342900">
              <a:spcBef>
                <a:spcPts val="600"/>
              </a:spcBef>
              <a:buSzPct val="100000"/>
            </a:pPr>
            <a:r>
              <a:rPr lang="en" dirty="0" smtClean="0"/>
              <a:t>They can be combined, as in Luong et al. </a:t>
            </a:r>
            <a:endParaRPr lang="en" dirty="0"/>
          </a:p>
        </p:txBody>
      </p:sp>
      <p:pic>
        <p:nvPicPr>
          <p:cNvPr id="5" name="Picture 2" descr="Takeaway, Chinese, Fast Food, Box, China, Chopsti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217169"/>
            <a:ext cx="3251200" cy="390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43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80376" y="0"/>
            <a:ext cx="8933099" cy="1125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 smtClean="0">
                <a:solidFill>
                  <a:schemeClr val="bg1"/>
                </a:solidFill>
              </a:rPr>
              <a:t>Attention for Recognition </a:t>
            </a:r>
            <a:r>
              <a:rPr lang="en" sz="2800" dirty="0" smtClean="0">
                <a:solidFill>
                  <a:schemeClr val="bg1"/>
                </a:solidFill>
              </a:rPr>
              <a:t>(Mnih et al 2014)</a:t>
            </a:r>
            <a:endParaRPr lang="en" sz="2800" dirty="0">
              <a:solidFill>
                <a:schemeClr val="bg1"/>
              </a:solidFill>
            </a:endParaRPr>
          </a:p>
        </p:txBody>
      </p:sp>
      <p:sp>
        <p:nvSpPr>
          <p:cNvPr id="22" name="Shape 380"/>
          <p:cNvSpPr txBox="1"/>
          <p:nvPr/>
        </p:nvSpPr>
        <p:spPr>
          <a:xfrm>
            <a:off x="178130" y="1209675"/>
            <a:ext cx="8684570" cy="4618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Glimpses are retinal (graded resolution) images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825" y="5505307"/>
            <a:ext cx="3036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l</a:t>
            </a:r>
            <a:r>
              <a:rPr lang="en-US" sz="2000" i="1" baseline="-25000" dirty="0" smtClean="0">
                <a:solidFill>
                  <a:srgbClr val="C00000"/>
                </a:solidFill>
              </a:rPr>
              <a:t>i</a:t>
            </a:r>
            <a:r>
              <a:rPr lang="en-US" sz="2000" dirty="0" smtClean="0">
                <a:solidFill>
                  <a:srgbClr val="C00000"/>
                </a:solidFill>
              </a:rPr>
              <a:t> = location</a:t>
            </a:r>
          </a:p>
          <a:p>
            <a:r>
              <a:rPr lang="en-US" sz="2000" i="1" dirty="0" err="1">
                <a:solidFill>
                  <a:srgbClr val="C00000"/>
                </a:solidFill>
              </a:rPr>
              <a:t>a</a:t>
            </a:r>
            <a:r>
              <a:rPr lang="en-US" sz="2000" i="1" baseline="-25000" dirty="0" err="1" smtClean="0">
                <a:solidFill>
                  <a:srgbClr val="C00000"/>
                </a:solidFill>
              </a:rPr>
              <a:t>i</a:t>
            </a:r>
            <a:r>
              <a:rPr lang="en-US" sz="2000" dirty="0" smtClean="0">
                <a:solidFill>
                  <a:srgbClr val="C00000"/>
                </a:solidFill>
              </a:rPr>
              <a:t> = </a:t>
            </a:r>
            <a:r>
              <a:rPr lang="en-US" sz="2000" dirty="0" smtClean="0">
                <a:solidFill>
                  <a:srgbClr val="C00000"/>
                </a:solidFill>
              </a:rPr>
              <a:t>action (classification)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36" y="1701659"/>
            <a:ext cx="8175264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hape 1664"/>
          <p:cNvCxnSpPr/>
          <p:nvPr/>
        </p:nvCxnSpPr>
        <p:spPr>
          <a:xfrm flipV="1">
            <a:off x="3541234" y="5168759"/>
            <a:ext cx="2516666" cy="690492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229618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379"/>
          <p:cNvSpPr txBox="1"/>
          <p:nvPr/>
        </p:nvSpPr>
        <p:spPr>
          <a:xfrm>
            <a:off x="80376" y="0"/>
            <a:ext cx="8933099" cy="1125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 smtClean="0">
                <a:solidFill>
                  <a:schemeClr val="bg1"/>
                </a:solidFill>
              </a:rPr>
              <a:t>Attention for Recognition </a:t>
            </a:r>
            <a:r>
              <a:rPr lang="en" sz="2800" dirty="0" smtClean="0">
                <a:solidFill>
                  <a:schemeClr val="bg1"/>
                </a:solidFill>
              </a:rPr>
              <a:t>(Mnih et al 2014)</a:t>
            </a:r>
            <a:endParaRPr lang="en" sz="2800" dirty="0">
              <a:solidFill>
                <a:schemeClr val="bg1"/>
              </a:solidFill>
            </a:endParaRPr>
          </a:p>
        </p:txBody>
      </p:sp>
      <p:sp>
        <p:nvSpPr>
          <p:cNvPr id="22" name="Shape 380"/>
          <p:cNvSpPr txBox="1"/>
          <p:nvPr/>
        </p:nvSpPr>
        <p:spPr>
          <a:xfrm>
            <a:off x="178130" y="1209675"/>
            <a:ext cx="8684570" cy="46183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Glimpse trace on some digit images: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Green line shows trajectory, other images are the glimpses themselves.</a:t>
            </a:r>
            <a:endParaRPr lang="en-US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12" y="2798005"/>
            <a:ext cx="8338825" cy="247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4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51650</TotalTime>
  <Words>2619</Words>
  <Application>Microsoft Office PowerPoint</Application>
  <PresentationFormat>On-screen Show (4:3)</PresentationFormat>
  <Paragraphs>622</Paragraphs>
  <Slides>76</Slides>
  <Notes>76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Clarity</vt:lpstr>
      <vt:lpstr>CS294-129: Designing, Visualizing and Understanding Deep Neural Networks</vt:lpstr>
      <vt:lpstr>PowerPoint Presentation</vt:lpstr>
      <vt:lpstr>PowerPoint Presentation</vt:lpstr>
      <vt:lpstr>PowerPoint Presentation</vt:lpstr>
      <vt:lpstr>PowerPoint Presentation</vt:lpstr>
      <vt:lpstr>Soft vs Hard Attention Models</vt:lpstr>
      <vt:lpstr>PowerPoint Presentation</vt:lpstr>
      <vt:lpstr>PowerPoint Presentation</vt:lpstr>
      <vt:lpstr>PowerPoint Presentation</vt:lpstr>
      <vt:lpstr> Soft Attention for Translation</vt:lpstr>
      <vt:lpstr> Soft Attention for Translation</vt:lpstr>
      <vt:lpstr> Soft Attention for Translation</vt:lpstr>
      <vt:lpstr> Soft Attention for Translation</vt:lpstr>
      <vt:lpstr> Soft Attention for 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Soft Attention for Translation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Recall: RNN for Captioning</vt:lpstr>
      <vt:lpstr> Recall: RNN for Captioning</vt:lpstr>
      <vt:lpstr> Recall: RNN for Captioning</vt:lpstr>
      <vt:lpstr> Recall: RNN for Captioning</vt:lpstr>
      <vt:lpstr> Recall: RNN for Captioning</vt:lpstr>
      <vt:lpstr> Recall: RNN for Captioning</vt:lpstr>
      <vt:lpstr> Recall: RNN for Captioning</vt:lpstr>
      <vt:lpstr> Soft Attention for Captioning</vt:lpstr>
      <vt:lpstr> Soft Attention for Captioning</vt:lpstr>
      <vt:lpstr> Soft Attention for Captioning</vt:lpstr>
      <vt:lpstr> Soft Attention for Captioning</vt:lpstr>
      <vt:lpstr> Soft Attention for Captioning</vt:lpstr>
      <vt:lpstr> Soft Attention for Captioning</vt:lpstr>
      <vt:lpstr> Soft Attention for Captioning</vt:lpstr>
      <vt:lpstr> Soft Attention for Captioning</vt:lpstr>
      <vt:lpstr> Soft Attention for Captioning</vt:lpstr>
      <vt:lpstr> Soft vs Hard Attention</vt:lpstr>
      <vt:lpstr> Soft vs Hard Attention</vt:lpstr>
      <vt:lpstr> Soft vs Hard Attention</vt:lpstr>
      <vt:lpstr> Soft vs Hard Attention</vt:lpstr>
      <vt:lpstr> Soft Attention for Captioning</vt:lpstr>
      <vt:lpstr> Soft Attention for Captioning</vt:lpstr>
      <vt:lpstr> Soft Attention for Video</vt:lpstr>
      <vt:lpstr> Soft Attention for Video</vt:lpstr>
      <vt:lpstr> Soft Attention for Video</vt:lpstr>
      <vt:lpstr> Soft Attention for Captioning</vt:lpstr>
      <vt:lpstr> Attending to arbitrary regions?</vt:lpstr>
      <vt:lpstr> Attending to Arbitrary Regions</vt:lpstr>
      <vt:lpstr> Attending to Arbitrary Regions</vt:lpstr>
      <vt:lpstr> Attending to Arbitrary Regions</vt:lpstr>
      <vt:lpstr> Attending to Arbitrary Regions: DRAW</vt:lpstr>
      <vt:lpstr> Attending to Arbitrary Regions: DRAW</vt:lpstr>
      <vt:lpstr>PowerPoint Presentation</vt:lpstr>
      <vt:lpstr> Attending to Arbitrary Regions:  Spatial Transformer Networks</vt:lpstr>
      <vt:lpstr> Spatial Transformer Networks</vt:lpstr>
      <vt:lpstr> Spatial Transformer Networks</vt:lpstr>
      <vt:lpstr> Spatial Transformer Networks</vt:lpstr>
      <vt:lpstr> Spatial Transformer Networks</vt:lpstr>
      <vt:lpstr> Spatial Transformer Networks</vt:lpstr>
      <vt:lpstr> Spatial Transformer Networks</vt:lpstr>
      <vt:lpstr> Spatial Transformer Networks</vt:lpstr>
      <vt:lpstr> Spatial Transformer Networks</vt:lpstr>
      <vt:lpstr> Spatial Transformer Networks</vt:lpstr>
      <vt:lpstr> Spatial Transformer Networks</vt:lpstr>
      <vt:lpstr> Spatial Transformer Networks</vt:lpstr>
      <vt:lpstr> Spatial Transformer Networks</vt:lpstr>
      <vt:lpstr> Spatial Transformer Networks</vt:lpstr>
      <vt:lpstr>PowerPoint Presentation</vt:lpstr>
      <vt:lpstr> Attention Takeaways</vt:lpstr>
      <vt:lpstr> Attention Takeaways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Canny</dc:creator>
  <cp:lastModifiedBy>John Canny</cp:lastModifiedBy>
  <cp:revision>1361</cp:revision>
  <cp:lastPrinted>2013-04-04T21:00:55Z</cp:lastPrinted>
  <dcterms:created xsi:type="dcterms:W3CDTF">2013-04-18T21:29:50Z</dcterms:created>
  <dcterms:modified xsi:type="dcterms:W3CDTF">2016-10-12T16:35:29Z</dcterms:modified>
</cp:coreProperties>
</file>